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handoutMasterIdLst>
    <p:handoutMasterId r:id="rId29"/>
  </p:handoutMasterIdLst>
  <p:sldIdLst>
    <p:sldId id="435" r:id="rId2"/>
    <p:sldId id="436" r:id="rId3"/>
    <p:sldId id="455" r:id="rId4"/>
    <p:sldId id="456" r:id="rId5"/>
    <p:sldId id="457" r:id="rId6"/>
    <p:sldId id="440" r:id="rId7"/>
    <p:sldId id="458" r:id="rId8"/>
    <p:sldId id="453" r:id="rId9"/>
    <p:sldId id="462" r:id="rId10"/>
    <p:sldId id="459" r:id="rId11"/>
    <p:sldId id="460" r:id="rId12"/>
    <p:sldId id="461" r:id="rId13"/>
    <p:sldId id="454"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334"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ng-Kun Xie" initials="X"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6EBF"/>
    <a:srgbClr val="0070C0"/>
    <a:srgbClr val="EC5F74"/>
    <a:srgbClr val="AD6CFA"/>
    <a:srgbClr val="4C9BD3"/>
    <a:srgbClr val="F18870"/>
    <a:srgbClr val="FFBA55"/>
    <a:srgbClr val="56CA95"/>
    <a:srgbClr val="6096E6"/>
    <a:srgbClr val="2B73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571" autoAdjust="0"/>
    <p:restoredTop sz="94660"/>
  </p:normalViewPr>
  <p:slideViewPr>
    <p:cSldViewPr snapToGrid="0">
      <p:cViewPr varScale="1">
        <p:scale>
          <a:sx n="158" d="100"/>
          <a:sy n="158" d="100"/>
        </p:scale>
        <p:origin x="150" y="216"/>
      </p:cViewPr>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2024/3/22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
        <p:nvSpPr>
          <p:cNvPr id="4" name="页眉占位符 3"/>
          <p:cNvSpPr>
            <a:spLocks noGrp="1"/>
          </p:cNvSpPr>
          <p:nvPr>
            <p:ph type="hd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598B7D9B-2316-495D-ACD2-3F9596AE4CC1}" type="slidenum">
              <a:rPr lang="en-US" altLang="zh-CN" smtClean="0"/>
              <a:t>1</a:t>
            </a:fld>
            <a:endParaRPr lang="en-US" altLang="zh-CN"/>
          </a:p>
        </p:txBody>
      </p:sp>
    </p:spTree>
    <p:extLst>
      <p:ext uri="{BB962C8B-B14F-4D97-AF65-F5344CB8AC3E}">
        <p14:creationId xmlns:p14="http://schemas.microsoft.com/office/powerpoint/2010/main" val="2131727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10</a:t>
            </a:fld>
            <a:endParaRPr lang="zh-CN" altLang="en-US"/>
          </a:p>
        </p:txBody>
      </p:sp>
    </p:spTree>
    <p:extLst>
      <p:ext uri="{BB962C8B-B14F-4D97-AF65-F5344CB8AC3E}">
        <p14:creationId xmlns:p14="http://schemas.microsoft.com/office/powerpoint/2010/main" val="1228237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11</a:t>
            </a:fld>
            <a:endParaRPr lang="zh-CN" altLang="en-US"/>
          </a:p>
        </p:txBody>
      </p:sp>
    </p:spTree>
    <p:extLst>
      <p:ext uri="{BB962C8B-B14F-4D97-AF65-F5344CB8AC3E}">
        <p14:creationId xmlns:p14="http://schemas.microsoft.com/office/powerpoint/2010/main" val="6533657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12</a:t>
            </a:fld>
            <a:endParaRPr lang="zh-CN" altLang="en-US"/>
          </a:p>
        </p:txBody>
      </p:sp>
    </p:spTree>
    <p:extLst>
      <p:ext uri="{BB962C8B-B14F-4D97-AF65-F5344CB8AC3E}">
        <p14:creationId xmlns:p14="http://schemas.microsoft.com/office/powerpoint/2010/main" val="2515064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en-US" dirty="0"/>
          </a:p>
        </p:txBody>
      </p:sp>
      <p:sp>
        <p:nvSpPr>
          <p:cNvPr id="4" name="页眉占位符 3"/>
          <p:cNvSpPr>
            <a:spLocks noGrp="1"/>
          </p:cNvSpPr>
          <p:nvPr>
            <p:ph type="hdr" sz="quarter" idx="10"/>
          </p:nvPr>
        </p:nvSpPr>
        <p:spPr/>
        <p:txBody>
          <a:bodyPr/>
          <a:lstStyle/>
          <a:p>
            <a:pPr>
              <a:defRPr/>
            </a:pPr>
            <a:endParaRPr lang="en-US"/>
          </a:p>
        </p:txBody>
      </p:sp>
      <p:sp>
        <p:nvSpPr>
          <p:cNvPr id="5" name="灯片编号占位符 4"/>
          <p:cNvSpPr>
            <a:spLocks noGrp="1"/>
          </p:cNvSpPr>
          <p:nvPr>
            <p:ph type="sldNum" sz="quarter" idx="11"/>
          </p:nvPr>
        </p:nvSpPr>
        <p:spPr/>
        <p:txBody>
          <a:bodyPr/>
          <a:lstStyle/>
          <a:p>
            <a:pPr>
              <a:defRPr/>
            </a:pPr>
            <a:fld id="{598B7D9B-2316-495D-ACD2-3F9596AE4CC1}" type="slidenum">
              <a:rPr lang="en-US" altLang="zh-CN" smtClean="0"/>
              <a:t>13</a:t>
            </a:fld>
            <a:endParaRPr lang="en-US" altLang="zh-CN"/>
          </a:p>
        </p:txBody>
      </p:sp>
    </p:spTree>
    <p:extLst>
      <p:ext uri="{BB962C8B-B14F-4D97-AF65-F5344CB8AC3E}">
        <p14:creationId xmlns:p14="http://schemas.microsoft.com/office/powerpoint/2010/main" val="55390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14</a:t>
            </a:fld>
            <a:endParaRPr lang="zh-CN" altLang="en-US"/>
          </a:p>
        </p:txBody>
      </p:sp>
    </p:spTree>
    <p:extLst>
      <p:ext uri="{BB962C8B-B14F-4D97-AF65-F5344CB8AC3E}">
        <p14:creationId xmlns:p14="http://schemas.microsoft.com/office/powerpoint/2010/main" val="39733851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15</a:t>
            </a:fld>
            <a:endParaRPr lang="zh-CN" altLang="en-US"/>
          </a:p>
        </p:txBody>
      </p:sp>
    </p:spTree>
    <p:extLst>
      <p:ext uri="{BB962C8B-B14F-4D97-AF65-F5344CB8AC3E}">
        <p14:creationId xmlns:p14="http://schemas.microsoft.com/office/powerpoint/2010/main" val="692745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16</a:t>
            </a:fld>
            <a:endParaRPr lang="zh-CN" altLang="en-US"/>
          </a:p>
        </p:txBody>
      </p:sp>
    </p:spTree>
    <p:extLst>
      <p:ext uri="{BB962C8B-B14F-4D97-AF65-F5344CB8AC3E}">
        <p14:creationId xmlns:p14="http://schemas.microsoft.com/office/powerpoint/2010/main" val="34998334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17</a:t>
            </a:fld>
            <a:endParaRPr lang="zh-CN" altLang="en-US"/>
          </a:p>
        </p:txBody>
      </p:sp>
    </p:spTree>
    <p:extLst>
      <p:ext uri="{BB962C8B-B14F-4D97-AF65-F5344CB8AC3E}">
        <p14:creationId xmlns:p14="http://schemas.microsoft.com/office/powerpoint/2010/main" val="2676461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18</a:t>
            </a:fld>
            <a:endParaRPr lang="zh-CN" altLang="en-US"/>
          </a:p>
        </p:txBody>
      </p:sp>
    </p:spTree>
    <p:extLst>
      <p:ext uri="{BB962C8B-B14F-4D97-AF65-F5344CB8AC3E}">
        <p14:creationId xmlns:p14="http://schemas.microsoft.com/office/powerpoint/2010/main" val="1215512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19</a:t>
            </a:fld>
            <a:endParaRPr lang="zh-CN" altLang="en-US"/>
          </a:p>
        </p:txBody>
      </p:sp>
    </p:spTree>
    <p:extLst>
      <p:ext uri="{BB962C8B-B14F-4D97-AF65-F5344CB8AC3E}">
        <p14:creationId xmlns:p14="http://schemas.microsoft.com/office/powerpoint/2010/main" val="38025623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a:t>
            </a:fld>
            <a:endParaRPr lang="zh-CN" altLang="en-US"/>
          </a:p>
        </p:txBody>
      </p:sp>
    </p:spTree>
    <p:extLst>
      <p:ext uri="{BB962C8B-B14F-4D97-AF65-F5344CB8AC3E}">
        <p14:creationId xmlns:p14="http://schemas.microsoft.com/office/powerpoint/2010/main" val="41674269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20</a:t>
            </a:fld>
            <a:endParaRPr lang="zh-CN" altLang="en-US"/>
          </a:p>
        </p:txBody>
      </p:sp>
    </p:spTree>
    <p:extLst>
      <p:ext uri="{BB962C8B-B14F-4D97-AF65-F5344CB8AC3E}">
        <p14:creationId xmlns:p14="http://schemas.microsoft.com/office/powerpoint/2010/main" val="21625468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21</a:t>
            </a:fld>
            <a:endParaRPr lang="zh-CN" altLang="en-US"/>
          </a:p>
        </p:txBody>
      </p:sp>
    </p:spTree>
    <p:extLst>
      <p:ext uri="{BB962C8B-B14F-4D97-AF65-F5344CB8AC3E}">
        <p14:creationId xmlns:p14="http://schemas.microsoft.com/office/powerpoint/2010/main" val="1850644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22</a:t>
            </a:fld>
            <a:endParaRPr lang="zh-CN" altLang="en-US"/>
          </a:p>
        </p:txBody>
      </p:sp>
    </p:spTree>
    <p:extLst>
      <p:ext uri="{BB962C8B-B14F-4D97-AF65-F5344CB8AC3E}">
        <p14:creationId xmlns:p14="http://schemas.microsoft.com/office/powerpoint/2010/main" val="34120845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23</a:t>
            </a:fld>
            <a:endParaRPr lang="zh-CN" altLang="en-US"/>
          </a:p>
        </p:txBody>
      </p:sp>
    </p:spTree>
    <p:extLst>
      <p:ext uri="{BB962C8B-B14F-4D97-AF65-F5344CB8AC3E}">
        <p14:creationId xmlns:p14="http://schemas.microsoft.com/office/powerpoint/2010/main" val="2761749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24</a:t>
            </a:fld>
            <a:endParaRPr lang="zh-CN" altLang="en-US"/>
          </a:p>
        </p:txBody>
      </p:sp>
    </p:spTree>
    <p:extLst>
      <p:ext uri="{BB962C8B-B14F-4D97-AF65-F5344CB8AC3E}">
        <p14:creationId xmlns:p14="http://schemas.microsoft.com/office/powerpoint/2010/main" val="3098986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25</a:t>
            </a:fld>
            <a:endParaRPr lang="zh-CN" altLang="en-US"/>
          </a:p>
        </p:txBody>
      </p:sp>
    </p:spTree>
    <p:extLst>
      <p:ext uri="{BB962C8B-B14F-4D97-AF65-F5344CB8AC3E}">
        <p14:creationId xmlns:p14="http://schemas.microsoft.com/office/powerpoint/2010/main" val="41743388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7DA8C05-B0A6-435D-8E06-F36B7ED625C2}"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3</a:t>
            </a:fld>
            <a:endParaRPr lang="zh-CN" altLang="en-US"/>
          </a:p>
        </p:txBody>
      </p:sp>
    </p:spTree>
    <p:extLst>
      <p:ext uri="{BB962C8B-B14F-4D97-AF65-F5344CB8AC3E}">
        <p14:creationId xmlns:p14="http://schemas.microsoft.com/office/powerpoint/2010/main" val="23891442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4</a:t>
            </a:fld>
            <a:endParaRPr lang="zh-CN" altLang="en-US"/>
          </a:p>
        </p:txBody>
      </p:sp>
    </p:spTree>
    <p:extLst>
      <p:ext uri="{BB962C8B-B14F-4D97-AF65-F5344CB8AC3E}">
        <p14:creationId xmlns:p14="http://schemas.microsoft.com/office/powerpoint/2010/main" val="17815297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5</a:t>
            </a:fld>
            <a:endParaRPr lang="zh-CN" altLang="en-US"/>
          </a:p>
        </p:txBody>
      </p:sp>
    </p:spTree>
    <p:extLst>
      <p:ext uri="{BB962C8B-B14F-4D97-AF65-F5344CB8AC3E}">
        <p14:creationId xmlns:p14="http://schemas.microsoft.com/office/powerpoint/2010/main" val="2974547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6</a:t>
            </a:fld>
            <a:endParaRPr lang="zh-CN" altLang="en-US"/>
          </a:p>
        </p:txBody>
      </p:sp>
    </p:spTree>
    <p:extLst>
      <p:ext uri="{BB962C8B-B14F-4D97-AF65-F5344CB8AC3E}">
        <p14:creationId xmlns:p14="http://schemas.microsoft.com/office/powerpoint/2010/main" val="2527695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7</a:t>
            </a:fld>
            <a:endParaRPr lang="zh-CN" altLang="en-US"/>
          </a:p>
        </p:txBody>
      </p:sp>
    </p:spTree>
    <p:extLst>
      <p:ext uri="{BB962C8B-B14F-4D97-AF65-F5344CB8AC3E}">
        <p14:creationId xmlns:p14="http://schemas.microsoft.com/office/powerpoint/2010/main" val="250715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8</a:t>
            </a:fld>
            <a:endParaRPr lang="zh-CN" altLang="en-US"/>
          </a:p>
        </p:txBody>
      </p:sp>
    </p:spTree>
    <p:extLst>
      <p:ext uri="{BB962C8B-B14F-4D97-AF65-F5344CB8AC3E}">
        <p14:creationId xmlns:p14="http://schemas.microsoft.com/office/powerpoint/2010/main" val="728018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在多标记学习中，每一个示例同时与多个语义标记相关联，简单来说，</a:t>
            </a:r>
            <a:r>
              <a:rPr lang="zh-CN" altLang="en-US" dirty="0">
                <a:sym typeface="+mn-ea"/>
              </a:rPr>
              <a:t>区别于传统单标记学习的一对一，</a:t>
            </a:r>
            <a:r>
              <a:rPr lang="zh-CN" altLang="en-US" dirty="0"/>
              <a:t>多标记学习是一对多的问题。</a:t>
            </a:r>
          </a:p>
          <a:p>
            <a:endParaRPr lang="zh-CN" altLang="en-US" dirty="0"/>
          </a:p>
          <a:p>
            <a:r>
              <a:rPr lang="zh-CN" altLang="en-US" dirty="0"/>
              <a:t>半监督学习是机器学习的一个分支，主要研究如何使用已标注和未标注的数据来完成特定的学习任务。</a:t>
            </a:r>
          </a:p>
          <a:p>
            <a:endParaRPr lang="zh-CN" altLang="en-US" dirty="0"/>
          </a:p>
          <a:p>
            <a:r>
              <a:rPr lang="zh-CN" altLang="en-US" dirty="0"/>
              <a:t>对比学习是一种自监督学习方法，用于在没有标签的情况下，通过让模型学习哪些数据点相似或不同来学习数据集的一般特征。</a:t>
            </a:r>
          </a:p>
        </p:txBody>
      </p:sp>
      <p:sp>
        <p:nvSpPr>
          <p:cNvPr id="4" name="灯片编号占位符 3"/>
          <p:cNvSpPr>
            <a:spLocks noGrp="1"/>
          </p:cNvSpPr>
          <p:nvPr>
            <p:ph type="sldNum" sz="quarter" idx="5"/>
          </p:nvPr>
        </p:nvSpPr>
        <p:spPr/>
        <p:txBody>
          <a:bodyPr/>
          <a:lstStyle/>
          <a:p>
            <a:fld id="{E7DA8C05-B0A6-435D-8E06-F36B7ED625C2}" type="slidenum">
              <a:rPr lang="zh-CN" altLang="en-US" smtClean="0"/>
              <a:t>9</a:t>
            </a:fld>
            <a:endParaRPr lang="zh-CN" altLang="en-US"/>
          </a:p>
        </p:txBody>
      </p:sp>
    </p:spTree>
    <p:extLst>
      <p:ext uri="{BB962C8B-B14F-4D97-AF65-F5344CB8AC3E}">
        <p14:creationId xmlns:p14="http://schemas.microsoft.com/office/powerpoint/2010/main" val="389588276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2024/3/22</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2024/3/22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2024/3/22</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2024/3/22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2024/3/22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2024/3/22</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2024/3/22</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2024/3/22</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2024/3/22</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2024/3/22</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2024/3/22</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2024/3/22</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2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9" y="39513"/>
            <a:ext cx="2380432" cy="775816"/>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cxnSp>
        <p:nvCxnSpPr>
          <p:cNvPr id="10" name="直接连接符 9"/>
          <p:cNvCxnSpPr>
            <a:cxnSpLocks/>
          </p:cNvCxnSpPr>
          <p:nvPr/>
        </p:nvCxnSpPr>
        <p:spPr>
          <a:xfrm>
            <a:off x="761394" y="3819168"/>
            <a:ext cx="10669212"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DA6E61E-0AE2-52E2-243B-5F8738B296B9}"/>
              </a:ext>
            </a:extLst>
          </p:cNvPr>
          <p:cNvSpPr txBox="1"/>
          <p:nvPr/>
        </p:nvSpPr>
        <p:spPr>
          <a:xfrm>
            <a:off x="514353" y="2589431"/>
            <a:ext cx="11042182" cy="646331"/>
          </a:xfrm>
          <a:prstGeom prst="rect">
            <a:avLst/>
          </a:prstGeom>
          <a:noFill/>
        </p:spPr>
        <p:txBody>
          <a:bodyPr wrap="square" rtlCol="0">
            <a:spAutoFit/>
          </a:bodyPr>
          <a:lstStyle/>
          <a:p>
            <a:pPr algn="ctr"/>
            <a:r>
              <a:rPr lang="en-US" altLang="zh-CN" sz="3600" b="1" dirty="0">
                <a:latin typeface="Times New Roman" panose="02020603050405020304" pitchFamily="18" charset="0"/>
                <a:cs typeface="Times New Roman" panose="02020603050405020304" pitchFamily="18" charset="0"/>
              </a:rPr>
              <a:t>Long-Tailed Recognition via Weight Balancing</a:t>
            </a:r>
          </a:p>
        </p:txBody>
      </p:sp>
      <p:sp>
        <p:nvSpPr>
          <p:cNvPr id="5" name="Rectangle 3">
            <a:extLst>
              <a:ext uri="{FF2B5EF4-FFF2-40B4-BE49-F238E27FC236}">
                <a16:creationId xmlns:a16="http://schemas.microsoft.com/office/drawing/2014/main" id="{24DE4880-3135-D3AA-BACA-4C346044D6BF}"/>
              </a:ext>
            </a:extLst>
          </p:cNvPr>
          <p:cNvSpPr>
            <a:spLocks noGrp="1" noChangeArrowheads="1"/>
          </p:cNvSpPr>
          <p:nvPr>
            <p:ph type="subTitle" idx="1"/>
          </p:nvPr>
        </p:nvSpPr>
        <p:spPr bwMode="auto">
          <a:xfrm>
            <a:off x="5106774" y="5700871"/>
            <a:ext cx="1978451" cy="4616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eaLnBrk="1" hangingPunct="1"/>
            <a:r>
              <a:rPr lang="en-US" altLang="zh-CN" sz="1800" b="1" dirty="0">
                <a:solidFill>
                  <a:schemeClr val="tx1"/>
                </a:solidFill>
                <a:latin typeface="Trebuchet MS" panose="020B0603020202020204" pitchFamily="34" charset="0"/>
                <a:cs typeface="Times New Roman" panose="02020603050405020304" pitchFamily="18" charset="0"/>
              </a:rPr>
              <a:t>CVPR 2022</a:t>
            </a:r>
            <a:endParaRPr lang="en-US" altLang="zh-CN" b="1" i="1" dirty="0">
              <a:solidFill>
                <a:schemeClr val="tx1"/>
              </a:solidFill>
              <a:latin typeface="Trebuchet MS" panose="020B0603020202020204" pitchFamily="34" charset="0"/>
              <a:ea typeface="微软雅黑" panose="020B0503020204020204" charset="-122"/>
              <a:cs typeface="Times New Roman" panose="02020603050405020304" pitchFamily="18" charset="0"/>
            </a:endParaRPr>
          </a:p>
        </p:txBody>
      </p:sp>
      <p:pic>
        <p:nvPicPr>
          <p:cNvPr id="7" name="图片 6">
            <a:extLst>
              <a:ext uri="{FF2B5EF4-FFF2-40B4-BE49-F238E27FC236}">
                <a16:creationId xmlns:a16="http://schemas.microsoft.com/office/drawing/2014/main" id="{BD4B3D77-5938-1942-FFF0-2DD353315345}"/>
              </a:ext>
            </a:extLst>
          </p:cNvPr>
          <p:cNvPicPr>
            <a:picLocks noChangeAspect="1"/>
          </p:cNvPicPr>
          <p:nvPr/>
        </p:nvPicPr>
        <p:blipFill>
          <a:blip r:embed="rId5"/>
          <a:stretch>
            <a:fillRect/>
          </a:stretch>
        </p:blipFill>
        <p:spPr>
          <a:xfrm>
            <a:off x="2301140" y="4028255"/>
            <a:ext cx="6881639" cy="766045"/>
          </a:xfrm>
          <a:prstGeom prst="rect">
            <a:avLst/>
          </a:prstGeom>
        </p:spPr>
      </p:pic>
    </p:spTree>
    <p:extLst>
      <p:ext uri="{BB962C8B-B14F-4D97-AF65-F5344CB8AC3E}">
        <p14:creationId xmlns:p14="http://schemas.microsoft.com/office/powerpoint/2010/main" val="3462886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341634"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Ablation Study</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6" name="图片 5">
            <a:extLst>
              <a:ext uri="{FF2B5EF4-FFF2-40B4-BE49-F238E27FC236}">
                <a16:creationId xmlns:a16="http://schemas.microsoft.com/office/drawing/2014/main" id="{0D5A2D0B-F31D-4200-8148-61917729B0EA}"/>
              </a:ext>
            </a:extLst>
          </p:cNvPr>
          <p:cNvPicPr>
            <a:picLocks noChangeAspect="1"/>
          </p:cNvPicPr>
          <p:nvPr/>
        </p:nvPicPr>
        <p:blipFill>
          <a:blip r:embed="rId4"/>
          <a:stretch>
            <a:fillRect/>
          </a:stretch>
        </p:blipFill>
        <p:spPr>
          <a:xfrm>
            <a:off x="1746067" y="2098319"/>
            <a:ext cx="8009524" cy="3123809"/>
          </a:xfrm>
          <a:prstGeom prst="rect">
            <a:avLst/>
          </a:prstGeom>
        </p:spPr>
      </p:pic>
      <p:sp>
        <p:nvSpPr>
          <p:cNvPr id="8" name="文本框 7">
            <a:extLst>
              <a:ext uri="{FF2B5EF4-FFF2-40B4-BE49-F238E27FC236}">
                <a16:creationId xmlns:a16="http://schemas.microsoft.com/office/drawing/2014/main" id="{BC65BB23-10E9-8522-166A-9260298CDCF3}"/>
              </a:ext>
            </a:extLst>
          </p:cNvPr>
          <p:cNvSpPr txBox="1"/>
          <p:nvPr/>
        </p:nvSpPr>
        <p:spPr>
          <a:xfrm>
            <a:off x="1088751" y="1509486"/>
            <a:ext cx="979649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Simply use CE loss and tune weight decay λ to regularize all network weight.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6283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341634"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Ablation Study</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10" name="图片 9">
            <a:extLst>
              <a:ext uri="{FF2B5EF4-FFF2-40B4-BE49-F238E27FC236}">
                <a16:creationId xmlns:a16="http://schemas.microsoft.com/office/drawing/2014/main" id="{1DFFDCAE-D76F-6E4C-6836-2794BA295605}"/>
              </a:ext>
            </a:extLst>
          </p:cNvPr>
          <p:cNvPicPr>
            <a:picLocks noChangeAspect="1"/>
          </p:cNvPicPr>
          <p:nvPr/>
        </p:nvPicPr>
        <p:blipFill>
          <a:blip r:embed="rId4"/>
          <a:stretch>
            <a:fillRect/>
          </a:stretch>
        </p:blipFill>
        <p:spPr>
          <a:xfrm>
            <a:off x="361318" y="1463757"/>
            <a:ext cx="11251359" cy="2792028"/>
          </a:xfrm>
          <a:prstGeom prst="rect">
            <a:avLst/>
          </a:prstGeom>
        </p:spPr>
      </p:pic>
      <p:sp>
        <p:nvSpPr>
          <p:cNvPr id="4" name="文本框 3">
            <a:extLst>
              <a:ext uri="{FF2B5EF4-FFF2-40B4-BE49-F238E27FC236}">
                <a16:creationId xmlns:a16="http://schemas.microsoft.com/office/drawing/2014/main" id="{B67C4891-757E-99C5-914C-43BC375B4DB7}"/>
              </a:ext>
            </a:extLst>
          </p:cNvPr>
          <p:cNvSpPr txBox="1"/>
          <p:nvPr/>
        </p:nvSpPr>
        <p:spPr>
          <a:xfrm>
            <a:off x="1651925" y="4718925"/>
            <a:ext cx="8888149"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L2-normalization that “perfectly” balances classifier weights does not produce balanced marginal likelihood!</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85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341634"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Ablation Study</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4" name="图片 3">
            <a:extLst>
              <a:ext uri="{FF2B5EF4-FFF2-40B4-BE49-F238E27FC236}">
                <a16:creationId xmlns:a16="http://schemas.microsoft.com/office/drawing/2014/main" id="{1BF6BE89-33A1-C8B4-3DC4-3DCBBE571560}"/>
              </a:ext>
            </a:extLst>
          </p:cNvPr>
          <p:cNvPicPr>
            <a:picLocks noChangeAspect="1"/>
          </p:cNvPicPr>
          <p:nvPr/>
        </p:nvPicPr>
        <p:blipFill>
          <a:blip r:embed="rId4"/>
          <a:stretch>
            <a:fillRect/>
          </a:stretch>
        </p:blipFill>
        <p:spPr>
          <a:xfrm>
            <a:off x="2224346" y="1277707"/>
            <a:ext cx="6180952" cy="4885714"/>
          </a:xfrm>
          <a:prstGeom prst="rect">
            <a:avLst/>
          </a:prstGeom>
        </p:spPr>
      </p:pic>
      <p:sp>
        <p:nvSpPr>
          <p:cNvPr id="7" name="文本框 6">
            <a:extLst>
              <a:ext uri="{FF2B5EF4-FFF2-40B4-BE49-F238E27FC236}">
                <a16:creationId xmlns:a16="http://schemas.microsoft.com/office/drawing/2014/main" id="{C346A3BE-6C35-442A-300C-E1AFE2FE4308}"/>
              </a:ext>
            </a:extLst>
          </p:cNvPr>
          <p:cNvSpPr txBox="1"/>
          <p:nvPr/>
        </p:nvSpPr>
        <p:spPr>
          <a:xfrm>
            <a:off x="4216231" y="908375"/>
            <a:ext cx="2880966" cy="369332"/>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CIFAR100-LT (IF=100)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9226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7349" y="39513"/>
            <a:ext cx="2380432" cy="775816"/>
          </a:xfrm>
          <a:prstGeom prst="rect">
            <a:avLst/>
          </a:prstGeom>
        </p:spPr>
      </p:pic>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cxnSp>
        <p:nvCxnSpPr>
          <p:cNvPr id="10" name="直接连接符 9"/>
          <p:cNvCxnSpPr>
            <a:cxnSpLocks/>
          </p:cNvCxnSpPr>
          <p:nvPr/>
        </p:nvCxnSpPr>
        <p:spPr>
          <a:xfrm>
            <a:off x="761394" y="3819168"/>
            <a:ext cx="10669212"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DA6E61E-0AE2-52E2-243B-5F8738B296B9}"/>
              </a:ext>
            </a:extLst>
          </p:cNvPr>
          <p:cNvSpPr txBox="1"/>
          <p:nvPr/>
        </p:nvSpPr>
        <p:spPr>
          <a:xfrm>
            <a:off x="270003" y="2534247"/>
            <a:ext cx="10669212" cy="1200329"/>
          </a:xfrm>
          <a:prstGeom prst="rect">
            <a:avLst/>
          </a:prstGeom>
          <a:noFill/>
        </p:spPr>
        <p:txBody>
          <a:bodyPr wrap="square" rtlCol="0">
            <a:spAutoFit/>
          </a:bodyPr>
          <a:lstStyle/>
          <a:p>
            <a:pPr algn="ctr"/>
            <a:r>
              <a:rPr lang="en-US" altLang="zh-CN" sz="3600" b="1" dirty="0">
                <a:latin typeface="Times New Roman" panose="02020603050405020304" pitchFamily="18" charset="0"/>
                <a:cs typeface="Times New Roman" panose="02020603050405020304" pitchFamily="18" charset="0"/>
              </a:rPr>
              <a:t>Exploring Weight Balancing on Long-Tailed Recognition Problem</a:t>
            </a:r>
          </a:p>
        </p:txBody>
      </p:sp>
      <p:sp>
        <p:nvSpPr>
          <p:cNvPr id="5" name="Rectangle 3">
            <a:extLst>
              <a:ext uri="{FF2B5EF4-FFF2-40B4-BE49-F238E27FC236}">
                <a16:creationId xmlns:a16="http://schemas.microsoft.com/office/drawing/2014/main" id="{24DE4880-3135-D3AA-BACA-4C346044D6BF}"/>
              </a:ext>
            </a:extLst>
          </p:cNvPr>
          <p:cNvSpPr>
            <a:spLocks noGrp="1" noChangeArrowheads="1"/>
          </p:cNvSpPr>
          <p:nvPr>
            <p:ph type="subTitle" idx="1"/>
          </p:nvPr>
        </p:nvSpPr>
        <p:spPr bwMode="auto">
          <a:xfrm>
            <a:off x="5106774" y="5700871"/>
            <a:ext cx="1978451" cy="46164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eaLnBrk="1" hangingPunct="1"/>
            <a:r>
              <a:rPr lang="en-US" altLang="zh-CN" sz="1800" b="1" dirty="0">
                <a:solidFill>
                  <a:schemeClr val="tx1"/>
                </a:solidFill>
                <a:latin typeface="Trebuchet MS" panose="020B0603020202020204" pitchFamily="34" charset="0"/>
                <a:cs typeface="Times New Roman" panose="02020603050405020304" pitchFamily="18" charset="0"/>
              </a:rPr>
              <a:t>ICLR 2024</a:t>
            </a:r>
            <a:endParaRPr lang="en-US" altLang="zh-CN" b="1" i="1" dirty="0">
              <a:solidFill>
                <a:schemeClr val="tx1"/>
              </a:solidFill>
              <a:latin typeface="Trebuchet MS" panose="020B0603020202020204" pitchFamily="34" charset="0"/>
              <a:ea typeface="微软雅黑" panose="020B0503020204020204" charset="-122"/>
              <a:cs typeface="Times New Roman" panose="02020603050405020304" pitchFamily="18" charset="0"/>
            </a:endParaRPr>
          </a:p>
        </p:txBody>
      </p:sp>
      <p:pic>
        <p:nvPicPr>
          <p:cNvPr id="4" name="图片 3">
            <a:extLst>
              <a:ext uri="{FF2B5EF4-FFF2-40B4-BE49-F238E27FC236}">
                <a16:creationId xmlns:a16="http://schemas.microsoft.com/office/drawing/2014/main" id="{1780E258-50C1-1461-EA14-D018348798C8}"/>
              </a:ext>
            </a:extLst>
          </p:cNvPr>
          <p:cNvPicPr>
            <a:picLocks noChangeAspect="1"/>
          </p:cNvPicPr>
          <p:nvPr/>
        </p:nvPicPr>
        <p:blipFill>
          <a:blip r:embed="rId5"/>
          <a:stretch>
            <a:fillRect/>
          </a:stretch>
        </p:blipFill>
        <p:spPr>
          <a:xfrm>
            <a:off x="3043802" y="3988352"/>
            <a:ext cx="5983284" cy="894054"/>
          </a:xfrm>
          <a:prstGeom prst="rect">
            <a:avLst/>
          </a:prstGeom>
        </p:spPr>
      </p:pic>
    </p:spTree>
    <p:extLst>
      <p:ext uri="{BB962C8B-B14F-4D97-AF65-F5344CB8AC3E}">
        <p14:creationId xmlns:p14="http://schemas.microsoft.com/office/powerpoint/2010/main" val="3554757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Motivation</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4" name="文本框 3">
            <a:extLst>
              <a:ext uri="{FF2B5EF4-FFF2-40B4-BE49-F238E27FC236}">
                <a16:creationId xmlns:a16="http://schemas.microsoft.com/office/drawing/2014/main" id="{7C240584-8111-C3AC-BA42-80477E407560}"/>
              </a:ext>
            </a:extLst>
          </p:cNvPr>
          <p:cNvSpPr txBox="1"/>
          <p:nvPr/>
        </p:nvSpPr>
        <p:spPr>
          <a:xfrm>
            <a:off x="764521" y="685644"/>
            <a:ext cx="9106154" cy="954107"/>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The reason why Weight Balancing leads to a significant improvement in LTR performance remains unclear.</a:t>
            </a:r>
          </a:p>
        </p:txBody>
      </p:sp>
      <p:sp>
        <p:nvSpPr>
          <p:cNvPr id="6" name="文本框 5">
            <a:extLst>
              <a:ext uri="{FF2B5EF4-FFF2-40B4-BE49-F238E27FC236}">
                <a16:creationId xmlns:a16="http://schemas.microsoft.com/office/drawing/2014/main" id="{5B34E02C-9947-8715-A454-65116CD879D3}"/>
              </a:ext>
            </a:extLst>
          </p:cNvPr>
          <p:cNvSpPr txBox="1"/>
          <p:nvPr/>
        </p:nvSpPr>
        <p:spPr>
          <a:xfrm>
            <a:off x="764521" y="2433802"/>
            <a:ext cx="10553450" cy="4154984"/>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1st stage</a:t>
            </a:r>
            <a:r>
              <a:rPr lang="en-US" altLang="zh-CN" sz="2400" dirty="0">
                <a:latin typeface="Times New Roman" panose="02020603050405020304" pitchFamily="18" charset="0"/>
                <a:cs typeface="Times New Roman" panose="02020603050405020304" pitchFamily="18" charset="0"/>
              </a:rPr>
              <a:t>: WD and CE increase the Fisher’s discriminant ratio (FDR) of features.</a:t>
            </a:r>
          </a:p>
          <a:p>
            <a:r>
              <a:rPr lang="en-US" altLang="zh-CN" sz="2400" dirty="0">
                <a:latin typeface="Times New Roman" panose="02020603050405020304" pitchFamily="18" charset="0"/>
                <a:cs typeface="Times New Roman" panose="02020603050405020304" pitchFamily="18" charset="0"/>
              </a:rPr>
              <a:t>– Degrade the inter-class cosine similarities;</a:t>
            </a:r>
          </a:p>
          <a:p>
            <a:r>
              <a:rPr lang="en-US" altLang="zh-CN" sz="2400" dirty="0">
                <a:latin typeface="Times New Roman" panose="02020603050405020304" pitchFamily="18" charset="0"/>
                <a:cs typeface="Times New Roman" panose="02020603050405020304" pitchFamily="18" charset="0"/>
              </a:rPr>
              <a:t>– Decrease the scaling parameters of batch normalization (BN) ,This has a positive effect on feature training;</a:t>
            </a:r>
          </a:p>
          <a:p>
            <a:r>
              <a:rPr lang="en-US" altLang="zh-CN" sz="2400" dirty="0">
                <a:latin typeface="Times New Roman" panose="02020603050405020304" pitchFamily="18" charset="0"/>
                <a:cs typeface="Times New Roman" panose="02020603050405020304" pitchFamily="18" charset="0"/>
              </a:rPr>
              <a:t>– Facilitate improvement of FDR as features pass through layers.</a:t>
            </a:r>
          </a:p>
          <a:p>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1st stage</a:t>
            </a:r>
            <a:r>
              <a:rPr lang="en-US" altLang="zh-CN" sz="2400" dirty="0">
                <a:latin typeface="Times New Roman" panose="02020603050405020304" pitchFamily="18" charset="0"/>
                <a:cs typeface="Times New Roman" panose="02020603050405020304" pitchFamily="18" charset="0"/>
              </a:rPr>
              <a:t>: WD increases the norms of features for tail classes.</a:t>
            </a:r>
          </a:p>
          <a:p>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2nd stage</a:t>
            </a:r>
            <a:r>
              <a:rPr lang="en-US" altLang="zh-CN" sz="2400" dirty="0">
                <a:latin typeface="Times New Roman" panose="02020603050405020304" pitchFamily="18" charset="0"/>
                <a:cs typeface="Times New Roman" panose="02020603050405020304" pitchFamily="18" charset="0"/>
              </a:rPr>
              <a:t>: WD and CB perform implicit logit adjustment (LA) by making the norm of classifier’s weights higher for tail classes. This stage does not work well for datasets with a small class number.</a:t>
            </a:r>
            <a:endParaRPr lang="zh-CN" altLang="en-US" sz="2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A9E90758-0115-AB55-0541-BB193B02A0C3}"/>
              </a:ext>
            </a:extLst>
          </p:cNvPr>
          <p:cNvSpPr txBox="1"/>
          <p:nvPr/>
        </p:nvSpPr>
        <p:spPr>
          <a:xfrm>
            <a:off x="764521" y="1910582"/>
            <a:ext cx="6094990" cy="523220"/>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Conclusion:</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345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Preliminaries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582853" y="787956"/>
            <a:ext cx="9408935" cy="830997"/>
          </a:xfrm>
          <a:prstGeom prst="rect">
            <a:avLst/>
          </a:prstGeom>
          <a:noFill/>
        </p:spPr>
        <p:txBody>
          <a:bodyPr wrap="square">
            <a:spAutoFit/>
          </a:bodyPr>
          <a:lstStyle/>
          <a:p>
            <a:r>
              <a:rPr lang="en-US" altLang="zh-CN" sz="2400" b="1" dirty="0">
                <a:solidFill>
                  <a:schemeClr val="accent6"/>
                </a:solidFill>
                <a:latin typeface="Times New Roman" panose="02020603050405020304" pitchFamily="18" charset="0"/>
                <a:cs typeface="Times New Roman" panose="02020603050405020304" pitchFamily="18" charset="0"/>
              </a:rPr>
              <a:t>FDR</a:t>
            </a:r>
            <a:r>
              <a:rPr lang="en-US" altLang="zh-CN" sz="2400" dirty="0">
                <a:latin typeface="Times New Roman" panose="02020603050405020304" pitchFamily="18" charset="0"/>
                <a:cs typeface="Times New Roman" panose="02020603050405020304" pitchFamily="18" charset="0"/>
              </a:rPr>
              <a:t> is the ratio of the inter-class variance to the inner-class variance and indicates the ease of linear separation of the features.</a:t>
            </a:r>
            <a:endParaRPr lang="zh-CN" alt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702CFC6-BE58-984A-A9E6-396993ABC8FE}"/>
                  </a:ext>
                </a:extLst>
              </p:cNvPr>
              <p:cNvSpPr txBox="1"/>
              <p:nvPr/>
            </p:nvSpPr>
            <p:spPr>
              <a:xfrm>
                <a:off x="2756824" y="2160633"/>
                <a:ext cx="5513147" cy="3287631"/>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FDR of training features is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𝑇𝑟</m:t>
                    </m:r>
                    <m:d>
                      <m:dPr>
                        <m:ctrlPr>
                          <a:rPr lang="en-US" altLang="zh-CN" sz="2400" i="1" dirty="0" smtClean="0">
                            <a:latin typeface="Cambria Math" panose="02040503050406030204" pitchFamily="18" charset="0"/>
                            <a:cs typeface="Times New Roman" panose="02020603050405020304" pitchFamily="18" charset="0"/>
                          </a:rPr>
                        </m:ctrlPr>
                      </m:dPr>
                      <m:e>
                        <m:sSubSup>
                          <m:sSubSupPr>
                            <m:ctrlPr>
                              <a:rPr lang="en-US" altLang="zh-CN" sz="2400" i="1" dirty="0" smtClean="0">
                                <a:latin typeface="Cambria Math" panose="02040503050406030204" pitchFamily="18" charset="0"/>
                                <a:cs typeface="Times New Roman" panose="02020603050405020304" pitchFamily="18" charset="0"/>
                              </a:rPr>
                            </m:ctrlPr>
                          </m:sSubSupPr>
                          <m:e>
                            <m:r>
                              <a:rPr lang="en-US" altLang="zh-CN" sz="2400" b="0" i="1" dirty="0" smtClean="0">
                                <a:latin typeface="Cambria Math" panose="02040503050406030204" pitchFamily="18" charset="0"/>
                                <a:cs typeface="Times New Roman" panose="02020603050405020304" pitchFamily="18" charset="0"/>
                              </a:rPr>
                              <m:t>𝑆</m:t>
                            </m:r>
                          </m:e>
                          <m:sub>
                            <m:r>
                              <a:rPr lang="en-US" altLang="zh-CN" sz="2400" b="0" i="1" dirty="0" smtClean="0">
                                <a:latin typeface="Cambria Math" panose="02040503050406030204" pitchFamily="18" charset="0"/>
                                <a:cs typeface="Times New Roman" panose="02020603050405020304" pitchFamily="18" charset="0"/>
                              </a:rPr>
                              <m:t>𝑊</m:t>
                            </m:r>
                          </m:sub>
                          <m:sup>
                            <m:r>
                              <a:rPr lang="en-US" altLang="zh-CN" sz="2400" b="0" i="1" dirty="0" smtClean="0">
                                <a:latin typeface="Cambria Math" panose="02040503050406030204" pitchFamily="18" charset="0"/>
                                <a:cs typeface="Times New Roman" panose="02020603050405020304" pitchFamily="18" charset="0"/>
                              </a:rPr>
                              <m:t>−1</m:t>
                            </m:r>
                          </m:sup>
                        </m:sSubSup>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𝑆</m:t>
                            </m:r>
                          </m:e>
                          <m:sub>
                            <m:r>
                              <a:rPr lang="en-US" altLang="zh-CN" sz="2400" b="0" i="1" dirty="0" smtClean="0">
                                <a:latin typeface="Cambria Math" panose="02040503050406030204" pitchFamily="18" charset="0"/>
                                <a:cs typeface="Times New Roman" panose="02020603050405020304" pitchFamily="18" charset="0"/>
                              </a:rPr>
                              <m:t>𝐵</m:t>
                            </m:r>
                          </m:sub>
                        </m:sSub>
                      </m:e>
                    </m:d>
                  </m:oMath>
                </a14:m>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𝑆</m:t>
                          </m:r>
                        </m:e>
                        <m:sub>
                          <m:r>
                            <a:rPr lang="en-US" altLang="zh-CN" sz="2400" b="0" i="1" smtClean="0">
                              <a:latin typeface="Cambria Math" panose="02040503050406030204" pitchFamily="18" charset="0"/>
                              <a:cs typeface="Times New Roman" panose="02020603050405020304" pitchFamily="18" charset="0"/>
                            </a:rPr>
                            <m:t>𝐵</m:t>
                          </m:r>
                        </m:sub>
                      </m:sSub>
                      <m:r>
                        <a:rPr lang="en-US" altLang="zh-CN" sz="2400" b="0" i="1" smtClean="0">
                          <a:latin typeface="Cambria Math" panose="02040503050406030204" pitchFamily="18" charset="0"/>
                          <a:cs typeface="Times New Roman" panose="02020603050405020304" pitchFamily="18" charset="0"/>
                        </a:rPr>
                        <m:t>=</m:t>
                      </m:r>
                      <m:nary>
                        <m:naryPr>
                          <m:chr m:val="∑"/>
                          <m:ctrlPr>
                            <a:rPr lang="en-US" altLang="zh-CN" sz="2400" b="0" i="1" smtClean="0">
                              <a:latin typeface="Cambria Math" panose="02040503050406030204" pitchFamily="18" charset="0"/>
                              <a:cs typeface="Times New Roman" panose="02020603050405020304" pitchFamily="18" charset="0"/>
                            </a:rPr>
                          </m:ctrlPr>
                        </m:naryPr>
                        <m:sub>
                          <m:r>
                            <m:rPr>
                              <m:brk m:alnAt="23"/>
                            </m:rPr>
                            <a:rPr lang="en-US" altLang="zh-CN" sz="2400" b="0" i="1" smtClean="0">
                              <a:latin typeface="Cambria Math" panose="02040503050406030204" pitchFamily="18" charset="0"/>
                              <a:cs typeface="Times New Roman" panose="02020603050405020304" pitchFamily="18" charset="0"/>
                            </a:rPr>
                            <m:t>𝑘</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𝐶</m:t>
                          </m:r>
                        </m:sup>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𝑁</m:t>
                              </m:r>
                            </m:e>
                            <m:sub>
                              <m:r>
                                <a:rPr lang="en-US" altLang="zh-CN" sz="2400" b="0" i="1" smtClean="0">
                                  <a:latin typeface="Cambria Math" panose="02040503050406030204" pitchFamily="18" charset="0"/>
                                  <a:cs typeface="Times New Roman" panose="02020603050405020304" pitchFamily="18" charset="0"/>
                                </a:rPr>
                                <m:t>𝑘</m:t>
                              </m:r>
                            </m:sub>
                          </m:sSub>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zh-CN" altLang="en-US" sz="2400" b="0" i="1" smtClean="0">
                                  <a:latin typeface="Cambria Math" panose="02040503050406030204" pitchFamily="18" charset="0"/>
                                  <a:cs typeface="Times New Roman" panose="02020603050405020304" pitchFamily="18" charset="0"/>
                                </a:rPr>
                                <m:t>𝜇</m:t>
                              </m:r>
                            </m:e>
                            <m:sub>
                              <m:r>
                                <a:rPr lang="en-US" altLang="zh-CN" sz="2400" b="0" i="1" smtClean="0">
                                  <a:latin typeface="Cambria Math" panose="02040503050406030204" pitchFamily="18" charset="0"/>
                                  <a:cs typeface="Times New Roman" panose="02020603050405020304" pitchFamily="18" charset="0"/>
                                </a:rPr>
                                <m:t>𝑘</m:t>
                              </m:r>
                            </m:sub>
                          </m:sSub>
                          <m:r>
                            <a:rPr lang="en-US" altLang="zh-CN" sz="2400" b="0" i="1" smtClean="0">
                              <a:latin typeface="Cambria Math" panose="02040503050406030204" pitchFamily="18" charset="0"/>
                              <a:cs typeface="Times New Roman" panose="02020603050405020304" pitchFamily="18" charset="0"/>
                            </a:rPr>
                            <m:t>−</m:t>
                          </m:r>
                          <m:r>
                            <a:rPr lang="zh-CN" altLang="en-US" sz="2400" b="0" i="1" smtClean="0">
                              <a:latin typeface="Cambria Math" panose="02040503050406030204" pitchFamily="18" charset="0"/>
                              <a:cs typeface="Times New Roman" panose="02020603050405020304" pitchFamily="18" charset="0"/>
                            </a:rPr>
                            <m:t>𝜇</m:t>
                          </m:r>
                          <m:r>
                            <a:rPr lang="en-US" altLang="zh-CN" sz="2400" b="0" i="1" smtClean="0">
                              <a:latin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𝜇</m:t>
                                  </m:r>
                                </m:e>
                                <m:sub>
                                  <m:r>
                                    <a:rPr lang="en-US" altLang="zh-CN" sz="2400" i="1">
                                      <a:latin typeface="Cambria Math" panose="02040503050406030204" pitchFamily="18" charset="0"/>
                                      <a:cs typeface="Times New Roman" panose="02020603050405020304" pitchFamily="18" charset="0"/>
                                    </a:rPr>
                                    <m:t>𝑘</m:t>
                                  </m:r>
                                </m:sub>
                              </m:sSub>
                              <m:r>
                                <a:rPr lang="en-US" altLang="zh-CN" sz="2400" i="1">
                                  <a:latin typeface="Cambria Math" panose="02040503050406030204" pitchFamily="18" charset="0"/>
                                  <a:cs typeface="Times New Roman" panose="02020603050405020304" pitchFamily="18" charset="0"/>
                                </a:rPr>
                                <m:t>−</m:t>
                              </m:r>
                              <m:r>
                                <a:rPr lang="zh-CN" altLang="en-US" sz="2400" i="1">
                                  <a:latin typeface="Cambria Math" panose="02040503050406030204" pitchFamily="18" charset="0"/>
                                  <a:cs typeface="Times New Roman" panose="02020603050405020304" pitchFamily="18" charset="0"/>
                                </a:rPr>
                                <m:t>𝜇</m:t>
                              </m:r>
                              <m:r>
                                <a:rPr lang="en-US" altLang="zh-CN" sz="2400" i="1">
                                  <a:latin typeface="Cambria Math" panose="02040503050406030204" pitchFamily="18" charset="0"/>
                                  <a:cs typeface="Times New Roman" panose="02020603050405020304" pitchFamily="18" charset="0"/>
                                </a:rPr>
                                <m:t>)</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p>
                        </m:e>
                      </m:nary>
                    </m:oMath>
                  </m:oMathPara>
                </a14:m>
                <a:endParaRPr lang="en-US" altLang="zh-CN" sz="2400" b="0" dirty="0">
                  <a:latin typeface="Times New Roman" panose="02020603050405020304" pitchFamily="18" charset="0"/>
                  <a:cs typeface="Times New Roman" panose="02020603050405020304" pitchFamily="18" charset="0"/>
                </a:endParaRPr>
              </a:p>
              <a:p>
                <a:endParaRPr lang="en-US" altLang="zh-CN" sz="2400" b="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left"/>
                    </m:oMathParaPr>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𝑆</m:t>
                          </m:r>
                        </m:e>
                        <m:sub>
                          <m:r>
                            <a:rPr lang="en-US" altLang="zh-CN" sz="2400" b="0" i="1" smtClean="0">
                              <a:latin typeface="Cambria Math" panose="02040503050406030204" pitchFamily="18" charset="0"/>
                              <a:cs typeface="Times New Roman" panose="02020603050405020304" pitchFamily="18" charset="0"/>
                            </a:rPr>
                            <m:t>𝑊</m:t>
                          </m:r>
                        </m:sub>
                      </m:sSub>
                      <m:r>
                        <a:rPr lang="en-US" altLang="zh-CN" sz="2400" b="0" i="1" smtClean="0">
                          <a:latin typeface="Cambria Math" panose="02040503050406030204" pitchFamily="18" charset="0"/>
                          <a:cs typeface="Times New Roman" panose="02020603050405020304" pitchFamily="18" charset="0"/>
                        </a:rPr>
                        <m:t>=</m:t>
                      </m:r>
                      <m:nary>
                        <m:naryPr>
                          <m:chr m:val="∑"/>
                          <m:ctrlPr>
                            <a:rPr lang="en-US" altLang="zh-CN" sz="2400" b="0" i="1" smtClean="0">
                              <a:latin typeface="Cambria Math" panose="02040503050406030204" pitchFamily="18" charset="0"/>
                              <a:cs typeface="Times New Roman" panose="02020603050405020304" pitchFamily="18" charset="0"/>
                            </a:rPr>
                          </m:ctrlPr>
                        </m:naryPr>
                        <m:sub>
                          <m:r>
                            <m:rPr>
                              <m:brk m:alnAt="23"/>
                            </m:rPr>
                            <a:rPr lang="en-US" altLang="zh-CN" sz="2400" b="0" i="1" smtClean="0">
                              <a:latin typeface="Cambria Math" panose="02040503050406030204" pitchFamily="18" charset="0"/>
                              <a:cs typeface="Times New Roman" panose="02020603050405020304" pitchFamily="18" charset="0"/>
                            </a:rPr>
                            <m:t>𝑘</m:t>
                          </m:r>
                          <m:r>
                            <a:rPr lang="en-US" altLang="zh-CN" sz="2400" b="0" i="1" smtClean="0">
                              <a:latin typeface="Cambria Math" panose="02040503050406030204" pitchFamily="18" charset="0"/>
                              <a:cs typeface="Times New Roman" panose="02020603050405020304" pitchFamily="18" charset="0"/>
                            </a:rPr>
                            <m:t>=1</m:t>
                          </m:r>
                        </m:sub>
                        <m:sup>
                          <m:r>
                            <a:rPr lang="en-US" altLang="zh-CN" sz="2400" b="0" i="1" smtClean="0">
                              <a:latin typeface="Cambria Math" panose="02040503050406030204" pitchFamily="18" charset="0"/>
                              <a:cs typeface="Times New Roman" panose="02020603050405020304" pitchFamily="18" charset="0"/>
                            </a:rPr>
                            <m:t>𝐶</m:t>
                          </m:r>
                        </m:sup>
                        <m:e>
                          <m:nary>
                            <m:naryPr>
                              <m:chr m:val="∑"/>
                              <m:limLoc m:val="subSup"/>
                              <m:supHide m:val="on"/>
                              <m:ctrlPr>
                                <a:rPr lang="en-US" altLang="zh-CN" sz="2400" b="0" i="1" smtClean="0">
                                  <a:latin typeface="Cambria Math" panose="02040503050406030204" pitchFamily="18" charset="0"/>
                                  <a:cs typeface="Times New Roman" panose="02020603050405020304" pitchFamily="18" charset="0"/>
                                </a:rPr>
                              </m:ctrlPr>
                            </m:naryPr>
                            <m:sub>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𝑖</m:t>
                                  </m:r>
                                </m:sub>
                              </m:sSub>
                              <m:r>
                                <m:rPr>
                                  <m:brk m:alnAt="9"/>
                                </m:r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𝐷</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𝑘</m:t>
                                  </m:r>
                                </m:sub>
                              </m:sSub>
                            </m:sub>
                            <m:sup/>
                            <m:e>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𝑥</m:t>
                                  </m:r>
                                </m:e>
                                <m:sub>
                                  <m:r>
                                    <a:rPr lang="en-US" altLang="zh-CN" sz="2400" b="0" i="1" smtClean="0">
                                      <a:latin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𝜇</m:t>
                                  </m:r>
                                </m:e>
                                <m:sub>
                                  <m:r>
                                    <a:rPr lang="en-US" altLang="zh-CN" sz="2400" i="1">
                                      <a:latin typeface="Cambria Math" panose="02040503050406030204" pitchFamily="18" charset="0"/>
                                      <a:cs typeface="Times New Roman" panose="02020603050405020304" pitchFamily="18" charset="0"/>
                                    </a:rPr>
                                    <m:t>𝑘</m:t>
                                  </m:r>
                                </m:sub>
                              </m:sSub>
                              <m:r>
                                <a:rPr lang="en-US" altLang="zh-CN" sz="2400" i="1">
                                  <a:latin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𝑥</m:t>
                                      </m:r>
                                    </m:e>
                                    <m:sub>
                                      <m:r>
                                        <a:rPr lang="en-US" altLang="zh-CN" sz="2400" i="1">
                                          <a:latin typeface="Cambria Math" panose="02040503050406030204" pitchFamily="18" charset="0"/>
                                          <a:cs typeface="Times New Roman" panose="02020603050405020304" pitchFamily="18" charset="0"/>
                                        </a:rPr>
                                        <m:t>𝑖</m:t>
                                      </m:r>
                                    </m:sub>
                                  </m:sSub>
                                  <m:r>
                                    <a:rPr lang="en-US" altLang="zh-CN" sz="2400" i="1">
                                      <a:latin typeface="Cambria Math" panose="02040503050406030204" pitchFamily="18" charset="0"/>
                                      <a:cs typeface="Times New Roman" panose="02020603050405020304" pitchFamily="18" charset="0"/>
                                    </a:rPr>
                                    <m:t>−</m:t>
                                  </m:r>
                                  <m:sSub>
                                    <m:sSubPr>
                                      <m:ctrlPr>
                                        <a:rPr lang="en-US" altLang="zh-CN" sz="2400" i="1">
                                          <a:latin typeface="Cambria Math" panose="02040503050406030204" pitchFamily="18" charset="0"/>
                                          <a:cs typeface="Times New Roman" panose="02020603050405020304" pitchFamily="18" charset="0"/>
                                        </a:rPr>
                                      </m:ctrlPr>
                                    </m:sSubPr>
                                    <m:e>
                                      <m:r>
                                        <a:rPr lang="zh-CN" altLang="en-US" sz="2400" i="1">
                                          <a:latin typeface="Cambria Math" panose="02040503050406030204" pitchFamily="18" charset="0"/>
                                          <a:cs typeface="Times New Roman" panose="02020603050405020304" pitchFamily="18" charset="0"/>
                                        </a:rPr>
                                        <m:t>𝜇</m:t>
                                      </m:r>
                                    </m:e>
                                    <m:sub>
                                      <m:r>
                                        <a:rPr lang="en-US" altLang="zh-CN" sz="2400" i="1">
                                          <a:latin typeface="Cambria Math" panose="02040503050406030204" pitchFamily="18" charset="0"/>
                                          <a:cs typeface="Times New Roman" panose="02020603050405020304" pitchFamily="18" charset="0"/>
                                        </a:rPr>
                                        <m:t>𝑘</m:t>
                                      </m:r>
                                    </m:sub>
                                  </m:sSub>
                                  <m:r>
                                    <a:rPr lang="en-US" altLang="zh-CN" sz="2400" i="1">
                                      <a:latin typeface="Cambria Math" panose="02040503050406030204" pitchFamily="18" charset="0"/>
                                      <a:cs typeface="Times New Roman" panose="02020603050405020304" pitchFamily="18" charset="0"/>
                                    </a:rPr>
                                    <m:t>)</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up>
                              </m:sSup>
                            </m:e>
                          </m:nary>
                        </m:e>
                      </m:nary>
                    </m:oMath>
                  </m:oMathPara>
                </a14:m>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B702CFC6-BE58-984A-A9E6-396993ABC8FE}"/>
                  </a:ext>
                </a:extLst>
              </p:cNvPr>
              <p:cNvSpPr txBox="1">
                <a:spLocks noRot="1" noChangeAspect="1" noMove="1" noResize="1" noEditPoints="1" noAdjustHandles="1" noChangeArrowheads="1" noChangeShapeType="1" noTextEdit="1"/>
              </p:cNvSpPr>
              <p:nvPr/>
            </p:nvSpPr>
            <p:spPr>
              <a:xfrm>
                <a:off x="2756824" y="2160633"/>
                <a:ext cx="5513147" cy="3287631"/>
              </a:xfrm>
              <a:prstGeom prst="rect">
                <a:avLst/>
              </a:prstGeom>
              <a:blipFill>
                <a:blip r:embed="rId4"/>
                <a:stretch>
                  <a:fillRect l="-1657" t="-12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8490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Preliminaries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9493714" cy="2308324"/>
          </a:xfrm>
          <a:prstGeom prst="rect">
            <a:avLst/>
          </a:prstGeom>
          <a:noFill/>
        </p:spPr>
        <p:txBody>
          <a:bodyPr wrap="square">
            <a:spAutoFit/>
          </a:bodyPr>
          <a:lstStyle/>
          <a:p>
            <a:r>
              <a:rPr lang="en-US" altLang="zh-CN" sz="2400" b="1" dirty="0">
                <a:solidFill>
                  <a:schemeClr val="accent1"/>
                </a:solidFill>
                <a:latin typeface="Times New Roman" panose="02020603050405020304" pitchFamily="18" charset="0"/>
                <a:cs typeface="Times New Roman" panose="02020603050405020304" pitchFamily="18" charset="0"/>
              </a:rPr>
              <a:t>ETF(Equiangular Tight Frame) classifier</a:t>
            </a:r>
            <a:r>
              <a:rPr lang="en-US" altLang="zh-CN" sz="2400" dirty="0">
                <a:latin typeface="Times New Roman" panose="02020603050405020304" pitchFamily="18" charset="0"/>
                <a:cs typeface="Times New Roman" panose="02020603050405020304" pitchFamily="18" charset="0"/>
              </a:rPr>
              <a:t>. Neural Collapse(NC) indicates that the matrix of classifier weights in deep learning models converges to an ETF when trained with CE</a:t>
            </a:r>
            <a:r>
              <a:rPr lang="en-US" altLang="zh-CN" sz="2400" baseline="30000" dirty="0">
                <a:latin typeface="Times New Roman" panose="02020603050405020304" pitchFamily="18" charset="0"/>
                <a:cs typeface="Times New Roman" panose="02020603050405020304" pitchFamily="18" charset="0"/>
              </a:rPr>
              <a:t>[7]</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The idea of ETF classifiers is to train only the feature extractor by fixing the linear layer to an ETF from the initial step. </a:t>
            </a:r>
            <a:endParaRPr lang="zh-CN" altLang="en-US" sz="24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596860E1-300C-E9D4-46F1-C81B78C7AE8C}"/>
              </a:ext>
            </a:extLst>
          </p:cNvPr>
          <p:cNvSpPr txBox="1"/>
          <p:nvPr/>
        </p:nvSpPr>
        <p:spPr>
          <a:xfrm>
            <a:off x="888915" y="6090980"/>
            <a:ext cx="10414170" cy="584775"/>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[7] </a:t>
            </a:r>
            <a:r>
              <a:rPr lang="en-US" altLang="zh-CN" sz="1600" i="1" dirty="0" err="1">
                <a:latin typeface="Times New Roman" panose="02020603050405020304" pitchFamily="18" charset="0"/>
                <a:cs typeface="Times New Roman" panose="02020603050405020304" pitchFamily="18" charset="0"/>
              </a:rPr>
              <a:t>Papyan</a:t>
            </a:r>
            <a:r>
              <a:rPr lang="en-US" altLang="zh-CN" sz="1600" i="1" dirty="0">
                <a:latin typeface="Times New Roman" panose="02020603050405020304" pitchFamily="18" charset="0"/>
                <a:cs typeface="Times New Roman" panose="02020603050405020304" pitchFamily="18" charset="0"/>
              </a:rPr>
              <a:t> V, Han X Y, </a:t>
            </a:r>
            <a:r>
              <a:rPr lang="en-US" altLang="zh-CN" sz="1600" i="1" dirty="0" err="1">
                <a:latin typeface="Times New Roman" panose="02020603050405020304" pitchFamily="18" charset="0"/>
                <a:cs typeface="Times New Roman" panose="02020603050405020304" pitchFamily="18" charset="0"/>
              </a:rPr>
              <a:t>Donoho</a:t>
            </a:r>
            <a:r>
              <a:rPr lang="en-US" altLang="zh-CN" sz="1600" i="1" dirty="0">
                <a:latin typeface="Times New Roman" panose="02020603050405020304" pitchFamily="18" charset="0"/>
                <a:cs typeface="Times New Roman" panose="02020603050405020304" pitchFamily="18" charset="0"/>
              </a:rPr>
              <a:t> D L. Prevalence of neural collapse during the terminal phase of deep learning training[J]. In Proceedings of the National Academy of Sciences, 2020.</a:t>
            </a:r>
            <a:endParaRPr lang="zh-CN" altLang="en-US" sz="16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C51F88A-396D-11C8-C369-EF9E7D8CBE0D}"/>
                  </a:ext>
                </a:extLst>
              </p:cNvPr>
              <p:cNvSpPr txBox="1"/>
              <p:nvPr/>
            </p:nvSpPr>
            <p:spPr>
              <a:xfrm>
                <a:off x="619187" y="3592502"/>
                <a:ext cx="10683898" cy="1589089"/>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ETF classifiers’ weights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𝑊</m:t>
                    </m:r>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ℝ</m:t>
                        </m:r>
                      </m:e>
                      <m:sup>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𝐶</m:t>
                        </m:r>
                      </m:sup>
                    </m:sSup>
                    <m:r>
                      <a:rPr lang="en-US" altLang="zh-CN" sz="2400" i="1" dirty="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satisfy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𝑊</m:t>
                    </m:r>
                    <m:r>
                      <a:rPr lang="en-US" altLang="zh-CN" sz="2400" b="0" i="1" smtClean="0">
                        <a:latin typeface="Cambria Math" panose="02040503050406030204" pitchFamily="18" charset="0"/>
                        <a:cs typeface="Times New Roman" panose="02020603050405020304" pitchFamily="18" charset="0"/>
                      </a:rPr>
                      <m:t>=</m:t>
                    </m:r>
                    <m:rad>
                      <m:radPr>
                        <m:degHide m:val="on"/>
                        <m:ctrlPr>
                          <a:rPr lang="en-US" altLang="zh-CN" sz="2400" b="0" i="1" smtClean="0">
                            <a:latin typeface="Cambria Math" panose="02040503050406030204" pitchFamily="18" charset="0"/>
                            <a:cs typeface="Times New Roman" panose="02020603050405020304" pitchFamily="18" charset="0"/>
                          </a:rPr>
                        </m:ctrlPr>
                      </m:radPr>
                      <m:deg/>
                      <m:e>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𝐸</m:t>
                            </m:r>
                          </m:e>
                          <m:sub>
                            <m:r>
                              <a:rPr lang="en-US" altLang="zh-CN" sz="2400" b="0" i="1" smtClean="0">
                                <a:latin typeface="Cambria Math" panose="02040503050406030204" pitchFamily="18" charset="0"/>
                                <a:cs typeface="Times New Roman" panose="02020603050405020304" pitchFamily="18" charset="0"/>
                              </a:rPr>
                              <m:t>𝑊</m:t>
                            </m:r>
                          </m:sub>
                        </m:sSub>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𝐶</m:t>
                            </m:r>
                          </m:num>
                          <m:den>
                            <m:r>
                              <a:rPr lang="en-US" altLang="zh-CN" sz="2400" b="0" i="1" smtClean="0">
                                <a:latin typeface="Cambria Math" panose="02040503050406030204" pitchFamily="18" charset="0"/>
                                <a:cs typeface="Times New Roman" panose="02020603050405020304" pitchFamily="18" charset="0"/>
                              </a:rPr>
                              <m:t>𝐶</m:t>
                            </m:r>
                            <m:r>
                              <a:rPr lang="en-US" altLang="zh-CN" sz="2400" b="0" i="1" smtClean="0">
                                <a:latin typeface="Cambria Math" panose="02040503050406030204" pitchFamily="18" charset="0"/>
                                <a:cs typeface="Times New Roman" panose="02020603050405020304" pitchFamily="18" charset="0"/>
                              </a:rPr>
                              <m:t>−1</m:t>
                            </m:r>
                          </m:den>
                        </m:f>
                      </m:e>
                    </m:rad>
                    <m:r>
                      <a:rPr lang="en-US" altLang="zh-CN" sz="2400" b="0" i="1" smtClean="0">
                        <a:latin typeface="Cambria Math" panose="02040503050406030204" pitchFamily="18" charset="0"/>
                        <a:cs typeface="Times New Roman" panose="02020603050405020304" pitchFamily="18" charset="0"/>
                      </a:rPr>
                      <m:t>𝑈</m:t>
                    </m:r>
                    <m:r>
                      <a:rPr lang="en-US" altLang="zh-CN" sz="2400" b="0" i="1" smtClean="0">
                        <a:latin typeface="Cambria Math" panose="02040503050406030204" pitchFamily="18" charset="0"/>
                        <a:cs typeface="Times New Roman" panose="02020603050405020304" pitchFamily="18" charset="0"/>
                      </a:rPr>
                      <m:t>(</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𝐼</m:t>
                        </m:r>
                      </m:e>
                      <m:sub>
                        <m:r>
                          <a:rPr lang="en-US" altLang="zh-CN" sz="2400" b="0" i="1" smtClean="0">
                            <a:latin typeface="Cambria Math" panose="02040503050406030204" pitchFamily="18" charset="0"/>
                            <a:cs typeface="Times New Roman" panose="02020603050405020304" pitchFamily="18" charset="0"/>
                          </a:rPr>
                          <m:t>𝐶</m:t>
                        </m:r>
                      </m:sub>
                    </m:sSub>
                    <m:r>
                      <a:rPr lang="en-US" altLang="zh-CN" sz="2400" b="0" i="1" smtClean="0">
                        <a:latin typeface="Cambria Math" panose="02040503050406030204" pitchFamily="18" charset="0"/>
                        <a:cs typeface="Times New Roman" panose="02020603050405020304" pitchFamily="18" charset="0"/>
                      </a:rPr>
                      <m:t>−</m:t>
                    </m:r>
                    <m:f>
                      <m:fPr>
                        <m:ctrlPr>
                          <a:rPr lang="en-US" altLang="zh-CN" sz="2400" b="0" i="1" smtClean="0">
                            <a:latin typeface="Cambria Math" panose="02040503050406030204" pitchFamily="18" charset="0"/>
                            <a:cs typeface="Times New Roman" panose="02020603050405020304" pitchFamily="18" charset="0"/>
                          </a:rPr>
                        </m:ctrlPr>
                      </m:fPr>
                      <m:num>
                        <m:r>
                          <a:rPr lang="en-US" altLang="zh-CN" sz="2400" b="0" i="1" smtClean="0">
                            <a:latin typeface="Cambria Math" panose="02040503050406030204" pitchFamily="18" charset="0"/>
                            <a:cs typeface="Times New Roman" panose="02020603050405020304" pitchFamily="18" charset="0"/>
                          </a:rPr>
                          <m:t>1</m:t>
                        </m:r>
                      </m:num>
                      <m:den>
                        <m:r>
                          <a:rPr lang="en-US" altLang="zh-CN" sz="2400" b="0" i="1" smtClean="0">
                            <a:latin typeface="Cambria Math" panose="02040503050406030204" pitchFamily="18" charset="0"/>
                            <a:cs typeface="Times New Roman" panose="02020603050405020304" pitchFamily="18" charset="0"/>
                          </a:rPr>
                          <m:t>𝐶</m:t>
                        </m:r>
                      </m:den>
                    </m:f>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1</m:t>
                        </m:r>
                      </m:e>
                      <m:sub>
                        <m:r>
                          <a:rPr lang="en-US" altLang="zh-CN" sz="2400" b="0" i="1" smtClean="0">
                            <a:latin typeface="Cambria Math" panose="02040503050406030204" pitchFamily="18" charset="0"/>
                            <a:cs typeface="Times New Roman" panose="02020603050405020304" pitchFamily="18" charset="0"/>
                          </a:rPr>
                          <m:t>𝐶</m:t>
                        </m:r>
                      </m:sub>
                    </m:sSub>
                    <m:sSubSup>
                      <m:sSubSupPr>
                        <m:ctrlPr>
                          <a:rPr lang="en-US" altLang="zh-CN" sz="2400" b="0" i="1" smtClean="0">
                            <a:latin typeface="Cambria Math" panose="02040503050406030204" pitchFamily="18" charset="0"/>
                            <a:cs typeface="Times New Roman" panose="02020603050405020304" pitchFamily="18" charset="0"/>
                          </a:rPr>
                        </m:ctrlPr>
                      </m:sSubSupPr>
                      <m:e>
                        <m:r>
                          <a:rPr lang="en-US" altLang="zh-CN" sz="2400" b="0" i="1" smtClean="0">
                            <a:latin typeface="Cambria Math" panose="02040503050406030204" pitchFamily="18" charset="0"/>
                            <a:cs typeface="Times New Roman" panose="02020603050405020304" pitchFamily="18" charset="0"/>
                          </a:rPr>
                          <m:t>1</m:t>
                        </m:r>
                      </m:e>
                      <m:sub>
                        <m:r>
                          <a:rPr lang="en-US" altLang="zh-CN" sz="2400" b="0" i="1" smtClean="0">
                            <a:latin typeface="Cambria Math" panose="02040503050406030204" pitchFamily="18" charset="0"/>
                            <a:cs typeface="Times New Roman" panose="02020603050405020304" pitchFamily="18" charset="0"/>
                          </a:rPr>
                          <m:t>𝐶</m:t>
                        </m:r>
                      </m:sub>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𝑈</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𝐶</m:t>
                        </m:r>
                      </m:sup>
                    </m:sSup>
                  </m:oMath>
                </a14:m>
                <a:r>
                  <a:rPr lang="en-US" altLang="zh-CN" sz="2400" dirty="0">
                    <a:latin typeface="Times New Roman" panose="02020603050405020304" pitchFamily="18" charset="0"/>
                    <a:cs typeface="Times New Roman" panose="02020603050405020304" pitchFamily="18" charset="0"/>
                  </a:rPr>
                  <a:t> is a matrix such that </a:t>
                </a:r>
                <a14:m>
                  <m:oMath xmlns:m="http://schemas.openxmlformats.org/officeDocument/2006/math">
                    <m:sSup>
                      <m:sSupPr>
                        <m:ctrlPr>
                          <a:rPr lang="en-US" altLang="zh-CN" sz="2400" i="1" smtClean="0">
                            <a:latin typeface="Cambria Math" panose="02040503050406030204" pitchFamily="18" charset="0"/>
                            <a:cs typeface="Times New Roman" panose="02020603050405020304" pitchFamily="18" charset="0"/>
                          </a:rPr>
                        </m:ctrlPr>
                      </m:sSupPr>
                      <m:e>
                        <m:r>
                          <a:rPr lang="en-US" altLang="zh-CN" sz="2400" b="0" i="1" smtClean="0">
                            <a:latin typeface="Cambria Math" panose="02040503050406030204" pitchFamily="18" charset="0"/>
                            <a:cs typeface="Times New Roman" panose="02020603050405020304" pitchFamily="18" charset="0"/>
                          </a:rPr>
                          <m:t>𝑈</m:t>
                        </m:r>
                      </m:e>
                      <m:sup>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400" b="0" i="1" smtClean="0">
                        <a:latin typeface="Cambria Math" panose="02040503050406030204" pitchFamily="18" charset="0"/>
                        <a:cs typeface="Times New Roman" panose="02020603050405020304" pitchFamily="18" charset="0"/>
                      </a:rPr>
                      <m:t>𝑈</m:t>
                    </m:r>
                  </m:oMath>
                </a14:m>
                <a:r>
                  <a:rPr lang="en-US" altLang="zh-CN" sz="2400" dirty="0">
                    <a:latin typeface="Times New Roman" panose="02020603050405020304" pitchFamily="18" charset="0"/>
                    <a:cs typeface="Times New Roman" panose="02020603050405020304" pitchFamily="18" charset="0"/>
                  </a:rPr>
                  <a:t> is an identity matrix,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 </m:t>
                    </m:r>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𝐼</m:t>
                        </m:r>
                      </m:e>
                      <m:sub>
                        <m:r>
                          <a:rPr lang="en-US" altLang="zh-CN" sz="2400" b="0" i="1" dirty="0" smtClean="0">
                            <a:latin typeface="Cambria Math" panose="02040503050406030204" pitchFamily="18" charset="0"/>
                            <a:cs typeface="Times New Roman" panose="02020603050405020304" pitchFamily="18" charset="0"/>
                          </a:rPr>
                          <m:t>𝐶</m:t>
                        </m:r>
                      </m:sub>
                    </m:sSub>
                    <m:r>
                      <a:rPr lang="en-US" altLang="zh-CN" sz="2400" i="1"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smtClean="0">
                        <a:latin typeface="Cambria Math" panose="02040503050406030204" pitchFamily="18" charset="0"/>
                        <a:cs typeface="Times New Roman" panose="02020603050405020304" pitchFamily="18" charset="0"/>
                      </a:rPr>
                      <m:t> </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𝑅</m:t>
                        </m:r>
                      </m:e>
                      <m:sup>
                        <m:r>
                          <a:rPr lang="en-US" altLang="zh-CN" sz="2400" b="0" i="1" dirty="0" smtClean="0">
                            <a:latin typeface="Cambria Math" panose="02040503050406030204" pitchFamily="18" charset="0"/>
                            <a:cs typeface="Times New Roman" panose="02020603050405020304" pitchFamily="18" charset="0"/>
                          </a:rPr>
                          <m:t>𝐶</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ea typeface="Cambria Math" panose="02040503050406030204" pitchFamily="18" charset="0"/>
                            <a:cs typeface="Times New Roman" panose="02020603050405020304" pitchFamily="18" charset="0"/>
                          </a:rPr>
                          <m:t>𝐶</m:t>
                        </m:r>
                      </m:sup>
                    </m:sSup>
                    <m:r>
                      <a:rPr lang="en-US" altLang="zh-CN" sz="2400" i="1" dirty="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is an identity matrix, and </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1</m:t>
                        </m:r>
                      </m:e>
                      <m:sub>
                        <m:r>
                          <a:rPr lang="en-US" altLang="zh-CN" sz="2400" b="0" i="1" smtClean="0">
                            <a:latin typeface="Cambria Math" panose="02040503050406030204" pitchFamily="18" charset="0"/>
                            <a:cs typeface="Times New Roman" panose="02020603050405020304" pitchFamily="18" charset="0"/>
                          </a:rPr>
                          <m:t>𝐶</m:t>
                        </m:r>
                      </m:sub>
                    </m:sSub>
                  </m:oMath>
                </a14:m>
                <a:r>
                  <a:rPr lang="en-US" altLang="zh-CN" sz="2400" dirty="0">
                    <a:latin typeface="Times New Roman" panose="02020603050405020304" pitchFamily="18" charset="0"/>
                    <a:cs typeface="Times New Roman" panose="02020603050405020304" pitchFamily="18" charset="0"/>
                  </a:rPr>
                  <a:t> is a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𝐶</m:t>
                    </m:r>
                  </m:oMath>
                </a14:m>
                <a:r>
                  <a:rPr lang="en-US" altLang="zh-CN" sz="2400" dirty="0">
                    <a:latin typeface="Times New Roman" panose="02020603050405020304" pitchFamily="18" charset="0"/>
                    <a:cs typeface="Times New Roman" panose="02020603050405020304" pitchFamily="18" charset="0"/>
                  </a:rPr>
                  <a:t>-dimensional vector, all elements in which are 1. </a:t>
                </a:r>
                <a:endParaRPr lang="zh-CN" altLang="en-US" sz="2400" dirty="0">
                  <a:latin typeface="Times New Roman" panose="02020603050405020304" pitchFamily="18" charset="0"/>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6C51F88A-396D-11C8-C369-EF9E7D8CBE0D}"/>
                  </a:ext>
                </a:extLst>
              </p:cNvPr>
              <p:cNvSpPr txBox="1">
                <a:spLocks noRot="1" noChangeAspect="1" noMove="1" noResize="1" noEditPoints="1" noAdjustHandles="1" noChangeArrowheads="1" noChangeShapeType="1" noTextEdit="1"/>
              </p:cNvSpPr>
              <p:nvPr/>
            </p:nvSpPr>
            <p:spPr>
              <a:xfrm>
                <a:off x="619187" y="3592502"/>
                <a:ext cx="10683898" cy="1589089"/>
              </a:xfrm>
              <a:prstGeom prst="rect">
                <a:avLst/>
              </a:prstGeom>
              <a:blipFill>
                <a:blip r:embed="rId4"/>
                <a:stretch>
                  <a:fillRect l="-913" b="-76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9568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949371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and Cross-Entropy degrade inter-class cosine similarities.</a:t>
            </a:r>
            <a:endParaRPr lang="zh-CN" altLang="en-US" sz="24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E62C875F-6D3C-5DC2-F195-01550A7CEB53}"/>
              </a:ext>
            </a:extLst>
          </p:cNvPr>
          <p:cNvPicPr>
            <a:picLocks noChangeAspect="1"/>
          </p:cNvPicPr>
          <p:nvPr/>
        </p:nvPicPr>
        <p:blipFill rotWithShape="1">
          <a:blip r:embed="rId4"/>
          <a:srcRect t="44"/>
          <a:stretch/>
        </p:blipFill>
        <p:spPr>
          <a:xfrm>
            <a:off x="830269" y="1836313"/>
            <a:ext cx="10379890" cy="3962528"/>
          </a:xfrm>
          <a:prstGeom prst="rect">
            <a:avLst/>
          </a:prstGeom>
        </p:spPr>
      </p:pic>
      <p:sp>
        <p:nvSpPr>
          <p:cNvPr id="9" name="矩形 8">
            <a:extLst>
              <a:ext uri="{FF2B5EF4-FFF2-40B4-BE49-F238E27FC236}">
                <a16:creationId xmlns:a16="http://schemas.microsoft.com/office/drawing/2014/main" id="{6362603C-851C-02D5-8BBB-3899CDD9D509}"/>
              </a:ext>
            </a:extLst>
          </p:cNvPr>
          <p:cNvSpPr/>
          <p:nvPr/>
        </p:nvSpPr>
        <p:spPr>
          <a:xfrm>
            <a:off x="1183122" y="3647343"/>
            <a:ext cx="9674184" cy="1224908"/>
          </a:xfrm>
          <a:prstGeom prst="rect">
            <a:avLst/>
          </a:prstGeom>
          <a:noFill/>
          <a:ln w="412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65453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949371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and Cross-Entropy degrade inter-class cosine similarities.</a:t>
            </a:r>
            <a:endParaRPr lang="zh-CN" altLang="en-US" sz="24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AB3DC915-A3CA-73F5-9206-B2EC99AEC303}"/>
              </a:ext>
            </a:extLst>
          </p:cNvPr>
          <p:cNvPicPr>
            <a:picLocks noChangeAspect="1"/>
          </p:cNvPicPr>
          <p:nvPr/>
        </p:nvPicPr>
        <p:blipFill>
          <a:blip r:embed="rId4"/>
          <a:stretch>
            <a:fillRect/>
          </a:stretch>
        </p:blipFill>
        <p:spPr>
          <a:xfrm>
            <a:off x="1249260" y="1420571"/>
            <a:ext cx="9693480" cy="4767485"/>
          </a:xfrm>
          <a:prstGeom prst="rect">
            <a:avLst/>
          </a:prstGeom>
        </p:spPr>
      </p:pic>
    </p:spTree>
    <p:extLst>
      <p:ext uri="{BB962C8B-B14F-4D97-AF65-F5344CB8AC3E}">
        <p14:creationId xmlns:p14="http://schemas.microsoft.com/office/powerpoint/2010/main" val="40596988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949371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and Cross-Entropy degrade inter-class cosine similarities.</a:t>
            </a:r>
            <a:endParaRPr lang="zh-CN" altLang="en-US" sz="2400" b="1"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21540F64-DC8D-77F3-B99E-D646A14AE03F}"/>
              </a:ext>
            </a:extLst>
          </p:cNvPr>
          <p:cNvSpPr txBox="1"/>
          <p:nvPr/>
        </p:nvSpPr>
        <p:spPr>
          <a:xfrm>
            <a:off x="1046712" y="1196440"/>
            <a:ext cx="9998691" cy="707886"/>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The cone effect is a phenomenon in which features from a DNN tend to have high cosine similarities to each other even if they belong to different classes</a:t>
            </a:r>
            <a:r>
              <a:rPr lang="en-US" altLang="zh-CN" sz="2000" baseline="30000" dirty="0">
                <a:latin typeface="Times New Roman" panose="02020603050405020304" pitchFamily="18" charset="0"/>
                <a:cs typeface="Times New Roman" panose="02020603050405020304" pitchFamily="18" charset="0"/>
              </a:rPr>
              <a:t>[8]</a:t>
            </a:r>
            <a:r>
              <a:rPr lang="en-US" altLang="zh-CN" sz="2000" dirty="0">
                <a:latin typeface="Times New Roman" panose="02020603050405020304" pitchFamily="18" charset="0"/>
                <a:cs typeface="Times New Roman" panose="02020603050405020304" pitchFamily="18" charset="0"/>
              </a:rPr>
              <a:t>. </a:t>
            </a:r>
            <a:endParaRPr lang="zh-CN" altLang="en-US" sz="20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18860C89-2BE0-A1B7-908C-CB4466F26D3B}"/>
              </a:ext>
            </a:extLst>
          </p:cNvPr>
          <p:cNvSpPr txBox="1"/>
          <p:nvPr/>
        </p:nvSpPr>
        <p:spPr>
          <a:xfrm>
            <a:off x="888915" y="6090980"/>
            <a:ext cx="10414170" cy="584775"/>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[8]</a:t>
            </a:r>
            <a:r>
              <a:rPr lang="fr-FR" altLang="zh-CN" sz="1600" i="1" dirty="0">
                <a:latin typeface="Times New Roman" panose="02020603050405020304" pitchFamily="18" charset="0"/>
                <a:cs typeface="Times New Roman" panose="02020603050405020304" pitchFamily="18" charset="0"/>
              </a:rPr>
              <a:t> Liang V W, Zhang Y, Kwon Y, et al. </a:t>
            </a:r>
            <a:r>
              <a:rPr lang="en-US" altLang="zh-CN" sz="1600" i="1" dirty="0">
                <a:latin typeface="Times New Roman" panose="02020603050405020304" pitchFamily="18" charset="0"/>
                <a:cs typeface="Times New Roman" panose="02020603050405020304" pitchFamily="18" charset="0"/>
              </a:rPr>
              <a:t>Mind the gap: Understanding the modality gap in multi-modal contrastive representation learning, In </a:t>
            </a:r>
            <a:r>
              <a:rPr lang="en-US" altLang="zh-CN" sz="1600" i="1" dirty="0" err="1">
                <a:latin typeface="Times New Roman" panose="02020603050405020304" pitchFamily="18" charset="0"/>
                <a:cs typeface="Times New Roman" panose="02020603050405020304" pitchFamily="18" charset="0"/>
              </a:rPr>
              <a:t>NeurIPS</a:t>
            </a:r>
            <a:r>
              <a:rPr lang="en-US" altLang="zh-CN" sz="1600" i="1" dirty="0">
                <a:latin typeface="Times New Roman" panose="02020603050405020304" pitchFamily="18" charset="0"/>
                <a:cs typeface="Times New Roman" panose="02020603050405020304" pitchFamily="18" charset="0"/>
              </a:rPr>
              <a:t> 2022. </a:t>
            </a:r>
            <a:endParaRPr lang="zh-CN" altLang="en-US" sz="1600" i="1" dirty="0">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2F19AFEC-B5A5-45EA-A144-8CA46764ECD3}"/>
              </a:ext>
            </a:extLst>
          </p:cNvPr>
          <p:cNvPicPr>
            <a:picLocks noChangeAspect="1"/>
          </p:cNvPicPr>
          <p:nvPr/>
        </p:nvPicPr>
        <p:blipFill>
          <a:blip r:embed="rId4"/>
          <a:stretch>
            <a:fillRect/>
          </a:stretch>
        </p:blipFill>
        <p:spPr>
          <a:xfrm>
            <a:off x="834324" y="2028806"/>
            <a:ext cx="10314286" cy="2561905"/>
          </a:xfrm>
          <a:prstGeom prst="rect">
            <a:avLst/>
          </a:prstGeom>
        </p:spPr>
      </p:pic>
      <p:sp>
        <p:nvSpPr>
          <p:cNvPr id="16" name="文本框 15">
            <a:extLst>
              <a:ext uri="{FF2B5EF4-FFF2-40B4-BE49-F238E27FC236}">
                <a16:creationId xmlns:a16="http://schemas.microsoft.com/office/drawing/2014/main" id="{890FBE85-68CC-9CE7-A539-EDEAC0423E53}"/>
              </a:ext>
            </a:extLst>
          </p:cNvPr>
          <p:cNvSpPr txBox="1"/>
          <p:nvPr/>
        </p:nvSpPr>
        <p:spPr>
          <a:xfrm>
            <a:off x="1046712" y="4715191"/>
            <a:ext cx="9842596" cy="1015663"/>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The cone effect is suppressed when the following two conditions hold: </a:t>
            </a:r>
          </a:p>
          <a:p>
            <a:pPr marL="457200" indent="-457200">
              <a:buAutoNum type="arabicPeriod"/>
            </a:pPr>
            <a:r>
              <a:rPr lang="en-US" altLang="zh-CN" sz="2000" dirty="0">
                <a:latin typeface="Times New Roman" panose="02020603050405020304" pitchFamily="18" charset="0"/>
                <a:cs typeface="Times New Roman" panose="02020603050405020304" pitchFamily="18" charset="0"/>
              </a:rPr>
              <a:t>the weight matrix of the linear layer is an ETF; </a:t>
            </a:r>
          </a:p>
          <a:p>
            <a:pPr marL="457200" indent="-457200">
              <a:buAutoNum type="arabicPeriod"/>
            </a:pPr>
            <a:r>
              <a:rPr lang="en-US" altLang="zh-CN" sz="2000" dirty="0">
                <a:latin typeface="Times New Roman" panose="02020603050405020304" pitchFamily="18" charset="0"/>
                <a:cs typeface="Times New Roman" panose="02020603050405020304" pitchFamily="18" charset="0"/>
              </a:rPr>
              <a:t>the norms of the features are sufficiently small.</a:t>
            </a:r>
            <a:endParaRPr lang="zh-CN" altLang="en-US" sz="2000" dirty="0">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34C1D8AC-03F1-1DAA-8E42-181CB3B12611}"/>
              </a:ext>
            </a:extLst>
          </p:cNvPr>
          <p:cNvSpPr/>
          <p:nvPr/>
        </p:nvSpPr>
        <p:spPr>
          <a:xfrm>
            <a:off x="993123" y="1196440"/>
            <a:ext cx="9337780" cy="70788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027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Background</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4" name="文本框 3">
            <a:extLst>
              <a:ext uri="{FF2B5EF4-FFF2-40B4-BE49-F238E27FC236}">
                <a16:creationId xmlns:a16="http://schemas.microsoft.com/office/drawing/2014/main" id="{7C240584-8111-C3AC-BA42-80477E407560}"/>
              </a:ext>
            </a:extLst>
          </p:cNvPr>
          <p:cNvSpPr txBox="1"/>
          <p:nvPr/>
        </p:nvSpPr>
        <p:spPr>
          <a:xfrm>
            <a:off x="546520" y="675861"/>
            <a:ext cx="9360490" cy="3847207"/>
          </a:xfrm>
          <a:prstGeom prst="rect">
            <a:avLst/>
          </a:prstGeom>
          <a:noFill/>
        </p:spPr>
        <p:txBody>
          <a:bodyPr wrap="square">
            <a:spAutoFit/>
          </a:bodyPr>
          <a:lstStyle/>
          <a:p>
            <a:r>
              <a:rPr lang="en-US" altLang="zh-CN" sz="2800" dirty="0">
                <a:latin typeface="Times New Roman" panose="02020603050405020304" pitchFamily="18" charset="0"/>
                <a:cs typeface="Times New Roman" panose="02020603050405020304" pitchFamily="18" charset="0"/>
              </a:rPr>
              <a:t>The key to addressing Long-Tailed Recognition is to balance various aspects including:</a:t>
            </a:r>
          </a:p>
          <a:p>
            <a:endParaRPr lang="en-US" altLang="zh-C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Data distribution</a:t>
            </a:r>
            <a:r>
              <a:rPr lang="en-US" altLang="zh-CN" sz="28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Balancing per-class data distributions during training by up-sampling rare classes or down-sampling common classes</a:t>
            </a:r>
            <a:r>
              <a:rPr lang="en-US" altLang="zh-CN" sz="2400" baseline="30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  </a:t>
            </a:r>
          </a:p>
          <a:p>
            <a:endParaRPr lang="en-US" altLang="zh-CN" sz="28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l"/>
            </a:pPr>
            <a:r>
              <a:rPr lang="en-US" altLang="zh-CN" sz="2800" b="1" dirty="0">
                <a:latin typeface="Times New Roman" panose="02020603050405020304" pitchFamily="18" charset="0"/>
                <a:cs typeface="Times New Roman" panose="02020603050405020304" pitchFamily="18" charset="0"/>
              </a:rPr>
              <a:t>Training losses or gradient</a:t>
            </a:r>
            <a:r>
              <a:rPr lang="en-US" altLang="zh-CN" sz="2800" dirty="0">
                <a:latin typeface="Times New Roman" panose="02020603050405020304" pitchFamily="18" charset="0"/>
                <a:cs typeface="Times New Roman" panose="02020603050405020304" pitchFamily="18" charset="0"/>
              </a:rPr>
              <a:t>;</a:t>
            </a:r>
          </a:p>
          <a:p>
            <a:r>
              <a:rPr lang="en-US" altLang="zh-CN" sz="2800" dirty="0">
                <a:latin typeface="Times New Roman" panose="02020603050405020304" pitchFamily="18" charset="0"/>
                <a:cs typeface="Times New Roman" panose="02020603050405020304" pitchFamily="18" charset="0"/>
              </a:rPr>
              <a:t>Balancing the losses</a:t>
            </a:r>
            <a:r>
              <a:rPr lang="en-US" altLang="zh-CN" sz="2800" baseline="30000" dirty="0">
                <a:latin typeface="Times New Roman" panose="02020603050405020304" pitchFamily="18" charset="0"/>
                <a:cs typeface="Times New Roman" panose="02020603050405020304" pitchFamily="18" charset="0"/>
              </a:rPr>
              <a:t>[2]</a:t>
            </a:r>
            <a:r>
              <a:rPr lang="en-US" altLang="zh-CN" sz="2800" dirty="0">
                <a:latin typeface="Times New Roman" panose="02020603050405020304" pitchFamily="18" charset="0"/>
                <a:cs typeface="Times New Roman" panose="02020603050405020304" pitchFamily="18" charset="0"/>
              </a:rPr>
              <a:t> or gradients</a:t>
            </a:r>
            <a:r>
              <a:rPr lang="en-US" altLang="zh-CN" sz="2800" baseline="30000" dirty="0">
                <a:latin typeface="Times New Roman" panose="02020603050405020304" pitchFamily="18" charset="0"/>
                <a:cs typeface="Times New Roman" panose="02020603050405020304" pitchFamily="18" charset="0"/>
              </a:rPr>
              <a:t>[3]</a:t>
            </a:r>
            <a:r>
              <a:rPr lang="en-US" altLang="zh-CN" sz="2800" dirty="0">
                <a:latin typeface="Times New Roman" panose="02020603050405020304" pitchFamily="18" charset="0"/>
                <a:cs typeface="Times New Roman" panose="02020603050405020304" pitchFamily="18" charset="0"/>
              </a:rPr>
              <a:t> during training.</a:t>
            </a:r>
          </a:p>
        </p:txBody>
      </p:sp>
      <p:sp>
        <p:nvSpPr>
          <p:cNvPr id="7" name="文本框 6">
            <a:extLst>
              <a:ext uri="{FF2B5EF4-FFF2-40B4-BE49-F238E27FC236}">
                <a16:creationId xmlns:a16="http://schemas.microsoft.com/office/drawing/2014/main" id="{351E83BF-3BA5-2F10-B6E9-5A0E38CA40A1}"/>
              </a:ext>
            </a:extLst>
          </p:cNvPr>
          <p:cNvSpPr txBox="1"/>
          <p:nvPr/>
        </p:nvSpPr>
        <p:spPr>
          <a:xfrm>
            <a:off x="320947" y="5519786"/>
            <a:ext cx="11382998" cy="1077218"/>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[1] Chawla N V, Bowyer K W, Hall L O, et al. SMOTE: synthetic minority over-sampling technique, In Journal of artificial intelligence research, 2002.</a:t>
            </a:r>
          </a:p>
          <a:p>
            <a:r>
              <a:rPr lang="en-US" altLang="zh-CN" sz="1600" i="1" dirty="0">
                <a:latin typeface="Times New Roman" panose="02020603050405020304" pitchFamily="18" charset="0"/>
                <a:cs typeface="Times New Roman" panose="02020603050405020304" pitchFamily="18" charset="0"/>
              </a:rPr>
              <a:t>[2] Cao K, Wei C, </a:t>
            </a:r>
            <a:r>
              <a:rPr lang="en-US" altLang="zh-CN" sz="1600" i="1" dirty="0" err="1">
                <a:latin typeface="Times New Roman" panose="02020603050405020304" pitchFamily="18" charset="0"/>
                <a:cs typeface="Times New Roman" panose="02020603050405020304" pitchFamily="18" charset="0"/>
              </a:rPr>
              <a:t>Gaidon</a:t>
            </a:r>
            <a:r>
              <a:rPr lang="en-US" altLang="zh-CN" sz="1600" i="1" dirty="0">
                <a:latin typeface="Times New Roman" panose="02020603050405020304" pitchFamily="18" charset="0"/>
                <a:cs typeface="Times New Roman" panose="02020603050405020304" pitchFamily="18" charset="0"/>
              </a:rPr>
              <a:t> A, et al. Learning imbalanced datasets with label-distribution-aware margin loss, In </a:t>
            </a:r>
            <a:r>
              <a:rPr lang="en-US" altLang="zh-CN" sz="1600" i="1" dirty="0" err="1">
                <a:latin typeface="Times New Roman" panose="02020603050405020304" pitchFamily="18" charset="0"/>
                <a:cs typeface="Times New Roman" panose="02020603050405020304" pitchFamily="18" charset="0"/>
              </a:rPr>
              <a:t>NeurIPS</a:t>
            </a:r>
            <a:r>
              <a:rPr lang="en-US" altLang="zh-CN" sz="1600" i="1" dirty="0">
                <a:latin typeface="Times New Roman" panose="02020603050405020304" pitchFamily="18" charset="0"/>
                <a:cs typeface="Times New Roman" panose="02020603050405020304" pitchFamily="18" charset="0"/>
              </a:rPr>
              <a:t> 2019.</a:t>
            </a:r>
          </a:p>
          <a:p>
            <a:r>
              <a:rPr lang="en-US" altLang="zh-CN" sz="1600" i="1" dirty="0">
                <a:latin typeface="Times New Roman" panose="02020603050405020304" pitchFamily="18" charset="0"/>
                <a:cs typeface="Times New Roman" panose="02020603050405020304" pitchFamily="18" charset="0"/>
              </a:rPr>
              <a:t>[3] Khan S H, Hayat M, et al. Cost-sensitive learning of deep feature representations from imbalanced data, In TNNLS 2017.</a:t>
            </a:r>
            <a:endParaRPr lang="zh-CN" alt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601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949371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and Cross-Entropy Decrease scaling parameters of BN.</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F2B8171-EC2A-6E16-BE08-2380327C8983}"/>
              </a:ext>
            </a:extLst>
          </p:cNvPr>
          <p:cNvSpPr txBox="1"/>
          <p:nvPr/>
        </p:nvSpPr>
        <p:spPr>
          <a:xfrm>
            <a:off x="1308478" y="1404595"/>
            <a:ext cx="8490613"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effect of weight decay on the model is split into that on the </a:t>
            </a:r>
            <a:r>
              <a:rPr lang="en-US" altLang="zh-CN" sz="2400" b="1" dirty="0">
                <a:solidFill>
                  <a:schemeClr val="accent6"/>
                </a:solidFill>
                <a:latin typeface="Times New Roman" panose="02020603050405020304" pitchFamily="18" charset="0"/>
                <a:cs typeface="Times New Roman" panose="02020603050405020304" pitchFamily="18" charset="0"/>
              </a:rPr>
              <a:t>convolution layers </a:t>
            </a:r>
            <a:r>
              <a:rPr lang="en-US" altLang="zh-CN" sz="2400" dirty="0">
                <a:latin typeface="Times New Roman" panose="02020603050405020304" pitchFamily="18" charset="0"/>
                <a:cs typeface="Times New Roman" panose="02020603050405020304" pitchFamily="18" charset="0"/>
              </a:rPr>
              <a:t>and that on the </a:t>
            </a:r>
            <a:r>
              <a:rPr lang="en-US" altLang="zh-CN" sz="2400" b="1" dirty="0">
                <a:latin typeface="Times New Roman" panose="02020603050405020304" pitchFamily="18" charset="0"/>
                <a:cs typeface="Times New Roman" panose="02020603050405020304" pitchFamily="18" charset="0"/>
              </a:rPr>
              <a:t>BN layers</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1AAD76F-8B59-57B7-0EB8-5C1DA44E04BA}"/>
              </a:ext>
            </a:extLst>
          </p:cNvPr>
          <p:cNvPicPr>
            <a:picLocks noChangeAspect="1"/>
          </p:cNvPicPr>
          <p:nvPr/>
        </p:nvPicPr>
        <p:blipFill>
          <a:blip r:embed="rId4"/>
          <a:stretch>
            <a:fillRect/>
          </a:stretch>
        </p:blipFill>
        <p:spPr>
          <a:xfrm>
            <a:off x="1308478" y="2786207"/>
            <a:ext cx="9771428" cy="2895238"/>
          </a:xfrm>
          <a:prstGeom prst="rect">
            <a:avLst/>
          </a:prstGeom>
        </p:spPr>
      </p:pic>
      <p:sp>
        <p:nvSpPr>
          <p:cNvPr id="11" name="矩形 10">
            <a:extLst>
              <a:ext uri="{FF2B5EF4-FFF2-40B4-BE49-F238E27FC236}">
                <a16:creationId xmlns:a16="http://schemas.microsoft.com/office/drawing/2014/main" id="{42E7B7E9-3DEE-9579-D1ED-BFB4EE3DF6A7}"/>
              </a:ext>
            </a:extLst>
          </p:cNvPr>
          <p:cNvSpPr/>
          <p:nvPr/>
        </p:nvSpPr>
        <p:spPr>
          <a:xfrm>
            <a:off x="1232692" y="4921531"/>
            <a:ext cx="9847214" cy="346505"/>
          </a:xfrm>
          <a:prstGeom prst="rect">
            <a:avLst/>
          </a:prstGeom>
          <a:noFill/>
          <a:ln w="412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id="{F42BBEC5-15D5-4DB5-E0B3-00D415C34BD4}"/>
              </a:ext>
            </a:extLst>
          </p:cNvPr>
          <p:cNvSpPr/>
          <p:nvPr/>
        </p:nvSpPr>
        <p:spPr>
          <a:xfrm>
            <a:off x="1232692" y="3598624"/>
            <a:ext cx="9847214" cy="346505"/>
          </a:xfrm>
          <a:prstGeom prst="rect">
            <a:avLst/>
          </a:prstGeom>
          <a:noFill/>
          <a:ln w="412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231A756F-D27D-73B4-6A71-6F2272B8EBA5}"/>
              </a:ext>
            </a:extLst>
          </p:cNvPr>
          <p:cNvSpPr txBox="1"/>
          <p:nvPr/>
        </p:nvSpPr>
        <p:spPr>
          <a:xfrm>
            <a:off x="1459895" y="6032197"/>
            <a:ext cx="9468594"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Enabling WD for the convolution layers is essential for improving accuracy!</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2802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9493714"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and Cross-Entropy Decrease scaling parameters of BN.</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0F2B8171-EC2A-6E16-BE08-2380327C8983}"/>
              </a:ext>
            </a:extLst>
          </p:cNvPr>
          <p:cNvSpPr txBox="1"/>
          <p:nvPr/>
        </p:nvSpPr>
        <p:spPr>
          <a:xfrm>
            <a:off x="1308478" y="1404595"/>
            <a:ext cx="8490613"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effect of weight decay on the model is split into that on the </a:t>
            </a:r>
            <a:r>
              <a:rPr lang="en-US" altLang="zh-CN" sz="2400" b="1" dirty="0">
                <a:latin typeface="Times New Roman" panose="02020603050405020304" pitchFamily="18" charset="0"/>
                <a:cs typeface="Times New Roman" panose="02020603050405020304" pitchFamily="18" charset="0"/>
              </a:rPr>
              <a:t>convolution layers </a:t>
            </a:r>
            <a:r>
              <a:rPr lang="en-US" altLang="zh-CN" sz="2400" dirty="0">
                <a:latin typeface="Times New Roman" panose="02020603050405020304" pitchFamily="18" charset="0"/>
                <a:cs typeface="Times New Roman" panose="02020603050405020304" pitchFamily="18" charset="0"/>
              </a:rPr>
              <a:t>and that on the </a:t>
            </a:r>
            <a:r>
              <a:rPr lang="en-US" altLang="zh-CN" sz="2400" b="1" dirty="0">
                <a:solidFill>
                  <a:schemeClr val="accent1"/>
                </a:solidFill>
                <a:latin typeface="Times New Roman" panose="02020603050405020304" pitchFamily="18" charset="0"/>
                <a:cs typeface="Times New Roman" panose="02020603050405020304" pitchFamily="18" charset="0"/>
              </a:rPr>
              <a:t>BN layers</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F9FEDF92-0262-0EFB-1D04-0434C8A045D7}"/>
              </a:ext>
            </a:extLst>
          </p:cNvPr>
          <p:cNvPicPr>
            <a:picLocks noChangeAspect="1"/>
          </p:cNvPicPr>
          <p:nvPr/>
        </p:nvPicPr>
        <p:blipFill>
          <a:blip r:embed="rId4"/>
          <a:stretch>
            <a:fillRect/>
          </a:stretch>
        </p:blipFill>
        <p:spPr>
          <a:xfrm>
            <a:off x="798552" y="2500428"/>
            <a:ext cx="10485714" cy="1857143"/>
          </a:xfrm>
          <a:prstGeom prst="rect">
            <a:avLst/>
          </a:prstGeom>
        </p:spPr>
      </p:pic>
      <p:pic>
        <p:nvPicPr>
          <p:cNvPr id="9" name="图片 8">
            <a:extLst>
              <a:ext uri="{FF2B5EF4-FFF2-40B4-BE49-F238E27FC236}">
                <a16:creationId xmlns:a16="http://schemas.microsoft.com/office/drawing/2014/main" id="{028004FA-6C21-0046-3BBF-51D2202E0B18}"/>
              </a:ext>
            </a:extLst>
          </p:cNvPr>
          <p:cNvPicPr>
            <a:picLocks noChangeAspect="1"/>
          </p:cNvPicPr>
          <p:nvPr/>
        </p:nvPicPr>
        <p:blipFill>
          <a:blip r:embed="rId5"/>
          <a:stretch>
            <a:fillRect/>
          </a:stretch>
        </p:blipFill>
        <p:spPr>
          <a:xfrm>
            <a:off x="765218" y="4622407"/>
            <a:ext cx="10552381" cy="1819048"/>
          </a:xfrm>
          <a:prstGeom prst="rect">
            <a:avLst/>
          </a:prstGeom>
        </p:spPr>
      </p:pic>
      <p:pic>
        <p:nvPicPr>
          <p:cNvPr id="13" name="图片 12">
            <a:extLst>
              <a:ext uri="{FF2B5EF4-FFF2-40B4-BE49-F238E27FC236}">
                <a16:creationId xmlns:a16="http://schemas.microsoft.com/office/drawing/2014/main" id="{0B5529F5-45DD-EC01-43B9-CA1A12936064}"/>
              </a:ext>
            </a:extLst>
          </p:cNvPr>
          <p:cNvPicPr>
            <a:picLocks noChangeAspect="1"/>
          </p:cNvPicPr>
          <p:nvPr/>
        </p:nvPicPr>
        <p:blipFill>
          <a:blip r:embed="rId6"/>
          <a:stretch>
            <a:fillRect/>
          </a:stretch>
        </p:blipFill>
        <p:spPr>
          <a:xfrm>
            <a:off x="987756" y="2820326"/>
            <a:ext cx="9771428" cy="2895238"/>
          </a:xfrm>
          <a:prstGeom prst="rect">
            <a:avLst/>
          </a:prstGeom>
        </p:spPr>
      </p:pic>
      <p:sp>
        <p:nvSpPr>
          <p:cNvPr id="16" name="矩形 15">
            <a:extLst>
              <a:ext uri="{FF2B5EF4-FFF2-40B4-BE49-F238E27FC236}">
                <a16:creationId xmlns:a16="http://schemas.microsoft.com/office/drawing/2014/main" id="{D4C642A0-7B88-D208-8A73-2B04C13D66A0}"/>
              </a:ext>
            </a:extLst>
          </p:cNvPr>
          <p:cNvSpPr/>
          <p:nvPr/>
        </p:nvSpPr>
        <p:spPr>
          <a:xfrm>
            <a:off x="987756" y="5280152"/>
            <a:ext cx="9847214" cy="364838"/>
          </a:xfrm>
          <a:prstGeom prst="rect">
            <a:avLst/>
          </a:prstGeom>
          <a:noFill/>
          <a:ln w="412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81B17506-C68E-BB43-0DFC-05F74465E28C}"/>
              </a:ext>
            </a:extLst>
          </p:cNvPr>
          <p:cNvSpPr txBox="1"/>
          <p:nvPr/>
        </p:nvSpPr>
        <p:spPr>
          <a:xfrm>
            <a:off x="554635" y="5834555"/>
            <a:ext cx="11407628"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improvement in FDR caused by applying WD to BN layers is mainly because smaller scaling parameters have a positive effect on the learning dynamics and improve FDR! </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5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10892700" cy="830997"/>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and Cross-Entropy facilitate improvement of FDR as features pass through layers</a:t>
            </a:r>
            <a:endParaRPr lang="zh-CN" altLang="en-US" sz="24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8440AA40-FB90-6DD7-AAB6-E114B14D86CF}"/>
              </a:ext>
            </a:extLst>
          </p:cNvPr>
          <p:cNvPicPr>
            <a:picLocks noChangeAspect="1"/>
          </p:cNvPicPr>
          <p:nvPr/>
        </p:nvPicPr>
        <p:blipFill>
          <a:blip r:embed="rId4"/>
          <a:stretch>
            <a:fillRect/>
          </a:stretch>
        </p:blipFill>
        <p:spPr>
          <a:xfrm>
            <a:off x="1792613" y="1671291"/>
            <a:ext cx="8606773" cy="5056581"/>
          </a:xfrm>
          <a:prstGeom prst="rect">
            <a:avLst/>
          </a:prstGeom>
        </p:spPr>
      </p:pic>
    </p:spTree>
    <p:extLst>
      <p:ext uri="{BB962C8B-B14F-4D97-AF65-F5344CB8AC3E}">
        <p14:creationId xmlns:p14="http://schemas.microsoft.com/office/powerpoint/2010/main" val="3155811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1089270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increases the norms of features for tail classes</a:t>
            </a:r>
            <a:endParaRPr lang="zh-CN" altLang="en-US" sz="2400" b="1" dirty="0">
              <a:latin typeface="Times New Roman" panose="02020603050405020304" pitchFamily="18" charset="0"/>
              <a:cs typeface="Times New Roman" panose="02020603050405020304" pitchFamily="18" charset="0"/>
            </a:endParaRPr>
          </a:p>
        </p:txBody>
      </p:sp>
      <p:pic>
        <p:nvPicPr>
          <p:cNvPr id="4" name="图片 3">
            <a:extLst>
              <a:ext uri="{FF2B5EF4-FFF2-40B4-BE49-F238E27FC236}">
                <a16:creationId xmlns:a16="http://schemas.microsoft.com/office/drawing/2014/main" id="{5D7FE331-4EA7-F883-32BC-0BCE9D6A78A5}"/>
              </a:ext>
            </a:extLst>
          </p:cNvPr>
          <p:cNvPicPr>
            <a:picLocks noChangeAspect="1"/>
          </p:cNvPicPr>
          <p:nvPr/>
        </p:nvPicPr>
        <p:blipFill>
          <a:blip r:embed="rId4"/>
          <a:stretch>
            <a:fillRect/>
          </a:stretch>
        </p:blipFill>
        <p:spPr>
          <a:xfrm>
            <a:off x="842684" y="1301959"/>
            <a:ext cx="10342857" cy="4161905"/>
          </a:xfrm>
          <a:prstGeom prst="rect">
            <a:avLst/>
          </a:prstGeom>
        </p:spPr>
      </p:pic>
      <p:sp>
        <p:nvSpPr>
          <p:cNvPr id="9" name="文本框 8">
            <a:extLst>
              <a:ext uri="{FF2B5EF4-FFF2-40B4-BE49-F238E27FC236}">
                <a16:creationId xmlns:a16="http://schemas.microsoft.com/office/drawing/2014/main" id="{0979F309-3064-110F-2668-FBB3F67C1C73}"/>
              </a:ext>
            </a:extLst>
          </p:cNvPr>
          <p:cNvSpPr txBox="1"/>
          <p:nvPr/>
        </p:nvSpPr>
        <p:spPr>
          <a:xfrm>
            <a:off x="1154656" y="5691157"/>
            <a:ext cx="9718912"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method without WD shows almost no relationship between the number of samples and the norm of the features for each class.</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062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1089270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Decay perform implicit logit adjustment</a:t>
            </a:r>
            <a:r>
              <a:rPr lang="en-US" altLang="zh-CN" sz="2400" b="1" baseline="30000" dirty="0">
                <a:latin typeface="Times New Roman" panose="02020603050405020304" pitchFamily="18" charset="0"/>
                <a:cs typeface="Times New Roman" panose="02020603050405020304" pitchFamily="18" charset="0"/>
              </a:rPr>
              <a:t>[9]</a:t>
            </a: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8573A41F-18DD-7F87-A575-5DB71B97292C}"/>
              </a:ext>
            </a:extLst>
          </p:cNvPr>
          <p:cNvPicPr>
            <a:picLocks noChangeAspect="1"/>
          </p:cNvPicPr>
          <p:nvPr/>
        </p:nvPicPr>
        <p:blipFill>
          <a:blip r:embed="rId4"/>
          <a:stretch>
            <a:fillRect/>
          </a:stretch>
        </p:blipFill>
        <p:spPr>
          <a:xfrm>
            <a:off x="762223" y="1627048"/>
            <a:ext cx="10380952" cy="2095238"/>
          </a:xfrm>
          <a:prstGeom prst="rect">
            <a:avLst/>
          </a:prstGeom>
        </p:spPr>
      </p:pic>
      <p:sp>
        <p:nvSpPr>
          <p:cNvPr id="10" name="文本框 9">
            <a:extLst>
              <a:ext uri="{FF2B5EF4-FFF2-40B4-BE49-F238E27FC236}">
                <a16:creationId xmlns:a16="http://schemas.microsoft.com/office/drawing/2014/main" id="{3885543B-2D46-9CA1-87B6-20930C8E0FB7}"/>
              </a:ext>
            </a:extLst>
          </p:cNvPr>
          <p:cNvSpPr txBox="1"/>
          <p:nvPr/>
        </p:nvSpPr>
        <p:spPr>
          <a:xfrm>
            <a:off x="428197" y="4402815"/>
            <a:ext cx="11590822" cy="1200329"/>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If the number of classes or the imbalance factor is sufficiently large, and if NC has occurred in the first stage, there exists linear layer weights that are constant multiples of the corresponding features and sufficiently close to the stationary point in the optimization. </a:t>
            </a:r>
            <a:endParaRPr lang="zh-CN" altLang="en-US" sz="2400" dirty="0">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E9D80E3B-2EFC-4703-7FC5-D3A4C9163CE4}"/>
              </a:ext>
            </a:extLst>
          </p:cNvPr>
          <p:cNvSpPr txBox="1"/>
          <p:nvPr/>
        </p:nvSpPr>
        <p:spPr>
          <a:xfrm>
            <a:off x="888915" y="6090980"/>
            <a:ext cx="10414170" cy="338554"/>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[9]</a:t>
            </a:r>
            <a:r>
              <a:rPr lang="fr-FR" altLang="zh-CN" sz="1600" i="1"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Kim B, Kim J. Adjusting decision boundary for class imbalanced learning, In IEEE Access, 2020.</a:t>
            </a:r>
          </a:p>
        </p:txBody>
      </p:sp>
    </p:spTree>
    <p:extLst>
      <p:ext uri="{BB962C8B-B14F-4D97-AF65-F5344CB8AC3E}">
        <p14:creationId xmlns:p14="http://schemas.microsoft.com/office/powerpoint/2010/main" val="4115347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7" name="文本框 6">
            <a:extLst>
              <a:ext uri="{FF2B5EF4-FFF2-40B4-BE49-F238E27FC236}">
                <a16:creationId xmlns:a16="http://schemas.microsoft.com/office/drawing/2014/main" id="{D5266BC1-5C87-54B9-2DF6-65978EB5A1F9}"/>
              </a:ext>
            </a:extLst>
          </p:cNvPr>
          <p:cNvSpPr txBox="1"/>
          <p:nvPr/>
        </p:nvSpPr>
        <p:spPr>
          <a:xfrm>
            <a:off x="619187" y="751344"/>
            <a:ext cx="10892700"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Is Two-Stage Learning really necessary?</a:t>
            </a:r>
            <a:endParaRPr lang="zh-CN" altLang="en-US" sz="2400" b="1"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265C7C4A-CD8E-3B32-2002-5793754DBEF8}"/>
              </a:ext>
            </a:extLst>
          </p:cNvPr>
          <p:cNvSpPr txBox="1"/>
          <p:nvPr/>
        </p:nvSpPr>
        <p:spPr>
          <a:xfrm>
            <a:off x="520281" y="1430032"/>
            <a:ext cx="11090512"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The linear layer is fixed and the feature extractor is trained with CE, WD, and FR. Then, the norm of the linear layer is adjusted with multiplicative LA.</a:t>
            </a:r>
            <a:endParaRPr lang="zh-CN" altLang="en-US" sz="2400"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7317AB20-67E3-B803-E5BB-A2D714C1A745}"/>
              </a:ext>
            </a:extLst>
          </p:cNvPr>
          <p:cNvPicPr>
            <a:picLocks noChangeAspect="1"/>
          </p:cNvPicPr>
          <p:nvPr/>
        </p:nvPicPr>
        <p:blipFill>
          <a:blip r:embed="rId4"/>
          <a:stretch>
            <a:fillRect/>
          </a:stretch>
        </p:blipFill>
        <p:spPr>
          <a:xfrm>
            <a:off x="1927021" y="2532643"/>
            <a:ext cx="8277032" cy="3884194"/>
          </a:xfrm>
          <a:prstGeom prst="rect">
            <a:avLst/>
          </a:prstGeom>
        </p:spPr>
      </p:pic>
      <p:sp>
        <p:nvSpPr>
          <p:cNvPr id="6" name="文本框 5">
            <a:extLst>
              <a:ext uri="{FF2B5EF4-FFF2-40B4-BE49-F238E27FC236}">
                <a16:creationId xmlns:a16="http://schemas.microsoft.com/office/drawing/2014/main" id="{D0BEA69F-95C4-C94F-0CCF-85483614602E}"/>
              </a:ext>
            </a:extLst>
          </p:cNvPr>
          <p:cNvSpPr txBox="1"/>
          <p:nvPr/>
        </p:nvSpPr>
        <p:spPr>
          <a:xfrm>
            <a:off x="5416897" y="6316052"/>
            <a:ext cx="2158695"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CIFAR100-LT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4398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275904" y="2721114"/>
            <a:ext cx="2024913" cy="707886"/>
          </a:xfrm>
          <a:prstGeom prst="rect">
            <a:avLst/>
          </a:prstGeom>
          <a:noFill/>
        </p:spPr>
        <p:txBody>
          <a:bodyPr wrap="none" rtlCol="0">
            <a:spAutoFit/>
          </a:bodyPr>
          <a:lstStyle/>
          <a:p>
            <a:r>
              <a:rPr lang="en-US" altLang="zh-CN" sz="4000" b="1">
                <a:solidFill>
                  <a:schemeClr val="accent1">
                    <a:lumMod val="75000"/>
                  </a:schemeClr>
                </a:solidFill>
                <a:latin typeface="+mj-ea"/>
                <a:ea typeface="+mj-ea"/>
                <a:cs typeface="Adobe Devanagari" panose="02040503050201020203" pitchFamily="18" charset="0"/>
              </a:rPr>
              <a:t>Thanks</a:t>
            </a:r>
            <a:endParaRPr lang="zh-CN" altLang="en-US" sz="4000" b="1" dirty="0">
              <a:solidFill>
                <a:schemeClr val="accent1">
                  <a:lumMod val="75000"/>
                </a:schemeClr>
              </a:solidFill>
              <a:latin typeface="+mj-ea"/>
              <a:ea typeface="+mj-ea"/>
              <a:cs typeface="Adobe Devanagari" panose="02040503050201020203"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Motivation</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6" name="图片 5">
            <a:extLst>
              <a:ext uri="{FF2B5EF4-FFF2-40B4-BE49-F238E27FC236}">
                <a16:creationId xmlns:a16="http://schemas.microsoft.com/office/drawing/2014/main" id="{AA632C00-DAC4-301E-E655-0CB98BB96C8E}"/>
              </a:ext>
            </a:extLst>
          </p:cNvPr>
          <p:cNvPicPr>
            <a:picLocks noChangeAspect="1"/>
          </p:cNvPicPr>
          <p:nvPr/>
        </p:nvPicPr>
        <p:blipFill>
          <a:blip r:embed="rId4"/>
          <a:stretch>
            <a:fillRect/>
          </a:stretch>
        </p:blipFill>
        <p:spPr>
          <a:xfrm>
            <a:off x="714564" y="761528"/>
            <a:ext cx="9949399" cy="1761229"/>
          </a:xfrm>
          <a:prstGeom prst="rect">
            <a:avLst/>
          </a:prstGeom>
        </p:spPr>
      </p:pic>
      <p:sp>
        <p:nvSpPr>
          <p:cNvPr id="9" name="文本框 8">
            <a:extLst>
              <a:ext uri="{FF2B5EF4-FFF2-40B4-BE49-F238E27FC236}">
                <a16:creationId xmlns:a16="http://schemas.microsoft.com/office/drawing/2014/main" id="{922CA974-4105-CD55-AA73-3F761055AF10}"/>
              </a:ext>
            </a:extLst>
          </p:cNvPr>
          <p:cNvSpPr txBox="1"/>
          <p:nvPr/>
        </p:nvSpPr>
        <p:spPr>
          <a:xfrm>
            <a:off x="834415" y="6117586"/>
            <a:ext cx="10414170" cy="338554"/>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[4] Kang B, Xie S, Rohrbach M, et al. Decoupling representation and classifier for long-tailed recognition, In ICLR 2019 .</a:t>
            </a:r>
            <a:endParaRPr lang="zh-CN" altLang="en-US" sz="1600" i="1"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B7EEAA2-EF40-E96C-DE4F-DF80F4897650}"/>
              </a:ext>
            </a:extLst>
          </p:cNvPr>
          <p:cNvSpPr txBox="1"/>
          <p:nvPr/>
        </p:nvSpPr>
        <p:spPr>
          <a:xfrm>
            <a:off x="6194686" y="2902554"/>
            <a:ext cx="4822950" cy="1200329"/>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A naively trained model on long-tailed class distributed data has large weights for head classes</a:t>
            </a:r>
            <a:r>
              <a:rPr lang="en-US" altLang="zh-CN" sz="2400" baseline="30000" dirty="0">
                <a:latin typeface="Times New Roman" panose="02020603050405020304" pitchFamily="18" charset="0"/>
                <a:cs typeface="Times New Roman" panose="02020603050405020304" pitchFamily="18" charset="0"/>
              </a:rPr>
              <a:t>[4]</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EF6756CB-A639-4E7F-C4A7-8C883A060F8F}"/>
              </a:ext>
            </a:extLst>
          </p:cNvPr>
          <p:cNvPicPr>
            <a:picLocks noChangeAspect="1"/>
          </p:cNvPicPr>
          <p:nvPr/>
        </p:nvPicPr>
        <p:blipFill>
          <a:blip r:embed="rId5"/>
          <a:stretch>
            <a:fillRect/>
          </a:stretch>
        </p:blipFill>
        <p:spPr>
          <a:xfrm>
            <a:off x="949464" y="2842961"/>
            <a:ext cx="3499146" cy="2663866"/>
          </a:xfrm>
          <a:prstGeom prst="rect">
            <a:avLst/>
          </a:prstGeom>
        </p:spPr>
      </p:pic>
      <p:pic>
        <p:nvPicPr>
          <p:cNvPr id="17" name="图片 16">
            <a:extLst>
              <a:ext uri="{FF2B5EF4-FFF2-40B4-BE49-F238E27FC236}">
                <a16:creationId xmlns:a16="http://schemas.microsoft.com/office/drawing/2014/main" id="{5B461384-81AC-DEB7-E874-02A111229980}"/>
              </a:ext>
            </a:extLst>
          </p:cNvPr>
          <p:cNvPicPr>
            <a:picLocks noChangeAspect="1"/>
          </p:cNvPicPr>
          <p:nvPr/>
        </p:nvPicPr>
        <p:blipFill>
          <a:blip r:embed="rId6"/>
          <a:stretch>
            <a:fillRect/>
          </a:stretch>
        </p:blipFill>
        <p:spPr>
          <a:xfrm>
            <a:off x="4406220" y="3133516"/>
            <a:ext cx="640240" cy="2092491"/>
          </a:xfrm>
          <a:prstGeom prst="rect">
            <a:avLst/>
          </a:prstGeom>
        </p:spPr>
      </p:pic>
      <p:sp>
        <p:nvSpPr>
          <p:cNvPr id="18" name="箭头: 下 17">
            <a:extLst>
              <a:ext uri="{FF2B5EF4-FFF2-40B4-BE49-F238E27FC236}">
                <a16:creationId xmlns:a16="http://schemas.microsoft.com/office/drawing/2014/main" id="{8335C4BF-7866-438E-6662-5FB7BAA993C2}"/>
              </a:ext>
            </a:extLst>
          </p:cNvPr>
          <p:cNvSpPr/>
          <p:nvPr/>
        </p:nvSpPr>
        <p:spPr>
          <a:xfrm>
            <a:off x="8047931" y="4291888"/>
            <a:ext cx="640240" cy="52244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388FF2BF-1323-9079-D2E4-404ECE380319}"/>
              </a:ext>
            </a:extLst>
          </p:cNvPr>
          <p:cNvSpPr txBox="1"/>
          <p:nvPr/>
        </p:nvSpPr>
        <p:spPr>
          <a:xfrm>
            <a:off x="7199114" y="4971146"/>
            <a:ext cx="2514116"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Weight balancing</a:t>
            </a:r>
            <a:endParaRPr lang="zh-CN" alt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23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8"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683802" cy="461665"/>
          </a:xfrm>
          <a:prstGeom prst="rect">
            <a:avLst/>
          </a:prstGeom>
          <a:noFill/>
        </p:spPr>
        <p:txBody>
          <a:bodyPr wrap="square" rtlCol="0">
            <a:spAutoFit/>
          </a:bodyPr>
          <a:lstStyle/>
          <a:p>
            <a:pPr algn="l"/>
            <a:r>
              <a:rPr kumimoji="1" lang="en-US" altLang="zh-CN" sz="2400" b="1">
                <a:ea typeface="微软雅黑" panose="020B0503020204020204" charset="-122"/>
                <a:sym typeface="+mn-ea"/>
              </a:rPr>
              <a:t>Weight Balancing Techniques</a:t>
            </a:r>
            <a:endParaRPr kumimoji="1" lang="en-US" altLang="zh-CN" sz="2400" b="1" dirty="0">
              <a:ea typeface="微软雅黑" panose="020B0503020204020204" charset="-122"/>
              <a:sym typeface="+mn-ea"/>
            </a:endParaRP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10" name="文本框 9">
            <a:extLst>
              <a:ext uri="{FF2B5EF4-FFF2-40B4-BE49-F238E27FC236}">
                <a16:creationId xmlns:a16="http://schemas.microsoft.com/office/drawing/2014/main" id="{A6B7484B-B33C-EFBC-14CD-087E80381744}"/>
              </a:ext>
            </a:extLst>
          </p:cNvPr>
          <p:cNvSpPr txBox="1"/>
          <p:nvPr/>
        </p:nvSpPr>
        <p:spPr>
          <a:xfrm>
            <a:off x="1344512" y="1833734"/>
            <a:ext cx="2999539" cy="461665"/>
          </a:xfrm>
          <a:prstGeom prst="rect">
            <a:avLst/>
          </a:prstGeom>
          <a:noFill/>
        </p:spPr>
        <p:txBody>
          <a:bodyPr wrap="none" rtlCol="0">
            <a:spAutoFit/>
          </a:bodyPr>
          <a:lstStyle/>
          <a:p>
            <a:pPr marL="285750" indent="-28575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L2-Normalization</a:t>
            </a:r>
            <a:r>
              <a:rPr lang="zh-CN" altLang="en-US" sz="2400" dirty="0">
                <a:latin typeface="Times New Roman" panose="02020603050405020304" pitchFamily="18" charset="0"/>
                <a:cs typeface="Times New Roman" panose="02020603050405020304" pitchFamily="18" charset="0"/>
              </a:rPr>
              <a:t>：</a:t>
            </a:r>
            <a:endParaRPr lang="en-US" altLang="zh-CN" dirty="0"/>
          </a:p>
        </p:txBody>
      </p:sp>
      <p:pic>
        <p:nvPicPr>
          <p:cNvPr id="16" name="图片 15">
            <a:extLst>
              <a:ext uri="{FF2B5EF4-FFF2-40B4-BE49-F238E27FC236}">
                <a16:creationId xmlns:a16="http://schemas.microsoft.com/office/drawing/2014/main" id="{B0E3DBC6-2742-8A26-A7FC-97B1B7F9A560}"/>
              </a:ext>
            </a:extLst>
          </p:cNvPr>
          <p:cNvPicPr>
            <a:picLocks noChangeAspect="1"/>
          </p:cNvPicPr>
          <p:nvPr/>
        </p:nvPicPr>
        <p:blipFill>
          <a:blip r:embed="rId4"/>
          <a:stretch>
            <a:fillRect/>
          </a:stretch>
        </p:blipFill>
        <p:spPr>
          <a:xfrm>
            <a:off x="3597778" y="3485223"/>
            <a:ext cx="4752381" cy="847619"/>
          </a:xfrm>
          <a:prstGeom prst="rect">
            <a:avLst/>
          </a:prstGeom>
        </p:spPr>
      </p:pic>
      <p:pic>
        <p:nvPicPr>
          <p:cNvPr id="21" name="图片 20">
            <a:extLst>
              <a:ext uri="{FF2B5EF4-FFF2-40B4-BE49-F238E27FC236}">
                <a16:creationId xmlns:a16="http://schemas.microsoft.com/office/drawing/2014/main" id="{AC217DA2-19ED-DD48-9A32-064BE1F23D81}"/>
              </a:ext>
            </a:extLst>
          </p:cNvPr>
          <p:cNvPicPr>
            <a:picLocks noChangeAspect="1"/>
          </p:cNvPicPr>
          <p:nvPr/>
        </p:nvPicPr>
        <p:blipFill>
          <a:blip r:embed="rId5"/>
          <a:stretch>
            <a:fillRect/>
          </a:stretch>
        </p:blipFill>
        <p:spPr>
          <a:xfrm>
            <a:off x="3729433" y="2397033"/>
            <a:ext cx="5409524" cy="809524"/>
          </a:xfrm>
          <a:prstGeom prst="rect">
            <a:avLst/>
          </a:prstGeom>
        </p:spPr>
      </p:pic>
      <p:pic>
        <p:nvPicPr>
          <p:cNvPr id="23" name="图片 22">
            <a:extLst>
              <a:ext uri="{FF2B5EF4-FFF2-40B4-BE49-F238E27FC236}">
                <a16:creationId xmlns:a16="http://schemas.microsoft.com/office/drawing/2014/main" id="{E7D5B015-4B0A-D781-3E92-A78210F96506}"/>
              </a:ext>
            </a:extLst>
          </p:cNvPr>
          <p:cNvPicPr>
            <a:picLocks noChangeAspect="1"/>
          </p:cNvPicPr>
          <p:nvPr/>
        </p:nvPicPr>
        <p:blipFill>
          <a:blip r:embed="rId6"/>
          <a:stretch>
            <a:fillRect/>
          </a:stretch>
        </p:blipFill>
        <p:spPr>
          <a:xfrm>
            <a:off x="3789539" y="4677405"/>
            <a:ext cx="5428571" cy="780952"/>
          </a:xfrm>
          <a:prstGeom prst="rect">
            <a:avLst/>
          </a:prstGeom>
        </p:spPr>
      </p:pic>
      <p:pic>
        <p:nvPicPr>
          <p:cNvPr id="31" name="图片 30">
            <a:extLst>
              <a:ext uri="{FF2B5EF4-FFF2-40B4-BE49-F238E27FC236}">
                <a16:creationId xmlns:a16="http://schemas.microsoft.com/office/drawing/2014/main" id="{57145828-A0DA-45AD-D05C-095A6E674B4B}"/>
              </a:ext>
            </a:extLst>
          </p:cNvPr>
          <p:cNvPicPr>
            <a:picLocks noChangeAspect="1"/>
          </p:cNvPicPr>
          <p:nvPr/>
        </p:nvPicPr>
        <p:blipFill>
          <a:blip r:embed="rId7"/>
          <a:stretch>
            <a:fillRect/>
          </a:stretch>
        </p:blipFill>
        <p:spPr>
          <a:xfrm>
            <a:off x="3396374" y="879813"/>
            <a:ext cx="5047619" cy="1028571"/>
          </a:xfrm>
          <a:prstGeom prst="rect">
            <a:avLst/>
          </a:prstGeom>
        </p:spPr>
      </p:pic>
      <p:sp>
        <p:nvSpPr>
          <p:cNvPr id="33" name="文本框 32">
            <a:extLst>
              <a:ext uri="{FF2B5EF4-FFF2-40B4-BE49-F238E27FC236}">
                <a16:creationId xmlns:a16="http://schemas.microsoft.com/office/drawing/2014/main" id="{447A3F20-C830-5BB1-3A2A-1219B365802B}"/>
              </a:ext>
            </a:extLst>
          </p:cNvPr>
          <p:cNvSpPr txBox="1"/>
          <p:nvPr/>
        </p:nvSpPr>
        <p:spPr>
          <a:xfrm>
            <a:off x="1649515" y="1120577"/>
            <a:ext cx="1681951"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Objective: </a:t>
            </a:r>
            <a:endParaRPr lang="zh-CN" altLang="en-US" sz="2400" dirty="0">
              <a:latin typeface="Times New Roman" panose="02020603050405020304" pitchFamily="18" charset="0"/>
              <a:cs typeface="Times New Roman" panose="02020603050405020304" pitchFamily="18" charset="0"/>
            </a:endParaRPr>
          </a:p>
        </p:txBody>
      </p:sp>
      <p:sp>
        <p:nvSpPr>
          <p:cNvPr id="35" name="文本框 34">
            <a:extLst>
              <a:ext uri="{FF2B5EF4-FFF2-40B4-BE49-F238E27FC236}">
                <a16:creationId xmlns:a16="http://schemas.microsoft.com/office/drawing/2014/main" id="{6BFBFA42-624C-90BC-1B78-0503EF28178A}"/>
              </a:ext>
            </a:extLst>
          </p:cNvPr>
          <p:cNvSpPr txBox="1"/>
          <p:nvPr/>
        </p:nvSpPr>
        <p:spPr>
          <a:xfrm>
            <a:off x="1344512" y="3077904"/>
            <a:ext cx="6094990" cy="461665"/>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a:latin typeface="Times New Roman" panose="02020603050405020304" pitchFamily="18" charset="0"/>
                <a:cs typeface="Times New Roman" panose="02020603050405020304" pitchFamily="18" charset="0"/>
              </a:rPr>
              <a:t>Weight Decay</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p:txBody>
      </p:sp>
      <p:sp>
        <p:nvSpPr>
          <p:cNvPr id="37" name="文本框 36">
            <a:extLst>
              <a:ext uri="{FF2B5EF4-FFF2-40B4-BE49-F238E27FC236}">
                <a16:creationId xmlns:a16="http://schemas.microsoft.com/office/drawing/2014/main" id="{D8B01B26-63BD-A64F-B390-36A626C83711}"/>
              </a:ext>
            </a:extLst>
          </p:cNvPr>
          <p:cNvSpPr txBox="1"/>
          <p:nvPr/>
        </p:nvSpPr>
        <p:spPr>
          <a:xfrm>
            <a:off x="1344512" y="4245944"/>
            <a:ext cx="6094990" cy="461665"/>
          </a:xfrm>
          <a:prstGeom prst="rect">
            <a:avLst/>
          </a:prstGeom>
          <a:noFill/>
        </p:spPr>
        <p:txBody>
          <a:bodyPr wrap="square">
            <a:spAutoFit/>
          </a:bodyPr>
          <a:lstStyle/>
          <a:p>
            <a:pPr marL="285750" indent="-285750">
              <a:buFont typeface="Wingdings" panose="05000000000000000000" pitchFamily="2" charset="2"/>
              <a:buChar char="Ø"/>
            </a:pPr>
            <a:r>
              <a:rPr lang="en-US" altLang="zh-CN" sz="2400" dirty="0" err="1">
                <a:latin typeface="Times New Roman" panose="02020603050405020304" pitchFamily="18" charset="0"/>
                <a:cs typeface="Times New Roman" panose="02020603050405020304" pitchFamily="18" charset="0"/>
              </a:rPr>
              <a:t>MaxNorm</a:t>
            </a:r>
            <a:r>
              <a:rPr lang="zh-CN" altLang="en-US" sz="2400" dirty="0">
                <a:latin typeface="Times New Roman" panose="02020603050405020304" pitchFamily="18" charset="0"/>
                <a:cs typeface="Times New Roman" panose="02020603050405020304" pitchFamily="18" charset="0"/>
              </a:rPr>
              <a:t>：</a:t>
            </a:r>
          </a:p>
        </p:txBody>
      </p:sp>
      <p:pic>
        <p:nvPicPr>
          <p:cNvPr id="39" name="图片 38">
            <a:extLst>
              <a:ext uri="{FF2B5EF4-FFF2-40B4-BE49-F238E27FC236}">
                <a16:creationId xmlns:a16="http://schemas.microsoft.com/office/drawing/2014/main" id="{5BE287D9-052B-C997-CE03-5EE143F5B839}"/>
              </a:ext>
            </a:extLst>
          </p:cNvPr>
          <p:cNvPicPr>
            <a:picLocks noChangeAspect="1"/>
          </p:cNvPicPr>
          <p:nvPr/>
        </p:nvPicPr>
        <p:blipFill>
          <a:blip r:embed="rId8"/>
          <a:stretch>
            <a:fillRect/>
          </a:stretch>
        </p:blipFill>
        <p:spPr>
          <a:xfrm>
            <a:off x="3846681" y="5810490"/>
            <a:ext cx="5371429" cy="800000"/>
          </a:xfrm>
          <a:prstGeom prst="rect">
            <a:avLst/>
          </a:prstGeom>
        </p:spPr>
      </p:pic>
      <p:sp>
        <p:nvSpPr>
          <p:cNvPr id="40" name="箭头: 下 39">
            <a:extLst>
              <a:ext uri="{FF2B5EF4-FFF2-40B4-BE49-F238E27FC236}">
                <a16:creationId xmlns:a16="http://schemas.microsoft.com/office/drawing/2014/main" id="{20B7F11C-8F84-AA5A-58A0-2912D9D61B0B}"/>
              </a:ext>
            </a:extLst>
          </p:cNvPr>
          <p:cNvSpPr/>
          <p:nvPr/>
        </p:nvSpPr>
        <p:spPr>
          <a:xfrm>
            <a:off x="6128686" y="5465927"/>
            <a:ext cx="807417" cy="34456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形 3">
            <a:extLst>
              <a:ext uri="{FF2B5EF4-FFF2-40B4-BE49-F238E27FC236}">
                <a16:creationId xmlns:a16="http://schemas.microsoft.com/office/drawing/2014/main" id="{E48EEBCD-1151-09F8-8C48-CF977919D15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287" y="2934072"/>
            <a:ext cx="933120" cy="639123"/>
          </a:xfrm>
          <a:prstGeom prst="rect">
            <a:avLst/>
          </a:prstGeom>
        </p:spPr>
      </p:pic>
      <p:pic>
        <p:nvPicPr>
          <p:cNvPr id="6" name="图形 5">
            <a:extLst>
              <a:ext uri="{FF2B5EF4-FFF2-40B4-BE49-F238E27FC236}">
                <a16:creationId xmlns:a16="http://schemas.microsoft.com/office/drawing/2014/main" id="{2801DB3C-188F-734C-439B-E83732ACA71E}"/>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287" y="4068486"/>
            <a:ext cx="933120" cy="639123"/>
          </a:xfrm>
          <a:prstGeom prst="rect">
            <a:avLst/>
          </a:prstGeom>
        </p:spPr>
      </p:pic>
    </p:spTree>
    <p:extLst>
      <p:ext uri="{BB962C8B-B14F-4D97-AF65-F5344CB8AC3E}">
        <p14:creationId xmlns:p14="http://schemas.microsoft.com/office/powerpoint/2010/main" val="327491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fade">
                                      <p:cBhvr>
                                        <p:cTn id="34" dur="500"/>
                                        <p:tgtEl>
                                          <p:spTgt spid="3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fade">
                                      <p:cBhvr>
                                        <p:cTn id="42" dur="500"/>
                                        <p:tgtEl>
                                          <p:spTgt spid="4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fade">
                                      <p:cBhvr>
                                        <p:cTn id="47" dur="500"/>
                                        <p:tgtEl>
                                          <p:spTgt spid="4"/>
                                        </p:tgtEl>
                                      </p:cBhvr>
                                    </p:animEffect>
                                  </p:childTnLst>
                                </p:cTn>
                              </p:par>
                              <p:par>
                                <p:cTn id="48" presetID="10"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fade">
                                      <p:cBhvr>
                                        <p:cTn id="5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35" grpId="0"/>
      <p:bldP spid="37" grpId="0"/>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683802" cy="461665"/>
          </a:xfrm>
          <a:prstGeom prst="rect">
            <a:avLst/>
          </a:prstGeom>
          <a:noFill/>
        </p:spPr>
        <p:txBody>
          <a:bodyPr wrap="square" rtlCol="0">
            <a:spAutoFit/>
          </a:bodyPr>
          <a:lstStyle/>
          <a:p>
            <a:pPr algn="l"/>
            <a:r>
              <a:rPr kumimoji="1" lang="en-US" altLang="zh-CN" sz="2400" b="1">
                <a:ea typeface="微软雅黑" panose="020B0503020204020204" charset="-122"/>
                <a:sym typeface="+mn-ea"/>
              </a:rPr>
              <a:t>Weight Balancing Techniques</a:t>
            </a:r>
            <a:endParaRPr kumimoji="1" lang="en-US" altLang="zh-CN" sz="2400" b="1" dirty="0">
              <a:ea typeface="微软雅黑" panose="020B0503020204020204" charset="-122"/>
              <a:sym typeface="+mn-ea"/>
            </a:endParaRP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4" name="图片 3">
            <a:extLst>
              <a:ext uri="{FF2B5EF4-FFF2-40B4-BE49-F238E27FC236}">
                <a16:creationId xmlns:a16="http://schemas.microsoft.com/office/drawing/2014/main" id="{3FEB0157-2ADA-F57D-F8C3-C7FF9491A32F}"/>
              </a:ext>
            </a:extLst>
          </p:cNvPr>
          <p:cNvPicPr>
            <a:picLocks noChangeAspect="1"/>
          </p:cNvPicPr>
          <p:nvPr/>
        </p:nvPicPr>
        <p:blipFill rotWithShape="1">
          <a:blip r:embed="rId4"/>
          <a:srcRect b="29748"/>
          <a:stretch/>
        </p:blipFill>
        <p:spPr>
          <a:xfrm>
            <a:off x="358474" y="855871"/>
            <a:ext cx="11115240" cy="2390616"/>
          </a:xfrm>
          <a:prstGeom prst="rect">
            <a:avLst/>
          </a:prstGeom>
        </p:spPr>
      </p:pic>
      <p:pic>
        <p:nvPicPr>
          <p:cNvPr id="7" name="图片 6">
            <a:extLst>
              <a:ext uri="{FF2B5EF4-FFF2-40B4-BE49-F238E27FC236}">
                <a16:creationId xmlns:a16="http://schemas.microsoft.com/office/drawing/2014/main" id="{ED1BD8D8-14C7-E6EE-A90B-61564E61C2BB}"/>
              </a:ext>
            </a:extLst>
          </p:cNvPr>
          <p:cNvPicPr>
            <a:picLocks noChangeAspect="1"/>
          </p:cNvPicPr>
          <p:nvPr/>
        </p:nvPicPr>
        <p:blipFill>
          <a:blip r:embed="rId5"/>
          <a:stretch>
            <a:fillRect/>
          </a:stretch>
        </p:blipFill>
        <p:spPr>
          <a:xfrm>
            <a:off x="459716" y="3246487"/>
            <a:ext cx="6576924" cy="3002205"/>
          </a:xfrm>
          <a:prstGeom prst="rect">
            <a:avLst/>
          </a:prstGeom>
        </p:spPr>
      </p:pic>
      <p:sp>
        <p:nvSpPr>
          <p:cNvPr id="9" name="文本框 8">
            <a:extLst>
              <a:ext uri="{FF2B5EF4-FFF2-40B4-BE49-F238E27FC236}">
                <a16:creationId xmlns:a16="http://schemas.microsoft.com/office/drawing/2014/main" id="{0CA19DDC-FC33-0659-1363-C80ABF863CA0}"/>
              </a:ext>
            </a:extLst>
          </p:cNvPr>
          <p:cNvSpPr txBox="1"/>
          <p:nvPr/>
        </p:nvSpPr>
        <p:spPr>
          <a:xfrm>
            <a:off x="7200261" y="3910911"/>
            <a:ext cx="4709576" cy="1323439"/>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While individual filters in the hidden layers are not class-specific by design, recent work demonstrates that certain filters tend to fire on certain classes</a:t>
            </a:r>
            <a:r>
              <a:rPr lang="en-US" altLang="zh-CN" sz="2000" baseline="30000" dirty="0">
                <a:latin typeface="Times New Roman" panose="02020603050405020304" pitchFamily="18" charset="0"/>
                <a:cs typeface="Times New Roman" panose="02020603050405020304" pitchFamily="18" charset="0"/>
              </a:rPr>
              <a:t>[5]</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9B10ADF-A380-B141-07CB-ECA0B92F9E51}"/>
              </a:ext>
            </a:extLst>
          </p:cNvPr>
          <p:cNvSpPr txBox="1"/>
          <p:nvPr/>
        </p:nvSpPr>
        <p:spPr>
          <a:xfrm>
            <a:off x="416576" y="6415564"/>
            <a:ext cx="11358847" cy="338554"/>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[5] </a:t>
            </a:r>
            <a:r>
              <a:rPr lang="en-US" altLang="zh-CN" sz="1600" i="1" dirty="0" err="1">
                <a:latin typeface="Times New Roman" panose="02020603050405020304" pitchFamily="18" charset="0"/>
                <a:cs typeface="Times New Roman" panose="02020603050405020304" pitchFamily="18" charset="0"/>
              </a:rPr>
              <a:t>Bau</a:t>
            </a:r>
            <a:r>
              <a:rPr lang="en-US" altLang="zh-CN" sz="1600" i="1" dirty="0">
                <a:latin typeface="Times New Roman" panose="02020603050405020304" pitchFamily="18" charset="0"/>
                <a:cs typeface="Times New Roman" panose="02020603050405020304" pitchFamily="18" charset="0"/>
              </a:rPr>
              <a:t> D, Zhou B, Khosla A, et al. Network dissection: Quantifying interpretability of deep visual representations, In CVPR 2017.</a:t>
            </a:r>
            <a:endParaRPr lang="zh-CN" alt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496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Analysis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4" name="文本框 3">
            <a:extLst>
              <a:ext uri="{FF2B5EF4-FFF2-40B4-BE49-F238E27FC236}">
                <a16:creationId xmlns:a16="http://schemas.microsoft.com/office/drawing/2014/main" id="{01A4F408-CDC0-441C-FD39-F174257AB1F6}"/>
              </a:ext>
            </a:extLst>
          </p:cNvPr>
          <p:cNvSpPr txBox="1"/>
          <p:nvPr/>
        </p:nvSpPr>
        <p:spPr>
          <a:xfrm>
            <a:off x="286128" y="1430441"/>
            <a:ext cx="11314872" cy="1015663"/>
          </a:xfrm>
          <a:prstGeom prst="rect">
            <a:avLst/>
          </a:prstGeom>
          <a:noFill/>
        </p:spPr>
        <p:txBody>
          <a:bodyPr wrap="square">
            <a:spAutoFit/>
          </a:bodyPr>
          <a:lstStyle/>
          <a:p>
            <a:pPr marL="342900" indent="-342900">
              <a:buFont typeface="Wingdings" panose="05000000000000000000" pitchFamily="2" charset="2"/>
              <a:buChar char="u"/>
            </a:pPr>
            <a:r>
              <a:rPr lang="en-US" altLang="zh-CN" sz="2000" b="1" dirty="0">
                <a:solidFill>
                  <a:schemeClr val="accent6"/>
                </a:solidFill>
                <a:latin typeface="Times New Roman" panose="02020603050405020304" pitchFamily="18" charset="0"/>
                <a:cs typeface="Times New Roman" panose="02020603050405020304" pitchFamily="18" charset="0"/>
              </a:rPr>
              <a:t>Weight Decay </a:t>
            </a:r>
            <a:r>
              <a:rPr lang="en-US" altLang="zh-CN" sz="2000" dirty="0">
                <a:latin typeface="Times New Roman" panose="02020603050405020304" pitchFamily="18" charset="0"/>
                <a:cs typeface="Times New Roman" panose="02020603050405020304" pitchFamily="18" charset="0"/>
              </a:rPr>
              <a:t>and</a:t>
            </a:r>
            <a:r>
              <a:rPr lang="en-US" altLang="zh-CN" sz="2000" b="1" dirty="0">
                <a:solidFill>
                  <a:schemeClr val="accent6"/>
                </a:solidFill>
                <a:latin typeface="Times New Roman" panose="02020603050405020304" pitchFamily="18" charset="0"/>
                <a:cs typeface="Times New Roman" panose="02020603050405020304" pitchFamily="18" charset="0"/>
              </a:rPr>
              <a:t> </a:t>
            </a:r>
            <a:r>
              <a:rPr lang="en-US" altLang="zh-CN" sz="2000" b="1" dirty="0" err="1">
                <a:solidFill>
                  <a:schemeClr val="accent1"/>
                </a:solidFill>
                <a:latin typeface="Times New Roman" panose="02020603050405020304" pitchFamily="18" charset="0"/>
                <a:cs typeface="Times New Roman" panose="02020603050405020304" pitchFamily="18" charset="0"/>
              </a:rPr>
              <a:t>MaxNorm</a:t>
            </a:r>
            <a:r>
              <a:rPr lang="en-US" altLang="zh-CN" sz="2000" dirty="0">
                <a:latin typeface="Times New Roman" panose="02020603050405020304" pitchFamily="18" charset="0"/>
                <a:cs typeface="Times New Roman" panose="02020603050405020304" pitchFamily="18" charset="0"/>
              </a:rPr>
              <a:t>:</a:t>
            </a:r>
            <a:r>
              <a:rPr lang="en-US" altLang="zh-CN" sz="2000" b="1" dirty="0">
                <a:solidFill>
                  <a:schemeClr val="accent6"/>
                </a:solidFill>
                <a:latin typeface="Times New Roman" panose="02020603050405020304" pitchFamily="18" charset="0"/>
                <a:cs typeface="Times New Roman" panose="02020603050405020304" pitchFamily="18" charset="0"/>
              </a:rPr>
              <a:t> </a:t>
            </a:r>
          </a:p>
          <a:p>
            <a:r>
              <a:rPr lang="en-US" altLang="zh-CN" sz="2000" b="1" dirty="0">
                <a:solidFill>
                  <a:schemeClr val="accent6"/>
                </a:solidFill>
                <a:latin typeface="Times New Roman" panose="02020603050405020304" pitchFamily="18" charset="0"/>
                <a:cs typeface="Times New Roman" panose="02020603050405020304" pitchFamily="18" charset="0"/>
              </a:rPr>
              <a:t>Weight decay</a:t>
            </a:r>
            <a:r>
              <a:rPr lang="en-US" altLang="zh-CN" sz="2000" dirty="0">
                <a:latin typeface="Times New Roman" panose="02020603050405020304" pitchFamily="18" charset="0"/>
                <a:cs typeface="Times New Roman" panose="02020603050405020304" pitchFamily="18" charset="0"/>
              </a:rPr>
              <a:t> encourages learning small weights, and </a:t>
            </a:r>
            <a:r>
              <a:rPr lang="en-US" altLang="zh-CN" sz="2000" b="1" dirty="0" err="1">
                <a:solidFill>
                  <a:schemeClr val="accent1"/>
                </a:solidFill>
                <a:latin typeface="Times New Roman" panose="02020603050405020304" pitchFamily="18" charset="0"/>
                <a:cs typeface="Times New Roman" panose="02020603050405020304" pitchFamily="18" charset="0"/>
              </a:rPr>
              <a:t>MaxNorm</a:t>
            </a:r>
            <a:r>
              <a:rPr lang="en-US" altLang="zh-CN" sz="2000" dirty="0">
                <a:latin typeface="Times New Roman" panose="02020603050405020304" pitchFamily="18" charset="0"/>
                <a:cs typeface="Times New Roman" panose="02020603050405020304" pitchFamily="18" charset="0"/>
              </a:rPr>
              <a:t> encourages weights to grow within a norm ball but cap them when their norms exceed the radius. They have complementary advantages:</a:t>
            </a:r>
          </a:p>
        </p:txBody>
      </p:sp>
      <p:sp>
        <p:nvSpPr>
          <p:cNvPr id="9" name="文本框 8">
            <a:extLst>
              <a:ext uri="{FF2B5EF4-FFF2-40B4-BE49-F238E27FC236}">
                <a16:creationId xmlns:a16="http://schemas.microsoft.com/office/drawing/2014/main" id="{76106EEB-E7E4-4D9B-E464-4241D1C499F3}"/>
              </a:ext>
            </a:extLst>
          </p:cNvPr>
          <p:cNvSpPr txBox="1"/>
          <p:nvPr/>
        </p:nvSpPr>
        <p:spPr>
          <a:xfrm>
            <a:off x="286128" y="806343"/>
            <a:ext cx="8361310"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How and why the </a:t>
            </a:r>
            <a:r>
              <a:rPr lang="en-US" altLang="zh-CN" sz="2400" dirty="0" err="1">
                <a:latin typeface="Times New Roman" panose="02020603050405020304" pitchFamily="18" charset="0"/>
                <a:cs typeface="Times New Roman" panose="02020603050405020304" pitchFamily="18" charset="0"/>
              </a:rPr>
              <a:t>regularizers</a:t>
            </a:r>
            <a:r>
              <a:rPr lang="en-US" altLang="zh-CN" sz="2400" dirty="0">
                <a:latin typeface="Times New Roman" panose="02020603050405020304" pitchFamily="18" charset="0"/>
                <a:cs typeface="Times New Roman" panose="02020603050405020304" pitchFamily="18" charset="0"/>
              </a:rPr>
              <a:t> work for long-tailed recognition?</a:t>
            </a:r>
            <a:endParaRPr lang="zh-CN" altLang="en-US" sz="2400"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FAB46A8B-595D-3737-DE10-77BF2DB37D27}"/>
              </a:ext>
            </a:extLst>
          </p:cNvPr>
          <p:cNvSpPr txBox="1"/>
          <p:nvPr/>
        </p:nvSpPr>
        <p:spPr>
          <a:xfrm>
            <a:off x="560722" y="2529821"/>
            <a:ext cx="10486836" cy="984885"/>
          </a:xfrm>
          <a:prstGeom prst="rect">
            <a:avLst/>
          </a:prstGeom>
          <a:noFill/>
        </p:spPr>
        <p:txBody>
          <a:bodyPr wrap="square">
            <a:spAutoFit/>
          </a:bodyPr>
          <a:lstStyle/>
          <a:p>
            <a:pPr marL="457200" indent="-457200">
              <a:buAutoNum type="arabicParenBoth"/>
            </a:pPr>
            <a:r>
              <a:rPr lang="en-US" altLang="zh-CN" sz="2000" b="1" dirty="0">
                <a:solidFill>
                  <a:schemeClr val="accent6"/>
                </a:solidFill>
                <a:latin typeface="Times New Roman" panose="02020603050405020304" pitchFamily="18" charset="0"/>
                <a:cs typeface="Times New Roman" panose="02020603050405020304" pitchFamily="18" charset="0"/>
              </a:rPr>
              <a:t>Weight Decay </a:t>
            </a:r>
            <a:r>
              <a:rPr lang="en-US" altLang="zh-CN" sz="1800" dirty="0">
                <a:latin typeface="Times New Roman" panose="02020603050405020304" pitchFamily="18" charset="0"/>
                <a:cs typeface="Times New Roman" panose="02020603050405020304" pitchFamily="18" charset="0"/>
              </a:rPr>
              <a:t>on the small weights improves their generalization and reduces overfitting;</a:t>
            </a:r>
          </a:p>
          <a:p>
            <a:pPr marL="457200" indent="-457200">
              <a:buAutoNum type="arabicParenBoth"/>
            </a:pPr>
            <a:endParaRPr lang="en-US" altLang="zh-CN" sz="1800" dirty="0">
              <a:latin typeface="Times New Roman" panose="02020603050405020304" pitchFamily="18" charset="0"/>
              <a:cs typeface="Times New Roman" panose="02020603050405020304" pitchFamily="18" charset="0"/>
            </a:endParaRPr>
          </a:p>
          <a:p>
            <a:pPr marL="457200" indent="-457200">
              <a:buAutoNum type="arabicParenBoth"/>
            </a:pPr>
            <a:r>
              <a:rPr lang="en-US" altLang="zh-CN" sz="2000" b="1" dirty="0" err="1">
                <a:solidFill>
                  <a:schemeClr val="accent1"/>
                </a:solidFill>
                <a:latin typeface="Times New Roman" panose="02020603050405020304" pitchFamily="18" charset="0"/>
                <a:cs typeface="Times New Roman" panose="02020603050405020304" pitchFamily="18" charset="0"/>
              </a:rPr>
              <a:t>MaxNorm</a:t>
            </a:r>
            <a:r>
              <a:rPr lang="en-US" altLang="zh-CN" sz="1800" dirty="0">
                <a:latin typeface="Times New Roman" panose="02020603050405020304" pitchFamily="18" charset="0"/>
                <a:cs typeface="Times New Roman" panose="02020603050405020304" pitchFamily="18" charset="0"/>
              </a:rPr>
              <a:t> prevents the large weights from dominating the training.</a:t>
            </a:r>
            <a:endParaRPr lang="zh-CN" altLang="en-US" sz="1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94E3DE9-7CB5-8008-8B52-BF3140FB7ACD}"/>
                  </a:ext>
                </a:extLst>
              </p:cNvPr>
              <p:cNvSpPr txBox="1"/>
              <p:nvPr/>
            </p:nvSpPr>
            <p:spPr>
              <a:xfrm>
                <a:off x="286128" y="3639509"/>
                <a:ext cx="11314872" cy="1323439"/>
              </a:xfrm>
              <a:prstGeom prst="rect">
                <a:avLst/>
              </a:prstGeom>
              <a:noFill/>
            </p:spPr>
            <p:txBody>
              <a:bodyPr wrap="square">
                <a:spAutoFit/>
              </a:bodyPr>
              <a:lstStyle/>
              <a:p>
                <a:pPr marL="342900" indent="-342900">
                  <a:buFont typeface="Wingdings" panose="05000000000000000000" pitchFamily="2" charset="2"/>
                  <a:buChar char="u"/>
                </a:pPr>
                <a:r>
                  <a:rPr lang="en-US" altLang="zh-CN" sz="2000" dirty="0">
                    <a:latin typeface="Times New Roman" panose="02020603050405020304" pitchFamily="18" charset="0"/>
                    <a:cs typeface="Times New Roman" panose="02020603050405020304" pitchFamily="18" charset="0"/>
                  </a:rPr>
                  <a:t>Extreme cases:</a:t>
                </a:r>
                <a:r>
                  <a:rPr lang="en-US" altLang="zh-CN" sz="2000" b="1" dirty="0">
                    <a:solidFill>
                      <a:schemeClr val="accent6"/>
                    </a:solidFill>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(1) When </a:t>
                </a:r>
                <a14:m>
                  <m:oMath xmlns:m="http://schemas.openxmlformats.org/officeDocument/2006/math">
                    <m:r>
                      <a:rPr lang="zh-CN" altLang="en-US" sz="2000" i="1" smtClean="0">
                        <a:latin typeface="Cambria Math" panose="02040503050406030204" pitchFamily="18" charset="0"/>
                        <a:cs typeface="Times New Roman" panose="02020603050405020304" pitchFamily="18" charset="0"/>
                      </a:rPr>
                      <m:t>𝛿</m:t>
                    </m:r>
                    <m:r>
                      <a:rPr lang="zh-CN" altLang="en-US" sz="2000" i="1" smtClean="0">
                        <a:latin typeface="Cambria Math" panose="02040503050406030204" pitchFamily="18" charset="0"/>
                        <a:cs typeface="Times New Roman" panose="02020603050405020304" pitchFamily="18" charset="0"/>
                      </a:rPr>
                      <m:t>→∞</m:t>
                    </m:r>
                  </m:oMath>
                </a14:m>
                <a:r>
                  <a:rPr lang="en-US" altLang="zh-CN" sz="2000" dirty="0">
                    <a:latin typeface="Times New Roman" panose="02020603050405020304" pitchFamily="18" charset="0"/>
                    <a:cs typeface="Times New Roman" panose="02020603050405020304" pitchFamily="18" charset="0"/>
                  </a:rPr>
                  <a:t> in </a:t>
                </a:r>
                <a:r>
                  <a:rPr lang="en-US" altLang="zh-CN" sz="2000" b="1" dirty="0" err="1">
                    <a:solidFill>
                      <a:schemeClr val="accent1"/>
                    </a:solidFill>
                    <a:latin typeface="Times New Roman" panose="02020603050405020304" pitchFamily="18" charset="0"/>
                    <a:cs typeface="Times New Roman" panose="02020603050405020304" pitchFamily="18" charset="0"/>
                  </a:rPr>
                  <a:t>MaxNorm</a:t>
                </a:r>
                <a:r>
                  <a:rPr lang="en-US" altLang="zh-CN" sz="2000" dirty="0">
                    <a:latin typeface="Times New Roman" panose="02020603050405020304" pitchFamily="18" charset="0"/>
                    <a:cs typeface="Times New Roman" panose="02020603050405020304" pitchFamily="18" charset="0"/>
                  </a:rPr>
                  <a:t>, it down to the naïve training;</a:t>
                </a:r>
              </a:p>
              <a:p>
                <a:r>
                  <a:rPr lang="en-US" altLang="zh-CN" sz="2000" dirty="0">
                    <a:latin typeface="Times New Roman" panose="02020603050405020304" pitchFamily="18" charset="0"/>
                    <a:cs typeface="Times New Roman" panose="02020603050405020304" pitchFamily="18" charset="0"/>
                  </a:rPr>
                  <a:t>   </a:t>
                </a:r>
              </a:p>
              <a:p>
                <a:r>
                  <a:rPr lang="en-US" altLang="zh-CN" sz="2000" dirty="0">
                    <a:latin typeface="Times New Roman" panose="02020603050405020304" pitchFamily="18" charset="0"/>
                    <a:cs typeface="Times New Roman" panose="02020603050405020304" pitchFamily="18" charset="0"/>
                  </a:rPr>
                  <a:t>    (2) A sufficiently small </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𝛿</m:t>
                    </m:r>
                  </m:oMath>
                </a14:m>
                <a:r>
                  <a:rPr lang="en-US" altLang="zh-CN" sz="2000" dirty="0">
                    <a:latin typeface="Times New Roman" panose="02020603050405020304" pitchFamily="18" charset="0"/>
                    <a:cs typeface="Times New Roman" panose="02020603050405020304" pitchFamily="18" charset="0"/>
                  </a:rPr>
                  <a:t> encourages all the weights to be close to the surface of the norm-ball.</a:t>
                </a:r>
              </a:p>
            </p:txBody>
          </p:sp>
        </mc:Choice>
        <mc:Fallback xmlns="">
          <p:sp>
            <p:nvSpPr>
              <p:cNvPr id="22" name="文本框 21">
                <a:extLst>
                  <a:ext uri="{FF2B5EF4-FFF2-40B4-BE49-F238E27FC236}">
                    <a16:creationId xmlns:a16="http://schemas.microsoft.com/office/drawing/2014/main" id="{D94E3DE9-7CB5-8008-8B52-BF3140FB7ACD}"/>
                  </a:ext>
                </a:extLst>
              </p:cNvPr>
              <p:cNvSpPr txBox="1">
                <a:spLocks noRot="1" noChangeAspect="1" noMove="1" noResize="1" noEditPoints="1" noAdjustHandles="1" noChangeArrowheads="1" noChangeShapeType="1" noTextEdit="1"/>
              </p:cNvSpPr>
              <p:nvPr/>
            </p:nvSpPr>
            <p:spPr>
              <a:xfrm>
                <a:off x="286128" y="3639509"/>
                <a:ext cx="11314872" cy="1323439"/>
              </a:xfrm>
              <a:prstGeom prst="rect">
                <a:avLst/>
              </a:prstGeom>
              <a:blipFill>
                <a:blip r:embed="rId4"/>
                <a:stretch>
                  <a:fillRect l="-485" t="-2304" b="-7373"/>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C015173F-3FDB-98A4-FC22-B3E17BAC5447}"/>
              </a:ext>
            </a:extLst>
          </p:cNvPr>
          <p:cNvSpPr txBox="1"/>
          <p:nvPr/>
        </p:nvSpPr>
        <p:spPr>
          <a:xfrm>
            <a:off x="286128" y="5087751"/>
            <a:ext cx="11377014" cy="1631216"/>
          </a:xfrm>
          <a:prstGeom prst="rect">
            <a:avLst/>
          </a:prstGeom>
          <a:noFill/>
        </p:spPr>
        <p:txBody>
          <a:bodyPr wrap="square">
            <a:spAutoFit/>
          </a:bodyPr>
          <a:lstStyle/>
          <a:p>
            <a:pPr marL="342900" indent="-342900">
              <a:buFont typeface="Wingdings" panose="05000000000000000000" pitchFamily="2" charset="2"/>
              <a:buChar char="u"/>
            </a:pPr>
            <a:r>
              <a:rPr lang="en-US" altLang="zh-CN" sz="2000" b="1" dirty="0">
                <a:solidFill>
                  <a:schemeClr val="accent6"/>
                </a:solidFill>
                <a:latin typeface="Times New Roman" panose="02020603050405020304" pitchFamily="18" charset="0"/>
                <a:cs typeface="Times New Roman" panose="02020603050405020304" pitchFamily="18" charset="0"/>
              </a:rPr>
              <a:t>Weight Decay </a:t>
            </a:r>
            <a:r>
              <a:rPr lang="en-US" altLang="zh-CN" sz="2000" dirty="0">
                <a:latin typeface="Times New Roman" panose="02020603050405020304" pitchFamily="18" charset="0"/>
                <a:cs typeface="Times New Roman" panose="02020603050405020304" pitchFamily="18" charset="0"/>
              </a:rPr>
              <a:t>can easily balance all network weights:</a:t>
            </a:r>
          </a:p>
          <a:p>
            <a:r>
              <a:rPr lang="en-US" altLang="zh-CN" sz="2000" dirty="0">
                <a:latin typeface="Times New Roman" panose="02020603050405020304" pitchFamily="18" charset="0"/>
                <a:cs typeface="Times New Roman" panose="02020603050405020304" pitchFamily="18" charset="0"/>
              </a:rPr>
              <a:t>    (1) Don’t need to separate per-class filters;</a:t>
            </a:r>
          </a:p>
          <a:p>
            <a:endParaRPr lang="en-US" altLang="zh-CN" sz="2000" dirty="0">
              <a:latin typeface="Times New Roman" panose="02020603050405020304" pitchFamily="18" charset="0"/>
              <a:cs typeface="Times New Roman" panose="02020603050405020304" pitchFamily="18" charset="0"/>
            </a:endParaRPr>
          </a:p>
          <a:p>
            <a:r>
              <a:rPr lang="en-US" altLang="zh-CN" sz="2000" dirty="0">
                <a:latin typeface="Times New Roman" panose="02020603050405020304" pitchFamily="18" charset="0"/>
                <a:cs typeface="Times New Roman" panose="02020603050405020304" pitchFamily="18" charset="0"/>
              </a:rPr>
              <a:t>    (2) </a:t>
            </a:r>
            <a:r>
              <a:rPr lang="en-US" altLang="zh-CN" sz="2000" b="1" dirty="0" err="1">
                <a:solidFill>
                  <a:schemeClr val="accent1"/>
                </a:solidFill>
                <a:latin typeface="Times New Roman" panose="02020603050405020304" pitchFamily="18" charset="0"/>
                <a:cs typeface="Times New Roman" panose="02020603050405020304" pitchFamily="18" charset="0"/>
              </a:rPr>
              <a:t>MaxNorm</a:t>
            </a:r>
            <a:r>
              <a:rPr lang="en-US" altLang="zh-CN" sz="2000" dirty="0">
                <a:latin typeface="Times New Roman" panose="02020603050405020304" pitchFamily="18" charset="0"/>
                <a:cs typeface="Times New Roman" panose="02020603050405020304" pitchFamily="18" charset="0"/>
              </a:rPr>
              <a:t> can also be applied to all layers, but it requires setting per-layer thresholds, which can be time-consuming.</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39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0" grpId="0"/>
      <p:bldP spid="22" grpId="0"/>
      <p:bldP spid="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2925445"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Methods</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sp>
        <p:nvSpPr>
          <p:cNvPr id="4" name="文本框 3">
            <a:extLst>
              <a:ext uri="{FF2B5EF4-FFF2-40B4-BE49-F238E27FC236}">
                <a16:creationId xmlns:a16="http://schemas.microsoft.com/office/drawing/2014/main" id="{6BA059D2-357A-FBAB-57A9-9E0106A416F4}"/>
              </a:ext>
            </a:extLst>
          </p:cNvPr>
          <p:cNvSpPr txBox="1"/>
          <p:nvPr/>
        </p:nvSpPr>
        <p:spPr>
          <a:xfrm>
            <a:off x="728190" y="1068942"/>
            <a:ext cx="9112208" cy="3416320"/>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First Stage</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Feature learning: train a network by using the </a:t>
            </a:r>
            <a:r>
              <a:rPr lang="en-US" altLang="zh-CN" sz="2400" b="1" dirty="0">
                <a:solidFill>
                  <a:schemeClr val="accent4"/>
                </a:solidFill>
                <a:latin typeface="Times New Roman" panose="02020603050405020304" pitchFamily="18" charset="0"/>
                <a:cs typeface="Times New Roman" panose="02020603050405020304" pitchFamily="18" charset="0"/>
              </a:rPr>
              <a:t>cross-entropy loss </a:t>
            </a:r>
            <a:r>
              <a:rPr lang="en-US" altLang="zh-CN" sz="2400" dirty="0">
                <a:latin typeface="Times New Roman" panose="02020603050405020304" pitchFamily="18" charset="0"/>
                <a:cs typeface="Times New Roman" panose="02020603050405020304" pitchFamily="18" charset="0"/>
              </a:rPr>
              <a:t>and tuning </a:t>
            </a:r>
            <a:r>
              <a:rPr lang="en-US" altLang="zh-CN" sz="2400" b="1" dirty="0">
                <a:solidFill>
                  <a:schemeClr val="accent6"/>
                </a:solidFill>
                <a:latin typeface="Times New Roman" panose="02020603050405020304" pitchFamily="18" charset="0"/>
                <a:cs typeface="Times New Roman" panose="02020603050405020304" pitchFamily="18" charset="0"/>
              </a:rPr>
              <a:t>weight decay</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en-US" altLang="zh-CN" sz="2400" b="1" dirty="0">
                <a:latin typeface="Times New Roman" panose="02020603050405020304" pitchFamily="18" charset="0"/>
                <a:cs typeface="Times New Roman" panose="02020603050405020304" pitchFamily="18" charset="0"/>
              </a:rPr>
              <a:t>Second Stage</a:t>
            </a:r>
            <a:r>
              <a:rPr lang="en-US" altLang="zh-CN" sz="2400" dirty="0">
                <a:latin typeface="Times New Roman" panose="02020603050405020304" pitchFamily="18" charset="0"/>
                <a:cs typeface="Times New Roman" panose="02020603050405020304" pitchFamily="18" charset="0"/>
              </a:rPr>
              <a:t>: </a:t>
            </a:r>
          </a:p>
          <a:p>
            <a:endParaRPr lang="en-US"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Classifier learning: train a classifier over the learned features using a </a:t>
            </a:r>
            <a:r>
              <a:rPr lang="en-US" altLang="zh-CN" sz="2400" b="1" dirty="0">
                <a:solidFill>
                  <a:schemeClr val="accent3"/>
                </a:solidFill>
                <a:latin typeface="Times New Roman" panose="02020603050405020304" pitchFamily="18" charset="0"/>
                <a:cs typeface="Times New Roman" panose="02020603050405020304" pitchFamily="18" charset="0"/>
              </a:rPr>
              <a:t>class-balanced loss</a:t>
            </a:r>
            <a:r>
              <a:rPr lang="en-US" altLang="zh-CN" sz="2400" baseline="30000" dirty="0">
                <a:latin typeface="Times New Roman" panose="02020603050405020304" pitchFamily="18" charset="0"/>
                <a:cs typeface="Times New Roman" panose="02020603050405020304" pitchFamily="18" charset="0"/>
              </a:rPr>
              <a:t>[6]</a:t>
            </a:r>
            <a:r>
              <a:rPr lang="en-US" altLang="zh-CN" sz="2400" dirty="0">
                <a:latin typeface="Times New Roman" panose="02020603050405020304" pitchFamily="18" charset="0"/>
                <a:cs typeface="Times New Roman" panose="02020603050405020304" pitchFamily="18" charset="0"/>
              </a:rPr>
              <a:t>, </a:t>
            </a:r>
            <a:r>
              <a:rPr lang="en-US" altLang="zh-CN" sz="2400" b="1" dirty="0">
                <a:solidFill>
                  <a:schemeClr val="accent6"/>
                </a:solidFill>
                <a:latin typeface="Times New Roman" panose="02020603050405020304" pitchFamily="18" charset="0"/>
                <a:cs typeface="Times New Roman" panose="02020603050405020304" pitchFamily="18" charset="0"/>
              </a:rPr>
              <a:t>weight decay</a:t>
            </a:r>
            <a:r>
              <a:rPr lang="en-US" altLang="zh-CN" sz="2400" dirty="0">
                <a:latin typeface="Times New Roman" panose="02020603050405020304" pitchFamily="18" charset="0"/>
                <a:cs typeface="Times New Roman" panose="02020603050405020304" pitchFamily="18" charset="0"/>
              </a:rPr>
              <a:t>, and </a:t>
            </a:r>
            <a:r>
              <a:rPr lang="en-US" altLang="zh-CN" sz="2400" b="1" dirty="0" err="1">
                <a:solidFill>
                  <a:schemeClr val="accent1"/>
                </a:solidFill>
                <a:latin typeface="Times New Roman" panose="02020603050405020304" pitchFamily="18" charset="0"/>
                <a:cs typeface="Times New Roman" panose="02020603050405020304" pitchFamily="18" charset="0"/>
              </a:rPr>
              <a:t>MaxNorm</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6" name="文本框 5">
            <a:extLst>
              <a:ext uri="{FF2B5EF4-FFF2-40B4-BE49-F238E27FC236}">
                <a16:creationId xmlns:a16="http://schemas.microsoft.com/office/drawing/2014/main" id="{5808BC61-9F84-1C7B-BF0F-05C5D32A13D5}"/>
              </a:ext>
            </a:extLst>
          </p:cNvPr>
          <p:cNvSpPr txBox="1"/>
          <p:nvPr/>
        </p:nvSpPr>
        <p:spPr>
          <a:xfrm>
            <a:off x="834415" y="6117586"/>
            <a:ext cx="10414170" cy="338554"/>
          </a:xfrm>
          <a:prstGeom prst="rect">
            <a:avLst/>
          </a:prstGeom>
          <a:noFill/>
        </p:spPr>
        <p:txBody>
          <a:bodyPr wrap="square">
            <a:spAutoFit/>
          </a:bodyPr>
          <a:lstStyle/>
          <a:p>
            <a:r>
              <a:rPr lang="en-US" altLang="zh-CN" sz="1600" i="1" dirty="0">
                <a:latin typeface="Times New Roman" panose="02020603050405020304" pitchFamily="18" charset="0"/>
                <a:cs typeface="Times New Roman" panose="02020603050405020304" pitchFamily="18" charset="0"/>
              </a:rPr>
              <a:t>[6] Cui Y, Jia M, Lin T Y, et al. Class-balanced loss based on effective number of samples, In CVPR 2019.</a:t>
            </a:r>
            <a:endParaRPr lang="zh-CN" alt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160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341634"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Experiment</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13" name="图片 12">
            <a:extLst>
              <a:ext uri="{FF2B5EF4-FFF2-40B4-BE49-F238E27FC236}">
                <a16:creationId xmlns:a16="http://schemas.microsoft.com/office/drawing/2014/main" id="{00627AE8-2C79-4375-1BED-F7C0C74B3660}"/>
              </a:ext>
            </a:extLst>
          </p:cNvPr>
          <p:cNvPicPr>
            <a:picLocks noChangeAspect="1"/>
          </p:cNvPicPr>
          <p:nvPr/>
        </p:nvPicPr>
        <p:blipFill>
          <a:blip r:embed="rId4"/>
          <a:stretch>
            <a:fillRect/>
          </a:stretch>
        </p:blipFill>
        <p:spPr>
          <a:xfrm>
            <a:off x="1209832" y="844184"/>
            <a:ext cx="4691079" cy="5831571"/>
          </a:xfrm>
          <a:prstGeom prst="rect">
            <a:avLst/>
          </a:prstGeom>
        </p:spPr>
      </p:pic>
      <p:pic>
        <p:nvPicPr>
          <p:cNvPr id="16" name="图片 15">
            <a:extLst>
              <a:ext uri="{FF2B5EF4-FFF2-40B4-BE49-F238E27FC236}">
                <a16:creationId xmlns:a16="http://schemas.microsoft.com/office/drawing/2014/main" id="{C454E750-0DFD-861C-EBBF-0E29CC6A5D33}"/>
              </a:ext>
            </a:extLst>
          </p:cNvPr>
          <p:cNvPicPr>
            <a:picLocks noChangeAspect="1"/>
          </p:cNvPicPr>
          <p:nvPr/>
        </p:nvPicPr>
        <p:blipFill>
          <a:blip r:embed="rId5"/>
          <a:stretch>
            <a:fillRect/>
          </a:stretch>
        </p:blipFill>
        <p:spPr>
          <a:xfrm>
            <a:off x="6875955" y="643910"/>
            <a:ext cx="4190339" cy="5958739"/>
          </a:xfrm>
          <a:prstGeom prst="rect">
            <a:avLst/>
          </a:prstGeom>
        </p:spPr>
      </p:pic>
      <p:sp>
        <p:nvSpPr>
          <p:cNvPr id="18" name="文本框 17">
            <a:extLst>
              <a:ext uri="{FF2B5EF4-FFF2-40B4-BE49-F238E27FC236}">
                <a16:creationId xmlns:a16="http://schemas.microsoft.com/office/drawing/2014/main" id="{9053350E-0FC8-F985-0CFB-B62BE62C7080}"/>
              </a:ext>
            </a:extLst>
          </p:cNvPr>
          <p:cNvSpPr txBox="1"/>
          <p:nvPr/>
        </p:nvSpPr>
        <p:spPr>
          <a:xfrm>
            <a:off x="2608422" y="491195"/>
            <a:ext cx="1748563" cy="369332"/>
          </a:xfrm>
          <a:prstGeom prst="rect">
            <a:avLst/>
          </a:prstGeom>
          <a:noFill/>
        </p:spPr>
        <p:txBody>
          <a:bodyPr wrap="square">
            <a:spAutoFit/>
          </a:bodyPr>
          <a:lstStyle/>
          <a:p>
            <a:r>
              <a:rPr lang="en-US" altLang="zh-CN" sz="1800" dirty="0">
                <a:latin typeface="Times New Roman" panose="02020603050405020304" pitchFamily="18" charset="0"/>
                <a:cs typeface="Times New Roman" panose="02020603050405020304" pitchFamily="18" charset="0"/>
              </a:rPr>
              <a:t>CIFAR 100-LT</a:t>
            </a:r>
            <a:endParaRPr lang="zh-CN" altLang="en-US" dirty="0"/>
          </a:p>
        </p:txBody>
      </p:sp>
    </p:spTree>
    <p:extLst>
      <p:ext uri="{BB962C8B-B14F-4D97-AF65-F5344CB8AC3E}">
        <p14:creationId xmlns:p14="http://schemas.microsoft.com/office/powerpoint/2010/main" val="2314731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 y="149087"/>
            <a:ext cx="89452" cy="526774"/>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48590" y="182245"/>
            <a:ext cx="4341634" cy="461665"/>
          </a:xfrm>
          <a:prstGeom prst="rect">
            <a:avLst/>
          </a:prstGeom>
          <a:noFill/>
        </p:spPr>
        <p:txBody>
          <a:bodyPr wrap="square" rtlCol="0">
            <a:spAutoFit/>
          </a:bodyPr>
          <a:lstStyle/>
          <a:p>
            <a:pPr algn="l"/>
            <a:r>
              <a:rPr kumimoji="1" lang="en-US" altLang="zh-CN" sz="2400" b="1" dirty="0">
                <a:ea typeface="微软雅黑" panose="020B0503020204020204" charset="-122"/>
                <a:sym typeface="+mn-ea"/>
              </a:rPr>
              <a:t>Experiment</a:t>
            </a:r>
          </a:p>
        </p:txBody>
      </p:sp>
      <p:sp>
        <p:nvSpPr>
          <p:cNvPr id="14" name="矩形 13"/>
          <p:cNvSpPr/>
          <p:nvPr/>
        </p:nvSpPr>
        <p:spPr>
          <a:xfrm>
            <a:off x="1" y="158870"/>
            <a:ext cx="89452" cy="52677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7886" y="192448"/>
            <a:ext cx="3041951" cy="469946"/>
          </a:xfrm>
          <a:prstGeom prst="rect">
            <a:avLst/>
          </a:prstGeom>
        </p:spPr>
      </p:pic>
      <p:pic>
        <p:nvPicPr>
          <p:cNvPr id="4" name="图片 3">
            <a:extLst>
              <a:ext uri="{FF2B5EF4-FFF2-40B4-BE49-F238E27FC236}">
                <a16:creationId xmlns:a16="http://schemas.microsoft.com/office/drawing/2014/main" id="{1E88D7A9-651B-B9D1-B08F-E737B5014C8E}"/>
              </a:ext>
            </a:extLst>
          </p:cNvPr>
          <p:cNvPicPr>
            <a:picLocks noChangeAspect="1"/>
          </p:cNvPicPr>
          <p:nvPr/>
        </p:nvPicPr>
        <p:blipFill>
          <a:blip r:embed="rId4"/>
          <a:stretch>
            <a:fillRect/>
          </a:stretch>
        </p:blipFill>
        <p:spPr>
          <a:xfrm>
            <a:off x="364702" y="1890795"/>
            <a:ext cx="11545135" cy="3413936"/>
          </a:xfrm>
          <a:prstGeom prst="rect">
            <a:avLst/>
          </a:prstGeom>
        </p:spPr>
      </p:pic>
    </p:spTree>
    <p:extLst>
      <p:ext uri="{BB962C8B-B14F-4D97-AF65-F5344CB8AC3E}">
        <p14:creationId xmlns:p14="http://schemas.microsoft.com/office/powerpoint/2010/main" val="14192753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mExNWZmNGMyYjE0NzQ4NzBhNTlmZDU2MDBkZmM2Y2Q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18478</TotalTime>
  <Words>3660</Words>
  <Application>Microsoft Office PowerPoint</Application>
  <PresentationFormat>宽屏</PresentationFormat>
  <Paragraphs>258</Paragraphs>
  <Slides>26</Slides>
  <Notes>26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26</vt:i4>
      </vt:variant>
    </vt:vector>
  </HeadingPairs>
  <TitlesOfParts>
    <vt:vector size="34" baseType="lpstr">
      <vt:lpstr>微软雅黑</vt:lpstr>
      <vt:lpstr>Arial</vt:lpstr>
      <vt:lpstr>Calibri</vt:lpstr>
      <vt:lpstr>Cambria Math</vt:lpstr>
      <vt:lpstr>Times New Roman</vt:lpstr>
      <vt:lpstr>Trebuchet MS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Drjh X</dc:creator>
  <cp:lastModifiedBy>1 wan</cp:lastModifiedBy>
  <cp:revision>919</cp:revision>
  <dcterms:created xsi:type="dcterms:W3CDTF">2019-06-19T02:08:00Z</dcterms:created>
  <dcterms:modified xsi:type="dcterms:W3CDTF">2024-03-22T07:03:47Z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47706D98816A47808B421991E643A7F0</vt:lpwstr>
  </property>
</Properties>
</file>