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61" d="100"/>
          <a:sy n="61" d="100"/>
        </p:scale>
        <p:origin x="14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685800" y="1676400"/>
            <a:ext cx="7772400" cy="1828800"/>
          </a:xfrm>
        </p:spPr>
        <p:txBody>
          <a:bodyPr/>
          <a:lstStyle>
            <a:lvl1pPr>
              <a:defRPr/>
            </a:lvl1pPr>
          </a:lstStyle>
          <a:p>
            <a:pPr lvl="0"/>
            <a:r>
              <a:rPr lang="zh-CN" altLang="en-US" noProof="0"/>
              <a:t>单击此处编辑母版标题样式</a:t>
            </a:r>
            <a:endParaRPr lang="zh-CN" altLang="en-US" noProof="0"/>
          </a:p>
        </p:txBody>
      </p:sp>
      <p:sp>
        <p:nvSpPr>
          <p:cNvPr id="1433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duotone>
              <a:schemeClr val="bg1"/>
              <a:srgbClr val="FFFFFF"/>
            </a:duotone>
          </a:blip>
          <a:stretch>
            <a:fillRect/>
          </a:stretch>
        </a:blipFill>
        <a:effectLst/>
      </p:bgPr>
    </p:bg>
    <p:spTree>
      <p:nvGrpSpPr>
        <p:cNvPr id="1" name=""/>
        <p:cNvGrpSpPr/>
        <p:nvPr/>
      </p:nvGrpSpPr>
      <p:grpSpPr/>
      <p:sp>
        <p:nvSpPr>
          <p:cNvPr id="13314" name="Rectangle 2"/>
          <p:cNvSpPr>
            <a:spLocks noGrp="1" noChangeArrowheads="1"/>
          </p:cNvSpPr>
          <p:nvPr>
            <p:ph type="title"/>
          </p:nvPr>
        </p:nvSpPr>
        <p:spPr bwMode="auto">
          <a:xfrm>
            <a:off x="457200" y="381000"/>
            <a:ext cx="8229600" cy="1371600"/>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3315" name="Rectangle 3"/>
          <p:cNvSpPr>
            <a:spLocks noGrp="1" noChangeArrowheads="1"/>
          </p:cNvSpPr>
          <p:nvPr>
            <p:ph type="body" idx="1"/>
          </p:nvPr>
        </p:nvSpPr>
        <p:spPr bwMode="auto">
          <a:xfrm>
            <a:off x="457200" y="1981200"/>
            <a:ext cx="8229600" cy="4114800"/>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316"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400">
                <a:effectLst>
                  <a:outerShdw blurRad="38100" dist="38100" dir="2700000" algn="tl">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317"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b" anchorCtr="0" compatLnSpc="1"/>
          <a:lstStyle>
            <a:lvl1pPr algn="ctr">
              <a:defRPr sz="1400">
                <a:effectLst>
                  <a:outerShdw blurRad="38100" dist="38100" dir="2700000" algn="tl">
                    <a:srgbClr val="00000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318"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b" anchorCtr="0" compatLnSpc="1"/>
          <a:lstStyle>
            <a:lvl1pPr algn="r">
              <a:defRPr sz="1400">
                <a:effectLst>
                  <a:outerShdw blurRad="38100" dist="38100" dir="2700000" algn="tl">
                    <a:srgbClr val="000000"/>
                  </a:outerShdw>
                </a:effectLst>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887427C-D315-48EB-BD31-3A45F120512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65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How to Read a CS Research Paper? </a:t>
            </a:r>
            <a:endParaRPr kumimoji="0" lang="en-US" altLang="zh-CN" sz="40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1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endPar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This PPT highlights some points a young researcher should bear in mind when reading a CS research paper. </a:t>
            </a:r>
            <a:endPar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2. Are the </a:t>
            </a:r>
            <a:r>
              <a:rPr kumimoji="0" lang="en-US" altLang="zh-CN" sz="40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rPr>
              <a:t>contributions significant?</a:t>
            </a:r>
            <a:endParaRPr kumimoji="0" lang="en-US" altLang="zh-CN" sz="40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76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 paper worth reading?</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 authors simply repeating the state of the art?</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there real surprises?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 authors aware of the relation of their work to existing literature?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 paper addressing a well-known open problem?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457200" y="381000"/>
            <a:ext cx="8229600" cy="990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3. Are the </a:t>
            </a:r>
            <a:r>
              <a:rPr kumimoji="0" lang="en-US" altLang="zh-CN" sz="44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rPr>
              <a:t>claims valid?</a:t>
            </a:r>
            <a:endParaRPr kumimoji="0" lang="en-US" altLang="zh-CN" sz="44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8675" name="Rectangle 3"/>
          <p:cNvSpPr>
            <a:spLocks noGrp="1" noChangeArrowheads="1"/>
          </p:cNvSpPr>
          <p:nvPr>
            <p:ph idx="1"/>
          </p:nvPr>
        </p:nvSpPr>
        <p:spPr>
          <a:xfrm>
            <a:off x="457200" y="1371600"/>
            <a:ext cx="8229600" cy="50292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 claims valid?</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Have the authors been cutting corners[</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投机取巧</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(intentionally or unintentionally)?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Has the right theorem been proven?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Errors in proofs? Problematic experimental setup? Confounding factors[</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混淆变量</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Unrealistic, artificial benchmarks?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Comparing apples and oranges?</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Methodological[</a:t>
            </a:r>
            <a:r>
              <a:rPr kumimoji="0" lang="zh-CN" altLang="en-US"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方法论</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misunderstanding?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Do the numbers add up?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 generalizations valid? Are the claims modest[</a:t>
            </a:r>
            <a:r>
              <a:rPr kumimoji="0" lang="zh-CN" altLang="en-US"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适度的，适中的</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enough?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a:xfrm>
            <a:off x="457200" y="381000"/>
            <a:ext cx="8229600"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-3- Synthesis[</a:t>
            </a:r>
            <a:r>
              <a:rPr kumimoji="0" lang="zh-CN" altLang="en-US"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综合</a:t>
            </a:r>
            <a:r>
              <a:rPr kumimoji="0" lang="en-US" altLang="zh-CN"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 </a:t>
            </a:r>
            <a:endParaRPr kumimoji="0" lang="en-US" altLang="zh-CN"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9699" name="Rectangle 3"/>
          <p:cNvSpPr>
            <a:spLocks noGrp="1" noChangeArrowheads="1"/>
          </p:cNvSpPr>
          <p:nvPr>
            <p:ph idx="1"/>
          </p:nvPr>
        </p:nvSpPr>
        <p:spPr>
          <a:xfrm>
            <a:off x="457200" y="1371600"/>
            <a:ext cx="8229600" cy="4724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Creativity</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does not </a:t>
            </a:r>
            <a:r>
              <a:rPr kumimoji="0" lang="en-US" altLang="zh-CN"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arise</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from the void. Interacting[</a:t>
            </a:r>
            <a:r>
              <a:rPr kumimoji="0" lang="zh-CN" altLang="en-US"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交互作用</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with the scholarly community through reading research papers is one of the most effective way for generating novel research agendas[</a:t>
            </a:r>
            <a:r>
              <a:rPr kumimoji="0" lang="zh-CN" altLang="en-US"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议程</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When you read a research paper, you should see it as an opportunity for you to come up with new research projects. The following is a list of questions you can ask to help in this direction. (Of course, this list is not supposed to be exhaustive.)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3"/>
          <p:cNvSpPr>
            <a:spLocks noGrp="1" noChangeArrowheads="1"/>
          </p:cNvSpPr>
          <p:nvPr>
            <p:ph idx="1"/>
          </p:nvPr>
        </p:nvSpPr>
        <p:spPr>
          <a:xfrm>
            <a:off x="457200" y="533400"/>
            <a:ext cx="8229600" cy="55626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the crux[</a:t>
            </a:r>
            <a:r>
              <a:rPr kumimoji="0" lang="zh-CN" altLang="en-US"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症结</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of the research problem?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some alternative approaches to address the research problem?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a better way to substantiate the claim of the authors?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a good argument against the case made by the authors?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How can the research results be improved?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Can the research results be applied to another context?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the open problems raised by this work?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Bottom line: Can we do better than the authors?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-4- Paper Review </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17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paper review</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is a short essay (3</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4 pages) reporting what you have learned from reading a research paper. Writing reviews for the papers you have read is a great way to sharpen your paper reading skills. Such a review is typically structured in three sections </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summary, evaluation, and synthesis.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3"/>
          <p:cNvSpPr>
            <a:spLocks noGrp="1" noChangeArrowheads="1"/>
          </p:cNvSpPr>
          <p:nvPr>
            <p:ph idx="1"/>
          </p:nvPr>
        </p:nvSpPr>
        <p:spPr>
          <a:xfrm>
            <a:off x="457200" y="914400"/>
            <a:ext cx="82296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1. </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Summary.</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Give a brief summary of the work in your own words. This section demonstrates your understanding of the paper, and as such it should answer the four questions outlined in Section 1. It is imperative that you use your own words to summarize the paper. Another way to think of it is that you are writing an alternative, elaborate abstract for the paper.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noChangeArrowheads="1"/>
          </p:cNvSpPr>
          <p:nvPr>
            <p:ph idx="1"/>
          </p:nvPr>
        </p:nvSpPr>
        <p:spPr>
          <a:xfrm>
            <a:off x="457200" y="762000"/>
            <a:ext cx="8229600" cy="5334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2. Evaluation.</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Evaluate the work by answering the questions outlined in Section 2. Learn to be fair: point out both the strengths and weaknesses of the work. If you are reading a classical paper that has been published for a while, make sure you are reading the paper in the right historical context: What seems to be obvious now might have been ground-breaking then.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noChangeArrowheads="1"/>
          </p:cNvSpPr>
          <p:nvPr>
            <p:ph idx="1"/>
          </p:nvPr>
        </p:nvSpPr>
        <p:spPr>
          <a:xfrm>
            <a:off x="457200" y="1371600"/>
            <a:ext cx="8229600" cy="3200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3. </a:t>
            </a: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mn-lt"/>
                <a:ea typeface="+mn-ea"/>
                <a:cs typeface="+mn-cs"/>
              </a:rPr>
              <a:t>Synthesis.</a:t>
            </a: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Generate any interesting thoughts you have on the work by consulting the list of questions in Section 3. </a:t>
            </a:r>
            <a:endPar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457200" y="228600"/>
            <a:ext cx="8229600" cy="8382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-5-  Review for Publication</a:t>
            </a:r>
            <a:endParaRPr kumimoji="0" lang="en-US" altLang="zh-CN" sz="4400" b="0"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5843" name="Rectangle 3"/>
          <p:cNvSpPr>
            <a:spLocks noGrp="1" noChangeArrowheads="1"/>
          </p:cNvSpPr>
          <p:nvPr>
            <p:ph idx="1"/>
          </p:nvPr>
        </p:nvSpPr>
        <p:spPr>
          <a:xfrm>
            <a:off x="457200" y="1219200"/>
            <a:ext cx="8229600" cy="50292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When a research paper is submitted to a conference or a journal, it will undergo a peer review process, in which the paper is subject to the intense scrutiny[</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详细的检查</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of peer researchers. </a:t>
            </a:r>
            <a:r>
              <a:rPr kumimoji="0" lang="en-US" altLang="zh-CN" sz="24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The referees[</a:t>
            </a:r>
            <a:r>
              <a:rPr kumimoji="0" lang="zh-CN" altLang="en-US" sz="24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审阅人</a:t>
            </a:r>
            <a:r>
              <a:rPr kumimoji="0" lang="en-US" altLang="zh-CN" sz="24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who review the submitted paper will read the paper in more or less the same way as we outlined in Sections 1 and 2, and then they will write up a referee report in a style similar to the paper review discussed in Section 4.</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Based on the referee reports, the program chair of a conference or the editor of a journal will then make the decision of whether to accept the paper. It is therefore instructional to understand how a referee go about reviewing a paper, and learn to read research papers like a professional.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-1- Comprehension </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63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dist"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a:ln>
                  <a:noFill/>
                </a:ln>
                <a:solidFill>
                  <a:srgbClr val="FFFF00"/>
                </a:solidFill>
                <a:effectLst>
                  <a:outerShdw blurRad="38100" dist="38100" dir="2700000" algn="tl">
                    <a:srgbClr val="000000"/>
                  </a:outerShdw>
                </a:effectLst>
                <a:uLnTx/>
                <a:uFillTx/>
                <a:latin typeface="+mn-lt"/>
                <a:ea typeface="+mn-ea"/>
                <a:cs typeface="+mn-cs"/>
              </a:rPr>
              <a:t>The first lesson</a:t>
            </a: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to reading research paper is learning to understand what a paper says. A common </a:t>
            </a:r>
            <a:r>
              <a:rPr kumimoji="0" lang="en-US" altLang="zh-CN" sz="3200" b="0" i="0" u="none" strike="noStrike" kern="1200" cap="none" spc="0" normalizeH="0" baseline="0" noProof="0">
                <a:ln>
                  <a:noFill/>
                </a:ln>
                <a:solidFill>
                  <a:srgbClr val="00CC00"/>
                </a:solidFill>
                <a:effectLst>
                  <a:outerShdw blurRad="38100" dist="38100" dir="2700000" algn="tl">
                    <a:srgbClr val="000000"/>
                  </a:outerShdw>
                </a:effectLst>
                <a:uLnTx/>
                <a:uFillTx/>
                <a:latin typeface="+mn-lt"/>
                <a:ea typeface="+mn-ea"/>
                <a:cs typeface="+mn-cs"/>
              </a:rPr>
              <a:t>pitfall</a:t>
            </a: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for a beginner is to focus solely on the technicalities. Yes, technical contents are very important, but they are in no way the only focus of a careful reading. In general, you should ask yourself the following </a:t>
            </a:r>
            <a:r>
              <a:rPr kumimoji="0" lang="en-US" altLang="zh-CN" sz="3200" b="0" i="0" u="none" strike="noStrike" kern="1200" cap="none" spc="0" normalizeH="0" baseline="0" noProof="0">
                <a:ln>
                  <a:noFill/>
                </a:ln>
                <a:solidFill>
                  <a:srgbClr val="FF3300"/>
                </a:solidFill>
                <a:effectLst>
                  <a:outerShdw blurRad="38100" dist="38100" dir="2700000" algn="tl">
                    <a:srgbClr val="000000"/>
                  </a:outerShdw>
                </a:effectLst>
                <a:uLnTx/>
                <a:uFillTx/>
                <a:latin typeface="+mn-lt"/>
                <a:ea typeface="+mn-ea"/>
                <a:cs typeface="+mn-cs"/>
              </a:rPr>
              <a:t>four questions</a:t>
            </a: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when you are reading a research paper. </a:t>
            </a:r>
            <a:endPar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idx="1"/>
          </p:nvPr>
        </p:nvSpPr>
        <p:spPr>
          <a:xfrm>
            <a:off x="457200" y="1447800"/>
            <a:ext cx="82296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the research problem the paper attempts to address?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the motivation of the research work?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there a crisis in the research field that the paper attempts to resolve?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 research work attempting to overcome the weaknesses of existing approaches?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an existing research paradigm challenged?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 short, </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what is the niche[</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壁龛</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合适的位置（工作等）</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有利可图的缺口，商机</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of the paper?</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17412" name="Rectangle 4"/>
          <p:cNvSpPr>
            <a:spLocks noGrp="1" noChangeArrowheads="1"/>
          </p:cNvSpPr>
          <p:nvPr>
            <p:ph type="title"/>
          </p:nvPr>
        </p:nvSpPr>
        <p:spPr>
          <a:xfrm>
            <a:off x="381000" y="228600"/>
            <a:ext cx="8229600" cy="1371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Question 1</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457200" y="381000"/>
            <a:ext cx="8229600" cy="762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Question 2</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1507" name="Rectangle 3"/>
          <p:cNvSpPr>
            <a:spLocks noGrp="1" noChangeArrowheads="1"/>
          </p:cNvSpPr>
          <p:nvPr>
            <p:ph idx="1"/>
          </p:nvPr>
        </p:nvSpPr>
        <p:spPr>
          <a:xfrm>
            <a:off x="457200" y="1219200"/>
            <a:ext cx="8229600" cy="54102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the claimed contributions of the paper?</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new in this paper?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question is asked?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understanding of the research problem?</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methodology for solving problems?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algorithm?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breed of software tools or systems?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experimental method?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proof technique?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formalism or notation?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evidence to substantiate or disprove a previously published claim?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 new research area?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 short, what is </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original</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about this paper?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457200" y="152400"/>
            <a:ext cx="8229600"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Question 3</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2531" name="Rectangle 3"/>
          <p:cNvSpPr>
            <a:spLocks noGrp="1" noChangeArrowheads="1"/>
          </p:cNvSpPr>
          <p:nvPr>
            <p:ph idx="1"/>
          </p:nvPr>
        </p:nvSpPr>
        <p:spPr>
          <a:xfrm>
            <a:off x="457200" y="1143000"/>
            <a:ext cx="8229600" cy="53340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How do the authors substantiate their claims?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the methodology adopted to substantiate the claims?</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is the argument of the paper?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the major theorems?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experiments are conducted?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Data analyses?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Simulations?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Benchmarks?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User studies?</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Case studies?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Char char="n"/>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Examples? </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80000"/>
              </a:lnSpc>
              <a:spcBef>
                <a:spcPct val="20000"/>
              </a:spcBef>
              <a:spcAft>
                <a:spcPct val="0"/>
              </a:spcAft>
              <a:buClr>
                <a:schemeClr val="hlink"/>
              </a:buClr>
              <a:buSzPct val="65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 short, what makes the claims</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scientific</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(as opposed to being mere opinions)?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457200" y="152400"/>
            <a:ext cx="8229600" cy="8382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Question 4</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3555" name="Rectangle 3"/>
          <p:cNvSpPr>
            <a:spLocks noGrp="1" noChangeArrowheads="1"/>
          </p:cNvSpPr>
          <p:nvPr>
            <p:ph idx="1"/>
          </p:nvPr>
        </p:nvSpPr>
        <p:spPr>
          <a:xfrm>
            <a:off x="457200" y="1219200"/>
            <a:ext cx="82296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the conclusions?</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have we learned from the paper?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Shall the standard practice of the field be changed as a result of the new findings?</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 result generalizable?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Can the result be applied to other areas of the field?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What are the open problems?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65000"/>
              <a:buFont typeface="Wingdings" panose="05000000000000000000" pitchFamily="2" charset="2"/>
              <a:buNone/>
              <a:defRPr/>
            </a:pPr>
            <a:r>
              <a:rPr kumimoji="0" lang="en-US" altLang="zh-CN" sz="3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 short, what are the </a:t>
            </a:r>
            <a:r>
              <a:rPr kumimoji="0" lang="en-US" altLang="zh-CN" sz="36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lessons</a:t>
            </a:r>
            <a:r>
              <a:rPr kumimoji="0" lang="en-US" altLang="zh-CN" sz="3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one can learn from the paper? </a:t>
            </a:r>
            <a:endParaRPr kumimoji="0" lang="en-US" altLang="zh-CN" sz="3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
          <p:cNvSpPr>
            <a:spLocks noGrp="1" noChangeArrowheads="1"/>
          </p:cNvSpPr>
          <p:nvPr>
            <p:ph idx="1"/>
          </p:nvPr>
        </p:nvSpPr>
        <p:spPr>
          <a:xfrm>
            <a:off x="457200" y="377825"/>
            <a:ext cx="8229600" cy="5638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Every well-written research paper contains an </a:t>
            </a:r>
            <a:r>
              <a:rPr kumimoji="0" lang="en-US" altLang="zh-CN" sz="28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abstract</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which is a summary of the paper. The role of an abstract is to outline the answers to the above questions. </a:t>
            </a:r>
            <a:r>
              <a:rPr kumimoji="0" lang="en-US" altLang="zh-CN" sz="2800" b="0" i="0" u="none" strike="noStrike" kern="1200" cap="none" spc="0" normalizeH="0" baseline="0" noProof="0" dirty="0">
                <a:ln>
                  <a:noFill/>
                </a:ln>
                <a:solidFill>
                  <a:srgbClr val="FF3300"/>
                </a:solidFill>
                <a:effectLst>
                  <a:outerShdw blurRad="38100" dist="38100" dir="2700000" algn="tl">
                    <a:srgbClr val="000000"/>
                  </a:outerShdw>
                </a:effectLst>
                <a:uLnTx/>
                <a:uFillTx/>
                <a:latin typeface="+mn-lt"/>
                <a:ea typeface="+mn-ea"/>
                <a:cs typeface="+mn-cs"/>
              </a:rPr>
              <a:t>Look therefore, first to the abstract for answers.</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The paper should be an elaboration of the abstract.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Another way of looking at paper reading is that every good paper tells a story. Consequently, when you read a paper, ask yourself, </a:t>
            </a:r>
            <a:r>
              <a:rPr kumimoji="0" lang="en-US" altLang="zh-CN" sz="2800" b="0" i="0" u="none" strike="noStrike" kern="1200" cap="none" spc="0" normalizeH="0" baseline="0" noProof="0" dirty="0">
                <a:ln>
                  <a:noFill/>
                </a:ln>
                <a:solidFill>
                  <a:srgbClr val="00CC00"/>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800" b="0" i="0" u="none" strike="noStrike" kern="1200" cap="none" spc="0" normalizeH="0" baseline="0" noProof="0" dirty="0">
                <a:ln>
                  <a:noFill/>
                </a:ln>
                <a:solidFill>
                  <a:srgbClr val="00CC00"/>
                </a:solidFill>
                <a:effectLst>
                  <a:outerShdw blurRad="38100" dist="38100" dir="2700000" algn="tl">
                    <a:srgbClr val="000000"/>
                  </a:outerShdw>
                </a:effectLst>
                <a:uLnTx/>
                <a:uFillTx/>
                <a:latin typeface="+mn-lt"/>
                <a:ea typeface="+mn-ea"/>
                <a:cs typeface="+mn-cs"/>
              </a:rPr>
              <a:t>What is the plot?</a:t>
            </a:r>
            <a:r>
              <a:rPr kumimoji="0" lang="en-US" altLang="zh-CN" sz="2800" b="0" i="0" u="none" strike="noStrike" kern="1200" cap="none" spc="0" normalizeH="0" baseline="0" noProof="0" dirty="0">
                <a:ln>
                  <a:noFill/>
                </a:ln>
                <a:solidFill>
                  <a:srgbClr val="00CC00"/>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The four questions listed above make up an archetypical plot structure for every research paper. </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457200" y="304800"/>
            <a:ext cx="8229600" cy="10668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-2- Evaluation </a:t>
            </a:r>
            <a:endParaRPr kumimoji="0" lang="en-US" altLang="zh-CN" sz="44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5603" name="Rectangle 3"/>
          <p:cNvSpPr>
            <a:spLocks noGrp="1" noChangeArrowheads="1"/>
          </p:cNvSpPr>
          <p:nvPr>
            <p:ph idx="1"/>
          </p:nvPr>
        </p:nvSpPr>
        <p:spPr>
          <a:xfrm>
            <a:off x="457200" y="1524000"/>
            <a:ext cx="822960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An integral component of scholarship is to </a:t>
            </a:r>
            <a:r>
              <a:rPr kumimoji="0" lang="en-US" altLang="zh-CN" sz="32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be critical of scientific claims</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Fancy claims are usually easy to make but difficult to substantiate. Solid scholarship involves careful validation of scientific claims. Reading research paper is therefore an exercise of critical thinking.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457200" y="381000"/>
            <a:ext cx="8229600" cy="990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1. Is the </a:t>
            </a:r>
            <a:r>
              <a:rPr kumimoji="0" lang="en-US" altLang="zh-CN" sz="40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rPr>
              <a:t>research problem</a:t>
            </a:r>
            <a:r>
              <a:rPr kumimoji="0" lang="en-US" altLang="zh-CN" sz="4000" b="0" i="0" u="none" strike="noStrike" kern="120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 </a:t>
            </a:r>
            <a:r>
              <a:rPr kumimoji="0" lang="en-US" altLang="zh-CN" sz="40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rPr>
              <a:t>significant?</a:t>
            </a:r>
            <a:endParaRPr kumimoji="0" lang="en-US" altLang="zh-CN" sz="4000" b="0" i="0" u="none" strike="noStrike" kern="1200" cap="none" spc="0" normalizeH="0" baseline="0" noProof="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6627" name="Rectangle 3"/>
          <p:cNvSpPr>
            <a:spLocks noGrp="1" noChangeArrowheads="1"/>
          </p:cNvSpPr>
          <p:nvPr>
            <p:ph idx="1"/>
          </p:nvPr>
        </p:nvSpPr>
        <p:spPr>
          <a:xfrm>
            <a:off x="457200" y="1600200"/>
            <a:ext cx="82296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Is the work scratching minor itches?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Are the authors solving artificial problems (aka strawman[</a:t>
            </a:r>
            <a:r>
              <a:rPr kumimoji="0" lang="en-US" sz="3200" b="0" i="0" u="none" strike="noStrike" kern="1200" cap="none" spc="0" normalizeH="0" baseline="0" noProof="0" dirty="0">
                <a:ln>
                  <a:noFill/>
                </a:ln>
                <a:solidFill>
                  <a:schemeClr val="tx1"/>
                </a:solidFill>
                <a:effectLst/>
                <a:uLnTx/>
                <a:uFillTx/>
                <a:latin typeface="+mn-lt"/>
                <a:ea typeface="+mn-ea"/>
                <a:cs typeface="+mn-cs"/>
              </a:rPr>
              <a:t>a weak or sham argument set up to be easily refuted,</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 容易被驳斥的软弱或虚假的论点</a:t>
            </a: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a:pPr>
            <a:r>
              <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Does the work enable practical applications, deepen understanding, or explore new design space? </a:t>
            </a: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Textured</Template>
  <TotalTime>0</TotalTime>
  <Words>6714</Words>
  <Application>WPS 演示</Application>
  <PresentationFormat>On-screen Show (4:3)</PresentationFormat>
  <Paragraphs>118</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Tahoma</vt:lpstr>
      <vt:lpstr>Calibri</vt:lpstr>
      <vt:lpstr>等线</vt:lpstr>
      <vt:lpstr>微软雅黑</vt:lpstr>
      <vt:lpstr>Arial Unicode MS</vt:lpstr>
      <vt:lpstr>Textured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李绍园</cp:lastModifiedBy>
  <cp:revision>39</cp:revision>
  <dcterms:created xsi:type="dcterms:W3CDTF">2021-11-24T10:47:30Z</dcterms:created>
  <dcterms:modified xsi:type="dcterms:W3CDTF">2021-11-25T02:03:57Z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D9CC7BF4399A4E8A9CEAF65B12156D58</vt:lpwstr>
  </property>
  <property fmtid="{D5CDD505-2E9C-101B-9397-08002B2CF9AE}" pid="4" name="KSOProductBuildVer">
    <vt:lpwstr>2052-11.1.0.11045</vt:lpwstr>
  </property>
</Properties>
</file>