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371" r:id="rId5"/>
    <p:sldId id="372" r:id="rId6"/>
    <p:sldId id="373" r:id="rId7"/>
    <p:sldId id="375" r:id="rId8"/>
    <p:sldId id="374" r:id="rId9"/>
    <p:sldId id="376" r:id="rId10"/>
    <p:sldId id="377" r:id="rId11"/>
    <p:sldId id="378" r:id="rId12"/>
    <p:sldId id="380" r:id="rId13"/>
    <p:sldId id="384" r:id="rId14"/>
    <p:sldId id="385" r:id="rId15"/>
    <p:sldId id="38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这篇文章</a:t>
            </a:r>
            <a:r>
              <a:rPr lang="zh-CN" altLang="en-US"/>
              <a:t>介绍了</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作者为研究</a:t>
            </a:r>
            <a:r>
              <a:rPr lang="zh-CN" altLang="en-US"/>
              <a:t>解耦学习</a:t>
            </a:r>
            <a:r>
              <a:rPr lang="zh-CN" altLang="en-US"/>
              <a:t>效果，在</a:t>
            </a:r>
            <a:r>
              <a:rPr lang="en-US" altLang="zh-CN"/>
              <a:t> CoNLL03 </a:t>
            </a:r>
            <a:r>
              <a:rPr lang="zh-CN" altLang="en-US"/>
              <a:t>上进一步测试了两种情况下每个实体类型的</a:t>
            </a:r>
            <a:r>
              <a:rPr lang="en-US" altLang="zh-CN"/>
              <a:t> F1 </a:t>
            </a:r>
            <a:r>
              <a:rPr lang="zh-CN" altLang="en-US"/>
              <a:t>分数</a:t>
            </a:r>
            <a:endParaRPr lang="zh-CN" altLang="en-US"/>
          </a:p>
          <a:p>
            <a:r>
              <a:rPr lang="zh-CN" altLang="en-US"/>
              <a:t>传统的单头模型在所有实体类型上的表现都较差。这两个模型在识别像</a:t>
            </a:r>
            <a:r>
              <a:rPr lang="en-US" altLang="zh-CN"/>
              <a:t> PER </a:t>
            </a:r>
            <a:r>
              <a:rPr lang="zh-CN" altLang="en-US"/>
              <a:t>这样具有丰富样本标记的实体类时表现出相对接近的行为，对于标签数量少的类别的性能差距较大。</a:t>
            </a:r>
            <a:endParaRPr lang="zh-CN" altLang="en-US"/>
          </a:p>
          <a:p>
            <a:r>
              <a:rPr lang="zh-CN" altLang="en-US"/>
              <a:t>本方法</a:t>
            </a:r>
            <a:r>
              <a:rPr lang="zh-CN" altLang="en-US"/>
              <a:t>对于少数实体类表现出更强的实体识别能力。</a:t>
            </a:r>
            <a:endParaRPr lang="zh-CN" altLang="en-US"/>
          </a:p>
          <a:p>
            <a:endParaRPr lang="zh-CN" altLang="en-US"/>
          </a:p>
          <a:p>
            <a:r>
              <a:rPr lang="zh-CN" altLang="en-US"/>
              <a:t>作者研究了</a:t>
            </a:r>
            <a:r>
              <a:rPr lang="en-US" altLang="zh-CN"/>
              <a:t> WCE </a:t>
            </a:r>
            <a:r>
              <a:rPr lang="zh-CN" altLang="en-US"/>
              <a:t>损失对于</a:t>
            </a:r>
            <a:r>
              <a:rPr lang="en-US" altLang="zh-CN"/>
              <a:t> DesERT </a:t>
            </a:r>
            <a:r>
              <a:rPr lang="zh-CN" altLang="en-US"/>
              <a:t>框架的有效性。在</a:t>
            </a:r>
            <a:r>
              <a:rPr lang="en-US" altLang="zh-CN"/>
              <a:t> CoNLL03 </a:t>
            </a:r>
            <a:r>
              <a:rPr lang="zh-CN" altLang="en-US"/>
              <a:t>数据集上测试了采用和不采用</a:t>
            </a:r>
            <a:r>
              <a:rPr lang="en-US" altLang="zh-CN"/>
              <a:t> WCE </a:t>
            </a:r>
            <a:r>
              <a:rPr lang="zh-CN" altLang="en-US"/>
              <a:t>损失的情况。图中可以看出</a:t>
            </a:r>
            <a:r>
              <a:rPr lang="en-US" altLang="zh-CN"/>
              <a:t>WCE</a:t>
            </a:r>
            <a:r>
              <a:rPr lang="zh-CN" altLang="en-US"/>
              <a:t>是有效的。值得注意的是，</a:t>
            </a:r>
            <a:r>
              <a:rPr lang="en-US" altLang="zh-CN"/>
              <a:t>WCE </a:t>
            </a:r>
            <a:r>
              <a:rPr lang="zh-CN" altLang="en-US"/>
              <a:t>在早期</a:t>
            </a:r>
            <a:r>
              <a:rPr lang="en-US" altLang="zh-CN"/>
              <a:t> epoch </a:t>
            </a:r>
            <a:r>
              <a:rPr lang="zh-CN" altLang="en-US"/>
              <a:t>中显示出高性能增长，这减轻了模型在早期阶段对未纯化标签的偏差。</a:t>
            </a:r>
            <a:endParaRPr lang="zh-CN" altLang="en-US"/>
          </a:p>
          <a:p>
            <a:endParaRPr lang="zh-CN" altLang="en-US"/>
          </a:p>
          <a:p>
            <a:r>
              <a:rPr lang="zh-CN" altLang="en-US"/>
              <a:t>共同猜测的效果。探索了共同猜测机制选择额外标记的能力。展示了在有无</a:t>
            </a:r>
            <a:r>
              <a:rPr lang="en-US" altLang="zh-CN"/>
              <a:t>“</a:t>
            </a:r>
            <a:r>
              <a:rPr lang="zh-CN" altLang="en-US"/>
              <a:t>协同猜测</a:t>
            </a:r>
            <a:r>
              <a:rPr lang="en-US" altLang="zh-CN"/>
              <a:t>”</a:t>
            </a:r>
            <a:r>
              <a:rPr lang="zh-CN" altLang="en-US"/>
              <a:t>操作的情况下，所选择的标记的分布情况。在没有使用</a:t>
            </a:r>
            <a:r>
              <a:rPr lang="en-US" altLang="zh-CN"/>
              <a:t>“</a:t>
            </a:r>
            <a:r>
              <a:rPr lang="zh-CN" altLang="en-US"/>
              <a:t>协同猜测</a:t>
            </a:r>
            <a:r>
              <a:rPr lang="en-US" altLang="zh-CN"/>
              <a:t>”</a:t>
            </a:r>
            <a:r>
              <a:rPr lang="zh-CN" altLang="en-US"/>
              <a:t>的情况下，每个类别的标记选择数量与真实分布之间存在巨大差距。这种差距的原因是，模型要求</a:t>
            </a:r>
            <a:r>
              <a:rPr lang="en-US" altLang="zh-CN"/>
              <a:t>“</a:t>
            </a:r>
            <a:r>
              <a:rPr lang="zh-CN" altLang="en-US"/>
              <a:t>干净的标记</a:t>
            </a:r>
            <a:r>
              <a:rPr lang="en-US" altLang="zh-CN"/>
              <a:t>”</a:t>
            </a:r>
            <a:r>
              <a:rPr lang="zh-CN" altLang="en-US"/>
              <a:t>（</a:t>
            </a:r>
            <a:r>
              <a:rPr lang="en-US" altLang="zh-CN"/>
              <a:t>clean tokens</a:t>
            </a:r>
            <a:r>
              <a:rPr lang="zh-CN" altLang="en-US"/>
              <a:t>）必须与给定的标签有匹配的预测。使用</a:t>
            </a:r>
            <a:r>
              <a:rPr lang="en-US" altLang="zh-CN"/>
              <a:t>“</a:t>
            </a:r>
            <a:r>
              <a:rPr lang="zh-CN" altLang="en-US"/>
              <a:t>协同猜测</a:t>
            </a:r>
            <a:r>
              <a:rPr lang="en-US" altLang="zh-CN"/>
              <a:t>”</a:t>
            </a:r>
            <a:r>
              <a:rPr lang="zh-CN" altLang="en-US"/>
              <a:t>机制后，干净样本集（</a:t>
            </a:r>
            <a:r>
              <a:rPr lang="en-US" altLang="zh-CN"/>
              <a:t>clean sample set</a:t>
            </a:r>
            <a:r>
              <a:rPr lang="zh-CN" altLang="en-US"/>
              <a:t>）显著扩大。实体标签分布的分布也接近真实标签的分布。</a:t>
            </a:r>
            <a:endParaRPr lang="zh-CN" altLang="en-US"/>
          </a:p>
          <a:p>
            <a:r>
              <a:rPr lang="zh-CN" altLang="en-US"/>
              <a:t>为探寻参数的大小设置，作者在</a:t>
            </a:r>
            <a:r>
              <a:rPr lang="en-US" altLang="zh-CN"/>
              <a:t> 0.7 </a:t>
            </a:r>
            <a:r>
              <a:rPr lang="zh-CN" altLang="en-US"/>
              <a:t>到</a:t>
            </a:r>
            <a:r>
              <a:rPr lang="en-US" altLang="zh-CN"/>
              <a:t> 0.99 </a:t>
            </a:r>
            <a:r>
              <a:rPr lang="zh-CN" altLang="en-US"/>
              <a:t>的范围内改变</a:t>
            </a:r>
            <a:r>
              <a:rPr lang="en-US" altLang="zh-CN"/>
              <a:t>τ</a:t>
            </a:r>
            <a:r>
              <a:rPr lang="zh-CN" altLang="en-US"/>
              <a:t>的值，其他参数保持默认。当</a:t>
            </a:r>
            <a:r>
              <a:rPr lang="en-US" altLang="zh-CN"/>
              <a:t>τ</a:t>
            </a:r>
            <a:r>
              <a:rPr lang="zh-CN" altLang="en-US"/>
              <a:t>固定在</a:t>
            </a:r>
            <a:r>
              <a:rPr lang="en-US" altLang="zh-CN"/>
              <a:t> 0.95 </a:t>
            </a:r>
            <a:r>
              <a:rPr lang="zh-CN" altLang="en-US"/>
              <a:t>时，</a:t>
            </a:r>
            <a:r>
              <a:rPr lang="en-US" altLang="zh-CN"/>
              <a:t>DesERT </a:t>
            </a:r>
            <a:r>
              <a:rPr lang="zh-CN" altLang="en-US"/>
              <a:t>取得了最佳结果。</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大型语言模型通过其强大的上下文学习能力和思维链能力，为许多</a:t>
            </a:r>
            <a:r>
              <a:rPr lang="en-US" altLang="zh-CN"/>
              <a:t> NLP </a:t>
            </a:r>
            <a:r>
              <a:rPr lang="zh-CN" altLang="en-US"/>
              <a:t>任务带来了新的可能性</a:t>
            </a:r>
            <a:r>
              <a:rPr lang="en-US" altLang="zh-CN"/>
              <a:t>,</a:t>
            </a:r>
            <a:r>
              <a:rPr lang="zh-CN" altLang="en-US"/>
              <a:t>它们在许多下游</a:t>
            </a:r>
            <a:r>
              <a:rPr lang="en-US" altLang="zh-CN"/>
              <a:t> NLP </a:t>
            </a:r>
            <a:r>
              <a:rPr lang="zh-CN" altLang="en-US"/>
              <a:t>任务中展现了出色的零样本学习（</a:t>
            </a:r>
            <a:r>
              <a:rPr lang="en-US" altLang="zh-CN"/>
              <a:t>zero-shot learning</a:t>
            </a:r>
            <a:r>
              <a:rPr lang="zh-CN" altLang="en-US"/>
              <a:t>）性能。</a:t>
            </a:r>
            <a:endParaRPr lang="zh-CN" altLang="en-US"/>
          </a:p>
          <a:p>
            <a:r>
              <a:rPr lang="zh-CN" altLang="en-US"/>
              <a:t>但是在许多</a:t>
            </a:r>
            <a:r>
              <a:rPr lang="en-US" altLang="zh-CN"/>
              <a:t> NLP </a:t>
            </a:r>
            <a:r>
              <a:rPr lang="zh-CN" altLang="en-US"/>
              <a:t>应用（包括命名实体识别，</a:t>
            </a:r>
            <a:r>
              <a:rPr lang="en-US" altLang="zh-CN"/>
              <a:t>NER</a:t>
            </a:r>
            <a:r>
              <a:rPr lang="zh-CN" altLang="en-US"/>
              <a:t>）中</a:t>
            </a:r>
            <a:r>
              <a:rPr lang="en-US" altLang="zh-CN"/>
              <a:t>LLMs </a:t>
            </a:r>
            <a:r>
              <a:rPr lang="zh-CN" altLang="en-US"/>
              <a:t>仍然不如经过微调的小型语言模型。</a:t>
            </a:r>
            <a:endParaRPr lang="zh-CN" altLang="en-US"/>
          </a:p>
          <a:p>
            <a:endParaRPr lang="zh-CN" altLang="en-US"/>
          </a:p>
          <a:p>
            <a:r>
              <a:rPr lang="zh-CN" altLang="en-US"/>
              <a:t>为了解决这个问题，作者扩展了</a:t>
            </a:r>
            <a:r>
              <a:rPr lang="en-US" altLang="zh-CN"/>
              <a:t> DSNER</a:t>
            </a:r>
            <a:r>
              <a:rPr lang="zh-CN" altLang="en-US"/>
              <a:t>（远监督命名实体识别）的公式，并设计了一种新的上下文学习算法。</a:t>
            </a:r>
            <a:endParaRPr lang="zh-CN" altLang="en-US"/>
          </a:p>
          <a:p>
            <a:r>
              <a:rPr lang="zh-CN" altLang="en-US"/>
              <a:t>该算法利用模型自动生成的文本</a:t>
            </a:r>
            <a:r>
              <a:rPr lang="en-US" altLang="zh-CN"/>
              <a:t>-</a:t>
            </a:r>
            <a:r>
              <a:rPr lang="zh-CN" altLang="en-US"/>
              <a:t>标签对（</a:t>
            </a:r>
            <a:r>
              <a:rPr lang="en-US" altLang="zh-CN"/>
              <a:t>text-tag pairs</a:t>
            </a:r>
            <a:r>
              <a:rPr lang="zh-CN" altLang="en-US"/>
              <a:t>）来生成远监督标签（</a:t>
            </a:r>
            <a:r>
              <a:rPr lang="en-US" altLang="zh-CN"/>
              <a:t>distant labels</a:t>
            </a:r>
            <a:r>
              <a:rPr lang="zh-CN" altLang="en-US"/>
              <a:t>）。</a:t>
            </a:r>
            <a:endParaRPr lang="zh-CN" altLang="en-US"/>
          </a:p>
          <a:p>
            <a:r>
              <a:rPr lang="zh-CN" altLang="en-US"/>
              <a:t>作者还修改了原始算法，以充分利用混合标签（</a:t>
            </a:r>
            <a:r>
              <a:rPr lang="en-US" altLang="zh-CN"/>
              <a:t>hybrid labels</a:t>
            </a:r>
            <a:r>
              <a:rPr lang="zh-CN" altLang="en-US"/>
              <a:t>），包括由</a:t>
            </a:r>
            <a:r>
              <a:rPr lang="en-US" altLang="zh-CN"/>
              <a:t> ChatGPT </a:t>
            </a:r>
            <a:r>
              <a:rPr lang="zh-CN" altLang="en-US"/>
              <a:t>生成的标签和原始知识库生成的标签（</a:t>
            </a:r>
            <a:r>
              <a:rPr lang="en-US" altLang="zh-CN"/>
              <a:t>KB labels</a:t>
            </a:r>
            <a:r>
              <a:rPr lang="zh-CN" altLang="en-US"/>
              <a:t>）</a:t>
            </a:r>
            <a:endParaRPr lang="zh-CN" altLang="en-US"/>
          </a:p>
          <a:p>
            <a:r>
              <a:rPr lang="zh-CN" altLang="en-US"/>
              <a:t>计算</a:t>
            </a:r>
            <a:r>
              <a:rPr lang="en-US" altLang="zh-CN"/>
              <a:t> KB </a:t>
            </a:r>
            <a:r>
              <a:rPr lang="zh-CN" altLang="en-US"/>
              <a:t>标签和</a:t>
            </a:r>
            <a:r>
              <a:rPr lang="en-US" altLang="zh-CN"/>
              <a:t> ChatGPT </a:t>
            </a:r>
            <a:r>
              <a:rPr lang="zh-CN" altLang="en-US"/>
              <a:t>标签的平均软标签，当一个标记收到两个不一致的标签时，模型对这两个标签给予相同的置信度。然后，通过修改的选择协议，将任一远监督标签视为真实标签的候选，只要其中一个标签表现出高置信度，就将其视为干净标记。</a:t>
            </a:r>
            <a:endParaRPr lang="zh-CN" altLang="en-US"/>
          </a:p>
          <a:p>
            <a:endParaRPr lang="zh-CN" altLang="en-US"/>
          </a:p>
          <a:p>
            <a:r>
              <a:rPr lang="zh-CN" altLang="en-US"/>
              <a:t>表</a:t>
            </a:r>
            <a:r>
              <a:rPr lang="en-US" altLang="zh-CN"/>
              <a:t> 4 </a:t>
            </a:r>
            <a:r>
              <a:rPr lang="zh-CN" altLang="en-US"/>
              <a:t>列出了完整的实验结果：</a:t>
            </a:r>
            <a:endParaRPr lang="zh-CN" altLang="en-US"/>
          </a:p>
          <a:p>
            <a:r>
              <a:rPr lang="en-US" altLang="zh-CN"/>
              <a:t>DesERT </a:t>
            </a:r>
            <a:r>
              <a:rPr lang="zh-CN" altLang="en-US"/>
              <a:t>算法在不同监督信号下均优于基线方法。特别是当使用混合标签（</a:t>
            </a:r>
            <a:r>
              <a:rPr lang="en-US" altLang="zh-CN"/>
              <a:t>KB </a:t>
            </a:r>
            <a:r>
              <a:rPr lang="zh-CN" altLang="en-US"/>
              <a:t>标签和</a:t>
            </a:r>
            <a:r>
              <a:rPr lang="en-US" altLang="zh-CN"/>
              <a:t> ChatGPT </a:t>
            </a:r>
            <a:r>
              <a:rPr lang="zh-CN" altLang="en-US"/>
              <a:t>标签）训练时，修改后的</a:t>
            </a:r>
            <a:r>
              <a:rPr lang="en-US" altLang="zh-CN"/>
              <a:t> DesERT</a:t>
            </a:r>
            <a:r>
              <a:rPr lang="zh-CN" altLang="en-US"/>
              <a:t>（</a:t>
            </a:r>
            <a:r>
              <a:rPr lang="en-US" altLang="zh-CN"/>
              <a:t>DesERT*</a:t>
            </a:r>
            <a:r>
              <a:rPr lang="zh-CN" altLang="en-US"/>
              <a:t>）比仅使用</a:t>
            </a:r>
            <a:r>
              <a:rPr lang="en-US" altLang="zh-CN"/>
              <a:t> KB </a:t>
            </a:r>
            <a:r>
              <a:rPr lang="zh-CN" altLang="en-US"/>
              <a:t>标签训练的版本提升了</a:t>
            </a:r>
            <a:r>
              <a:rPr lang="en-US" altLang="zh-CN"/>
              <a:t> +1.33 F1 </a:t>
            </a:r>
            <a:r>
              <a:rPr lang="zh-CN" altLang="en-US"/>
              <a:t>分数，表明大语言模型</a:t>
            </a:r>
            <a:r>
              <a:rPr lang="en-US" altLang="zh-CN"/>
              <a:t> </a:t>
            </a:r>
            <a:r>
              <a:rPr lang="zh-CN" altLang="en-US"/>
              <a:t>提供的远监督确实为</a:t>
            </a:r>
            <a:r>
              <a:rPr lang="en-US" altLang="zh-CN"/>
              <a:t> DSNER </a:t>
            </a:r>
            <a:r>
              <a:rPr lang="zh-CN" altLang="en-US"/>
              <a:t>任务带来了有益信息。</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DesERT </a:t>
            </a:r>
            <a:r>
              <a:rPr lang="zh-CN" altLang="en-US"/>
              <a:t>框架用于解决远程监督下的命名实体识别（</a:t>
            </a:r>
            <a:r>
              <a:rPr lang="en-US" altLang="zh-CN"/>
              <a:t>NER</a:t>
            </a:r>
            <a:r>
              <a:rPr lang="zh-CN" altLang="en-US"/>
              <a:t>）任务中的噪声标签问题。识别出远程监督标签中的两种偏差，即高度结构化的噪声和自训练框架引入的固有偏差。通过解耦学习、清洁令牌选择、去偏自训练和双共猜测机制等组件来解决这些问题。在多个标准化基准数据集上进行实验，结果表明</a:t>
            </a:r>
            <a:r>
              <a:rPr lang="en-US" altLang="zh-CN"/>
              <a:t> DesERT </a:t>
            </a:r>
            <a:r>
              <a:rPr lang="zh-CN" altLang="en-US"/>
              <a:t>取得了最先进的性能，尤其在召回率上表现突出。还建立了基于</a:t>
            </a:r>
            <a:r>
              <a:rPr lang="en-US" altLang="zh-CN"/>
              <a:t> ChatGPT </a:t>
            </a:r>
            <a:r>
              <a:rPr lang="zh-CN" altLang="en-US"/>
              <a:t>的远程监督</a:t>
            </a:r>
            <a:r>
              <a:rPr lang="en-US" altLang="zh-CN"/>
              <a:t> NER </a:t>
            </a:r>
            <a:r>
              <a:rPr lang="zh-CN" altLang="en-US"/>
              <a:t>新基准，</a:t>
            </a:r>
            <a:r>
              <a:rPr lang="en-US" altLang="zh-CN"/>
              <a:t>DesERT </a:t>
            </a:r>
            <a:r>
              <a:rPr lang="zh-CN" altLang="en-US"/>
              <a:t>在该基准上同样表现出色。</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命名实体识别（</a:t>
            </a:r>
            <a:r>
              <a:rPr lang="en-US" altLang="zh-CN"/>
              <a:t>NER</a:t>
            </a:r>
            <a:r>
              <a:rPr lang="zh-CN" altLang="en-US"/>
              <a:t>）任务需要</a:t>
            </a:r>
            <a:r>
              <a:rPr lang="zh-CN" altLang="en-US">
                <a:sym typeface="+mn-ea"/>
              </a:rPr>
              <a:t>大量的</a:t>
            </a:r>
            <a:r>
              <a:rPr lang="zh-CN" altLang="en-US"/>
              <a:t>高质量训练数据集，远程监督可以缓解此问题。</a:t>
            </a:r>
            <a:r>
              <a:rPr lang="zh-CN" altLang="en-US"/>
              <a:t>其他研究采用</a:t>
            </a:r>
            <a:r>
              <a:rPr lang="zh-CN" altLang="en-US"/>
              <a:t>的处理远程监督的噪声的方法是将远程监督获得的额外标签与原始未标记数据相结合，然后建立一个基于选择的自训练框架来处理远程标签中的噪声。核心是通过对可靠的干净标记进行采样，处理由不完美的伪标记预测</a:t>
            </a:r>
            <a:r>
              <a:rPr lang="zh-CN" altLang="en-US"/>
              <a:t>导致的潜在噪声标记。</a:t>
            </a:r>
            <a:endParaRPr lang="zh-CN" altLang="en-US"/>
          </a:p>
          <a:p>
            <a:r>
              <a:rPr lang="zh-CN" altLang="en-US"/>
              <a:t>但是现在的处理方法存在</a:t>
            </a:r>
            <a:r>
              <a:rPr lang="zh-CN" altLang="en-US"/>
              <a:t>两个问题，</a:t>
            </a:r>
            <a:endParaRPr lang="zh-CN" altLang="en-US"/>
          </a:p>
          <a:p>
            <a:r>
              <a:rPr lang="zh-CN" altLang="en-US"/>
              <a:t>第一个</a:t>
            </a:r>
            <a:r>
              <a:rPr lang="zh-CN" altLang="en-US"/>
              <a:t>问题如图所示，这是远程监督对</a:t>
            </a:r>
            <a:r>
              <a:rPr lang="en-US" altLang="zh-CN">
                <a:latin typeface="Times New Roman" panose="02020603050405020304" pitchFamily="18" charset="0"/>
                <a:cs typeface="Times New Roman" panose="02020603050405020304" pitchFamily="18" charset="0"/>
                <a:sym typeface="+mn-ea"/>
              </a:rPr>
              <a:t>CoNLL03</a:t>
            </a:r>
            <a:r>
              <a:rPr lang="zh-CN" altLang="en-US">
                <a:latin typeface="Times New Roman" panose="02020603050405020304" pitchFamily="18" charset="0"/>
                <a:cs typeface="Times New Roman" panose="02020603050405020304" pitchFamily="18" charset="0"/>
                <a:sym typeface="+mn-ea"/>
              </a:rPr>
              <a:t>数据集的标签效果</a:t>
            </a:r>
            <a:endParaRPr lang="zh-CN" altLang="en-US"/>
          </a:p>
          <a:p>
            <a:r>
              <a:rPr lang="zh-CN" altLang="en-US">
                <a:sym typeface="+mn-ea"/>
              </a:rPr>
              <a:t>图</a:t>
            </a:r>
            <a:r>
              <a:rPr lang="en-US" altLang="zh-CN">
                <a:sym typeface="+mn-ea"/>
              </a:rPr>
              <a:t>a</a:t>
            </a:r>
            <a:r>
              <a:rPr lang="zh-CN" altLang="en-US">
                <a:sym typeface="+mn-ea"/>
              </a:rPr>
              <a:t>显示</a:t>
            </a:r>
            <a:r>
              <a:rPr lang="zh-CN" altLang="en-US"/>
              <a:t>用于远程监督的数据集标签十分偏斜，在数量上真实的非实体标记远远多于</a:t>
            </a:r>
            <a:r>
              <a:rPr lang="zh-CN" altLang="en-US"/>
              <a:t>实体标记（</a:t>
            </a:r>
            <a:r>
              <a:rPr lang="en-US" altLang="zh-CN"/>
              <a:t>170</a:t>
            </a:r>
            <a:r>
              <a:rPr lang="zh-CN" altLang="en-US"/>
              <a:t>：</a:t>
            </a:r>
            <a:r>
              <a:rPr lang="en-US" altLang="zh-CN"/>
              <a:t>23</a:t>
            </a:r>
            <a:r>
              <a:rPr lang="zh-CN" altLang="en-US"/>
              <a:t>）。</a:t>
            </a:r>
            <a:endParaRPr lang="zh-CN" altLang="en-US"/>
          </a:p>
          <a:p>
            <a:r>
              <a:rPr lang="zh-CN" altLang="en-US"/>
              <a:t>图</a:t>
            </a:r>
            <a:r>
              <a:rPr lang="en-US" altLang="zh-CN"/>
              <a:t>b</a:t>
            </a:r>
            <a:r>
              <a:rPr lang="zh-CN" altLang="en-US"/>
              <a:t>显示在有细粒度噪声的实体标记中存在严重的实体类不平衡。比如对于标签是</a:t>
            </a:r>
            <a:r>
              <a:rPr lang="en-US" altLang="zh-CN"/>
              <a:t>4</a:t>
            </a:r>
            <a:r>
              <a:rPr lang="zh-CN" altLang="en-US"/>
              <a:t>，远程监督标签被噪声干扰，分类效果</a:t>
            </a:r>
            <a:r>
              <a:rPr lang="zh-CN" altLang="en-US"/>
              <a:t>很差。</a:t>
            </a:r>
            <a:endParaRPr lang="zh-CN" altLang="en-US"/>
          </a:p>
          <a:p>
            <a:r>
              <a:rPr lang="zh-CN" altLang="en-US"/>
              <a:t>图</a:t>
            </a:r>
            <a:r>
              <a:rPr lang="en-US" altLang="zh-CN"/>
              <a:t>c</a:t>
            </a:r>
            <a:r>
              <a:rPr lang="zh-CN" altLang="en-US"/>
              <a:t>显</a:t>
            </a:r>
            <a:r>
              <a:rPr lang="zh-CN" altLang="en-US"/>
              <a:t>示占主导地位的干净</a:t>
            </a:r>
            <a:r>
              <a:rPr lang="zh-CN" altLang="en-US"/>
              <a:t>的非实体标记很容易地被区分和过度拾取，而干净的实体标记在很大程度上被忽视，特别是在像</a:t>
            </a:r>
            <a:r>
              <a:rPr lang="en-US" altLang="zh-CN"/>
              <a:t> MISC </a:t>
            </a:r>
            <a:r>
              <a:rPr lang="zh-CN" altLang="en-US"/>
              <a:t>和</a:t>
            </a:r>
            <a:r>
              <a:rPr lang="en-US" altLang="zh-CN"/>
              <a:t> LOC </a:t>
            </a:r>
            <a:r>
              <a:rPr lang="zh-CN" altLang="en-US"/>
              <a:t>这样标签不足的实体上。</a:t>
            </a:r>
            <a:endParaRPr lang="zh-CN" altLang="en-US"/>
          </a:p>
          <a:p>
            <a:r>
              <a:rPr lang="zh-CN" altLang="en-US"/>
              <a:t>而</a:t>
            </a:r>
            <a:r>
              <a:rPr lang="en-US" altLang="zh-CN"/>
              <a:t>NER</a:t>
            </a:r>
            <a:r>
              <a:rPr lang="zh-CN" altLang="en-US"/>
              <a:t>任务为区分细粒度的标记类型，因此干净的实体标记</a:t>
            </a:r>
            <a:r>
              <a:rPr lang="zh-CN" altLang="en-US"/>
              <a:t>才具有真正的意义</a:t>
            </a:r>
            <a:endParaRPr lang="zh-CN" altLang="en-US"/>
          </a:p>
          <a:p>
            <a:endParaRPr lang="zh-CN" altLang="en-US"/>
          </a:p>
          <a:p>
            <a:r>
              <a:rPr lang="zh-CN" altLang="en-US"/>
              <a:t>第二个问题</a:t>
            </a:r>
            <a:r>
              <a:rPr lang="zh-CN" altLang="en-US"/>
              <a:t>是，自训练方案在有标签数据上进行训练，为未标记数据分配伪标签以进行进一步训练。</a:t>
            </a:r>
            <a:r>
              <a:rPr lang="zh-CN" altLang="en-US"/>
              <a:t>这固有地容易分配错误的伪标签，这可能由于标签噪声而加剧，最终导致错误积累，并反过来污染选择。</a:t>
            </a:r>
            <a:endParaRPr lang="zh-CN" altLang="en-US"/>
          </a:p>
          <a:p>
            <a:endParaRPr lang="zh-CN" altLang="en-US"/>
          </a:p>
          <a:p>
            <a:r>
              <a:rPr lang="zh-CN" altLang="en-US"/>
              <a:t>由此文献提出了</a:t>
            </a:r>
            <a:r>
              <a:rPr lang="en-US" altLang="zh-CN"/>
              <a:t> DesERT</a:t>
            </a:r>
            <a:r>
              <a:rPr lang="zh-CN" altLang="en-US"/>
              <a:t>框架解决上述数据集和方法论的问题</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命名实体</a:t>
            </a:r>
            <a:r>
              <a:rPr lang="zh-CN" altLang="en-US"/>
              <a:t>识别</a:t>
            </a:r>
            <a:endParaRPr lang="zh-CN" altLang="en-US"/>
          </a:p>
          <a:p>
            <a:r>
              <a:rPr lang="zh-CN" altLang="en-US"/>
              <a:t>在远距离监督提取的初始集合</a:t>
            </a:r>
            <a:r>
              <a:rPr lang="en-US" altLang="zh-CN"/>
              <a:t>D</a:t>
            </a:r>
            <a:r>
              <a:rPr lang="zh-CN" altLang="en-US"/>
              <a:t>中，</a:t>
            </a:r>
            <a:r>
              <a:rPr lang="en-US" altLang="zh-CN"/>
              <a:t>x</a:t>
            </a:r>
            <a:r>
              <a:rPr lang="zh-CN" altLang="en-US"/>
              <a:t>向量是一个句子，</a:t>
            </a:r>
            <a:r>
              <a:rPr lang="en-US" altLang="zh-CN"/>
              <a:t>y</a:t>
            </a:r>
            <a:r>
              <a:rPr lang="zh-CN" altLang="en-US"/>
              <a:t>向量是标签</a:t>
            </a:r>
            <a:r>
              <a:rPr lang="zh-CN" altLang="en-US"/>
              <a:t>序列，我们的目标是训练一个由</a:t>
            </a:r>
            <a:r>
              <a:rPr lang="en-US" altLang="zh-CN"/>
              <a:t>θ</a:t>
            </a:r>
            <a:r>
              <a:rPr lang="zh-CN" altLang="en-US"/>
              <a:t>参数化的</a:t>
            </a:r>
            <a:r>
              <a:rPr lang="en-US" altLang="zh-CN"/>
              <a:t>NER</a:t>
            </a:r>
            <a:r>
              <a:rPr lang="zh-CN" altLang="en-US"/>
              <a:t>模型</a:t>
            </a:r>
            <a:r>
              <a:rPr lang="en-US" altLang="zh-CN"/>
              <a:t>f</a:t>
            </a:r>
            <a:r>
              <a:rPr lang="zh-CN" altLang="en-US"/>
              <a:t>，以便能够接收测试句子并预测其标记的实体标签。</a:t>
            </a:r>
            <a:endParaRPr lang="zh-CN" altLang="en-US"/>
          </a:p>
          <a:p>
            <a:r>
              <a:rPr lang="zh-CN" altLang="en-US"/>
              <a:t>最小化交叉熵损失以训练</a:t>
            </a:r>
            <a:r>
              <a:rPr lang="en-US" altLang="zh-CN"/>
              <a:t>NER</a:t>
            </a:r>
            <a:endParaRPr lang="en-US" altLang="zh-CN"/>
          </a:p>
          <a:p>
            <a:r>
              <a:rPr lang="zh-CN" altLang="en-US"/>
              <a:t>其中</a:t>
            </a:r>
            <a:r>
              <a:rPr lang="en-US" altLang="zh-CN"/>
              <a:t>f</a:t>
            </a:r>
            <a:r>
              <a:rPr lang="zh-CN" altLang="en-US"/>
              <a:t>由一个预训练的</a:t>
            </a:r>
            <a:r>
              <a:rPr lang="zh-CN" altLang="en-US">
                <a:sym typeface="+mn-ea"/>
              </a:rPr>
              <a:t>用于提取令牌表示的</a:t>
            </a:r>
            <a:r>
              <a:rPr lang="zh-CN" altLang="en-US"/>
              <a:t>语言模型编码器</a:t>
            </a:r>
            <a:r>
              <a:rPr lang="en-US" altLang="zh-CN"/>
              <a:t>φ</a:t>
            </a:r>
            <a:r>
              <a:rPr lang="zh-CN" altLang="en-US"/>
              <a:t>和一个分类头</a:t>
            </a:r>
            <a:r>
              <a:rPr lang="en-US" altLang="zh-CN"/>
              <a:t>h</a:t>
            </a:r>
            <a:r>
              <a:rPr lang="zh-CN" altLang="en-US"/>
              <a:t>组成</a:t>
            </a:r>
            <a:endParaRPr lang="zh-CN" altLang="en-US"/>
          </a:p>
          <a:p>
            <a:r>
              <a:rPr lang="zh-CN" altLang="en-US"/>
              <a:t>远程监督命名实体</a:t>
            </a:r>
            <a:r>
              <a:rPr lang="zh-CN" altLang="en-US"/>
              <a:t>识别</a:t>
            </a:r>
            <a:endParaRPr lang="zh-CN" altLang="en-US"/>
          </a:p>
          <a:p>
            <a:r>
              <a:rPr lang="zh-CN" altLang="en-US"/>
              <a:t>文献基于</a:t>
            </a:r>
            <a:r>
              <a:rPr lang="zh-CN" altLang="en-US">
                <a:sym typeface="+mn-ea"/>
              </a:rPr>
              <a:t>特定标准</a:t>
            </a:r>
            <a:r>
              <a:rPr lang="zh-CN" altLang="en-US"/>
              <a:t>将每个句子</a:t>
            </a:r>
            <a:r>
              <a:rPr lang="en-US" altLang="zh-CN"/>
              <a:t> x </a:t>
            </a:r>
            <a:r>
              <a:rPr lang="zh-CN" altLang="en-US"/>
              <a:t>中的标记分离为一组干净标记</a:t>
            </a:r>
            <a:r>
              <a:rPr lang="en-US" altLang="zh-CN"/>
              <a:t> xl </a:t>
            </a:r>
            <a:r>
              <a:rPr lang="zh-CN" altLang="en-US"/>
              <a:t>和噪声标记</a:t>
            </a:r>
            <a:r>
              <a:rPr lang="en-US" altLang="zh-CN"/>
              <a:t> xu </a:t>
            </a:r>
            <a:r>
              <a:rPr lang="zh-CN" altLang="en-US"/>
              <a:t>。</a:t>
            </a:r>
            <a:endParaRPr lang="zh-CN" altLang="en-US"/>
          </a:p>
          <a:p>
            <a:r>
              <a:rPr lang="zh-CN" altLang="en-US">
                <a:sym typeface="+mn-ea"/>
              </a:rPr>
              <a:t>最小化两个集合的分类损失，以达成目标。</a:t>
            </a:r>
            <a:endParaRPr lang="zh-CN" altLang="en-US"/>
          </a:p>
          <a:p>
            <a:r>
              <a:rPr lang="zh-CN" altLang="en-US"/>
              <a:t>在干净标签集合中，使用远程监督的标签；在噪声标签集合中，使用改良的自训练模型预测</a:t>
            </a:r>
            <a:r>
              <a:rPr lang="zh-CN" altLang="en-US"/>
              <a:t>去偏去噪的伪标签。</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为了克服数据偏差，将远距离监督提取的初始集合</a:t>
            </a:r>
            <a:r>
              <a:rPr lang="en-US" altLang="zh-CN"/>
              <a:t> D </a:t>
            </a:r>
            <a:r>
              <a:rPr lang="zh-CN" altLang="en-US"/>
              <a:t>分解为两个子部分，</a:t>
            </a:r>
            <a:r>
              <a:rPr lang="en-US" altLang="zh-CN"/>
              <a:t>D = Db ∪ De</a:t>
            </a:r>
            <a:r>
              <a:rPr lang="zh-CN" altLang="en-US"/>
              <a:t>，其中</a:t>
            </a:r>
            <a:r>
              <a:rPr lang="en-US" altLang="zh-CN"/>
              <a:t> b </a:t>
            </a:r>
            <a:r>
              <a:rPr lang="zh-CN" altLang="en-US"/>
              <a:t>和</a:t>
            </a:r>
            <a:r>
              <a:rPr lang="en-US" altLang="zh-CN"/>
              <a:t> e </a:t>
            </a:r>
            <a:r>
              <a:rPr lang="zh-CN" altLang="en-US"/>
              <a:t>的下标分别表示二元分类和实体分类。将单级预测的</a:t>
            </a:r>
            <a:r>
              <a:rPr lang="en-US" altLang="zh-CN"/>
              <a:t>NER</a:t>
            </a:r>
            <a:r>
              <a:rPr lang="zh-CN" altLang="en-US"/>
              <a:t>任务分解为一个层次化的对偶任务。</a:t>
            </a:r>
            <a:endParaRPr lang="zh-CN" altLang="en-US"/>
          </a:p>
          <a:p>
            <a:r>
              <a:rPr lang="zh-CN" altLang="en-US"/>
              <a:t>为了便于在分解基础上进行训练过程，相应地将原来一条单独的路径</a:t>
            </a:r>
            <a:r>
              <a:rPr lang="en-US" altLang="zh-CN"/>
              <a:t>h</a:t>
            </a:r>
            <a:r>
              <a:rPr lang="zh-CN" altLang="en-US"/>
              <a:t>，分为</a:t>
            </a:r>
            <a:r>
              <a:rPr lang="en-US" altLang="zh-CN"/>
              <a:t> h = </a:t>
            </a:r>
            <a:r>
              <a:rPr lang="en-US" altLang="en-US"/>
              <a:t>⟨</a:t>
            </a:r>
            <a:r>
              <a:rPr lang="en-US" altLang="zh-CN"/>
              <a:t>hb, he</a:t>
            </a:r>
            <a:r>
              <a:rPr lang="en-US" altLang="en-US"/>
              <a:t>⟩</a:t>
            </a:r>
            <a:r>
              <a:rPr lang="zh-CN" altLang="en-US"/>
              <a:t>。两条路径的末端是有不同输入数量的全连接层：</a:t>
            </a:r>
            <a:r>
              <a:rPr lang="en-US" altLang="zh-CN"/>
              <a:t>hb </a:t>
            </a:r>
            <a:r>
              <a:rPr lang="zh-CN" altLang="en-US"/>
              <a:t>为</a:t>
            </a:r>
            <a:r>
              <a:rPr lang="en-US" altLang="zh-CN"/>
              <a:t> 1</a:t>
            </a:r>
            <a:r>
              <a:rPr lang="zh-CN" altLang="en-US"/>
              <a:t>，</a:t>
            </a:r>
            <a:r>
              <a:rPr lang="en-US" altLang="zh-CN"/>
              <a:t>he </a:t>
            </a:r>
            <a:r>
              <a:rPr lang="zh-CN" altLang="en-US"/>
              <a:t>为</a:t>
            </a:r>
            <a:r>
              <a:rPr lang="en-US" altLang="zh-CN"/>
              <a:t> K</a:t>
            </a:r>
            <a:r>
              <a:rPr lang="zh-CN" altLang="en-US"/>
              <a:t>。这两条路径共享相同的编码器</a:t>
            </a:r>
            <a:r>
              <a:rPr lang="en-US" altLang="zh-CN"/>
              <a:t> </a:t>
            </a:r>
            <a:r>
              <a:rPr lang="en-US" altLang="en-US"/>
              <a:t>ϕ</a:t>
            </a:r>
            <a:r>
              <a:rPr lang="zh-CN" altLang="en-US"/>
              <a:t>。</a:t>
            </a:r>
            <a:endParaRPr lang="zh-CN" altLang="en-US"/>
          </a:p>
          <a:p>
            <a:r>
              <a:rPr lang="zh-CN" altLang="en-US"/>
              <a:t>最后预测标签时采用双通道联合预测</a:t>
            </a:r>
            <a:r>
              <a:rPr lang="en-US" altLang="zh-CN"/>
              <a:t>Pi</a:t>
            </a:r>
            <a:r>
              <a:rPr lang="zh-CN" altLang="en-US"/>
              <a:t>为第</a:t>
            </a:r>
            <a:r>
              <a:rPr lang="en-US" altLang="zh-CN"/>
              <a:t>i</a:t>
            </a:r>
            <a:r>
              <a:rPr lang="zh-CN" altLang="en-US"/>
              <a:t>个</a:t>
            </a:r>
            <a:r>
              <a:rPr lang="en-US" altLang="zh-CN"/>
              <a:t>token</a:t>
            </a:r>
            <a:r>
              <a:rPr lang="zh-CN" altLang="en-US"/>
              <a:t>的概率向量，</a:t>
            </a:r>
            <a:r>
              <a:rPr lang="en-US" altLang="zh-CN"/>
              <a:t>1-pib</a:t>
            </a:r>
            <a:r>
              <a:rPr lang="zh-CN" altLang="en-US"/>
              <a:t>为非实体的概率，另一个则为实体标签</a:t>
            </a:r>
            <a:r>
              <a:rPr lang="zh-CN" altLang="en-US"/>
              <a:t>的概率</a:t>
            </a:r>
            <a:r>
              <a:rPr lang="zh-CN" altLang="en-US"/>
              <a:t>向量</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为了克服数据偏差，将远距离监督提取的初始集合</a:t>
            </a:r>
            <a:r>
              <a:rPr lang="en-US" altLang="zh-CN"/>
              <a:t> D </a:t>
            </a:r>
            <a:r>
              <a:rPr lang="zh-CN" altLang="en-US"/>
              <a:t>分解为两个子部分，</a:t>
            </a:r>
            <a:r>
              <a:rPr lang="en-US" altLang="zh-CN"/>
              <a:t>D = Db ∪ De</a:t>
            </a:r>
            <a:r>
              <a:rPr lang="zh-CN" altLang="en-US"/>
              <a:t>，其中</a:t>
            </a:r>
            <a:r>
              <a:rPr lang="en-US" altLang="zh-CN"/>
              <a:t> b </a:t>
            </a:r>
            <a:r>
              <a:rPr lang="zh-CN" altLang="en-US"/>
              <a:t>和</a:t>
            </a:r>
            <a:r>
              <a:rPr lang="en-US" altLang="zh-CN"/>
              <a:t> e </a:t>
            </a:r>
            <a:r>
              <a:rPr lang="zh-CN" altLang="en-US"/>
              <a:t>的下标分别表示二元分类和实体分类。继续分类为</a:t>
            </a:r>
            <a:r>
              <a:rPr lang="en-US" altLang="zh-CN"/>
              <a:t>l</a:t>
            </a:r>
            <a:r>
              <a:rPr lang="zh-CN" altLang="en-US"/>
              <a:t>和</a:t>
            </a:r>
            <a:r>
              <a:rPr lang="en-US" altLang="zh-CN"/>
              <a:t>u</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文献第一步遵循一般的噪声标签学习设置</a:t>
            </a:r>
            <a:r>
              <a:rPr lang="en-US" altLang="zh-CN"/>
              <a:t>——</a:t>
            </a:r>
            <a:r>
              <a:rPr lang="zh-CN" altLang="en-US"/>
              <a:t>从噪声数据集中选择干净的集合</a:t>
            </a:r>
            <a:endParaRPr lang="zh-CN" altLang="en-US"/>
          </a:p>
          <a:p>
            <a:r>
              <a:rPr lang="zh-CN" altLang="en-US"/>
              <a:t>以二元集合为例（只有两个标签概率</a:t>
            </a:r>
            <a:r>
              <a:rPr lang="en-US" altLang="zh-CN"/>
              <a:t>pi</a:t>
            </a:r>
            <a:r>
              <a:rPr lang="zh-CN" altLang="en-US"/>
              <a:t>和</a:t>
            </a:r>
            <a:r>
              <a:rPr lang="en-US" altLang="zh-CN"/>
              <a:t>1-pi</a:t>
            </a:r>
            <a:r>
              <a:rPr lang="zh-CN" altLang="en-US"/>
              <a:t>），在训练过程中，通过</a:t>
            </a:r>
            <a:r>
              <a:rPr lang="zh-CN" altLang="en-US">
                <a:sym typeface="+mn-ea"/>
              </a:rPr>
              <a:t>当前步骤获得的模型</a:t>
            </a:r>
            <a:r>
              <a:rPr lang="zh-CN" altLang="en-US"/>
              <a:t>，得到对</a:t>
            </a:r>
            <a:r>
              <a:rPr lang="en-US" altLang="zh-CN"/>
              <a:t> xi </a:t>
            </a:r>
            <a:r>
              <a:rPr lang="zh-CN" altLang="en-US"/>
              <a:t>的当前预测，判断其与远程标签是否一致且置信度大于</a:t>
            </a:r>
            <a:r>
              <a:rPr lang="en-US" altLang="zh-CN"/>
              <a:t>tao</a:t>
            </a:r>
            <a:r>
              <a:rPr lang="zh-CN" altLang="en-US"/>
              <a:t>。对于不满足条件的</a:t>
            </a:r>
            <a:r>
              <a:rPr lang="en-US" altLang="zh-CN"/>
              <a:t>token</a:t>
            </a:r>
            <a:r>
              <a:rPr lang="zh-CN" altLang="en-US"/>
              <a:t>，去除他的远程标签，并标记为</a:t>
            </a:r>
            <a:r>
              <a:rPr lang="en-US" altLang="zh-CN"/>
              <a:t>unlabled</a:t>
            </a:r>
            <a:r>
              <a:rPr lang="zh-CN" altLang="en-US"/>
              <a:t>。其中词汇的分类是动态的，并且可以根据模型的推理结果实时调整。</a:t>
            </a:r>
            <a:endParaRPr lang="zh-CN" altLang="en-US"/>
          </a:p>
          <a:p>
            <a:r>
              <a:rPr lang="zh-CN" altLang="en-US"/>
              <a:t>文献重新划分了数据集，</a:t>
            </a:r>
            <a:r>
              <a:rPr lang="en-US" altLang="zh-CN">
                <a:sym typeface="+mn-ea"/>
              </a:rPr>
              <a:t> D lb  </a:t>
            </a:r>
            <a:r>
              <a:rPr lang="zh-CN" altLang="en-US">
                <a:sym typeface="+mn-ea"/>
              </a:rPr>
              <a:t>和</a:t>
            </a:r>
            <a:r>
              <a:rPr lang="en-US" altLang="zh-CN">
                <a:sym typeface="+mn-ea"/>
              </a:rPr>
              <a:t> D le</a:t>
            </a:r>
            <a:r>
              <a:rPr lang="zh-CN" altLang="en-US">
                <a:sym typeface="+mn-ea"/>
              </a:rPr>
              <a:t>是</a:t>
            </a:r>
            <a:r>
              <a:rPr lang="zh-CN" altLang="en-US"/>
              <a:t>专注于处理干净的词汇集合</a:t>
            </a:r>
            <a:r>
              <a:rPr lang="en-US" altLang="zh-CN"/>
              <a:t> </a:t>
            </a:r>
            <a:r>
              <a:rPr lang="zh-CN" altLang="en-US"/>
              <a:t>，而未被选择的噪声词汇集合</a:t>
            </a:r>
            <a:r>
              <a:rPr lang="en-US" altLang="zh-CN"/>
              <a:t> D ub</a:t>
            </a:r>
            <a:r>
              <a:rPr lang="zh-CN" altLang="en-US"/>
              <a:t>和</a:t>
            </a:r>
            <a:r>
              <a:rPr lang="en-US" altLang="zh-CN"/>
              <a:t> Due </a:t>
            </a:r>
            <a:r>
              <a:rPr lang="zh-CN" altLang="en-US"/>
              <a:t>还需要进一步处理。</a:t>
            </a:r>
            <a:endParaRPr lang="zh-CN" altLang="en-US"/>
          </a:p>
          <a:p>
            <a:r>
              <a:rPr lang="zh-CN" altLang="en-US"/>
              <a:t>因为</a:t>
            </a:r>
            <a:r>
              <a:rPr lang="en-US" altLang="zh-CN"/>
              <a:t> Dub​ </a:t>
            </a:r>
            <a:r>
              <a:rPr lang="zh-CN" altLang="en-US"/>
              <a:t>和</a:t>
            </a:r>
            <a:r>
              <a:rPr lang="en-US" altLang="zh-CN"/>
              <a:t> Due​ </a:t>
            </a:r>
            <a:r>
              <a:rPr lang="zh-CN" altLang="en-US"/>
              <a:t>的标签可能是有噪声的，所以作者移除了这些标签，并通过自训练（</a:t>
            </a:r>
            <a:r>
              <a:rPr lang="en-US" altLang="zh-CN"/>
              <a:t>self-training</a:t>
            </a:r>
            <a:r>
              <a:rPr lang="zh-CN" altLang="en-US"/>
              <a:t>）框架为这些词汇分配伪标签（</a:t>
            </a:r>
            <a:r>
              <a:rPr lang="en-US" altLang="zh-CN"/>
              <a:t>pseudo-labels</a:t>
            </a:r>
            <a:r>
              <a:rPr lang="zh-CN" altLang="en-US"/>
              <a:t>）。</a:t>
            </a:r>
            <a:endParaRPr lang="zh-CN" altLang="en-US"/>
          </a:p>
          <a:p>
            <a:r>
              <a:rPr lang="zh-CN" altLang="en-US"/>
              <a:t>作者选择教师</a:t>
            </a:r>
            <a:r>
              <a:rPr lang="en-US" altLang="zh-CN"/>
              <a:t>-</a:t>
            </a:r>
            <a:r>
              <a:rPr lang="zh-CN" altLang="en-US"/>
              <a:t>学生架构来生成伪标签。</a:t>
            </a:r>
            <a:endParaRPr lang="zh-CN" altLang="en-US"/>
          </a:p>
          <a:p>
            <a:endParaRPr lang="zh-CN" altLang="en-US"/>
          </a:p>
          <a:p>
            <a:r>
              <a:rPr lang="zh-CN" altLang="en-US"/>
              <a:t>干净数据集的监督学习会自然地将干净的词汇紧密聚类到它们各自的类别中心。噪声词汇的标签是动态变化的，并且很可能是错误的。理论上，这可能导致它们的表示偏离类别中心，甚至在训练过程中由于标签的不稳定性而大幅振荡。</a:t>
            </a:r>
            <a:endParaRPr lang="zh-CN" altLang="en-US"/>
          </a:p>
          <a:p>
            <a:r>
              <a:rPr lang="zh-CN" altLang="en-US"/>
              <a:t>为了克服这个问题，作者采用了最坏情况交叉熵（</a:t>
            </a:r>
            <a:r>
              <a:rPr lang="en-US" altLang="zh-CN"/>
              <a:t>WCE</a:t>
            </a:r>
            <a:r>
              <a:rPr lang="zh-CN" altLang="en-US"/>
              <a:t>）损失目标，旨在通过对抗性训练使未标记数据的表示更接近类别中心。</a:t>
            </a:r>
            <a:endParaRPr lang="zh-CN" altLang="en-US"/>
          </a:p>
          <a:p>
            <a:r>
              <a:rPr lang="zh-CN" altLang="en-US">
                <a:sym typeface="+mn-ea"/>
              </a:rPr>
              <a:t>作者创造了</a:t>
            </a:r>
            <a:r>
              <a:rPr lang="en-US" altLang="zh-CN">
                <a:sym typeface="+mn-ea"/>
              </a:rPr>
              <a:t>“</a:t>
            </a:r>
            <a:r>
              <a:rPr lang="zh-CN" altLang="en-US">
                <a:sym typeface="+mn-ea"/>
              </a:rPr>
              <a:t>最坏分类器</a:t>
            </a:r>
            <a:r>
              <a:rPr lang="en-US" altLang="zh-CN">
                <a:sym typeface="+mn-ea"/>
              </a:rPr>
              <a:t>”</a:t>
            </a:r>
            <a:r>
              <a:rPr lang="zh-CN" altLang="en-US">
                <a:sym typeface="+mn-ea"/>
              </a:rPr>
              <a:t>，是指能够正确分类所有标记数据，但非常接近类别边界，导致最小</a:t>
            </a:r>
            <a:r>
              <a:rPr lang="zh-CN" altLang="en-US">
                <a:sym typeface="+mn-ea"/>
              </a:rPr>
              <a:t>边距的分类器。</a:t>
            </a:r>
            <a:endParaRPr lang="zh-CN" altLang="en-US"/>
          </a:p>
          <a:p>
            <a:r>
              <a:rPr lang="en-US" altLang="zh-CN"/>
              <a:t>WCE </a:t>
            </a:r>
            <a:r>
              <a:rPr lang="zh-CN" altLang="en-US"/>
              <a:t>损失通过对抗性优化未标记的</a:t>
            </a:r>
            <a:r>
              <a:rPr lang="en-US" altLang="zh-CN"/>
              <a:t>tokens</a:t>
            </a:r>
            <a:r>
              <a:rPr lang="zh-CN" altLang="en-US"/>
              <a:t>，使其与标记数据上的</a:t>
            </a:r>
            <a:r>
              <a:rPr lang="en-US" altLang="zh-CN"/>
              <a:t>“</a:t>
            </a:r>
            <a:r>
              <a:rPr lang="zh-CN" altLang="en-US"/>
              <a:t>最坏分类器</a:t>
            </a:r>
            <a:r>
              <a:rPr lang="en-US" altLang="zh-CN"/>
              <a:t>”</a:t>
            </a:r>
            <a:r>
              <a:rPr lang="zh-CN" altLang="en-US"/>
              <a:t>相匹配，它们的特征可以紧密到至少一个类中心。</a:t>
            </a:r>
            <a:endParaRPr lang="zh-CN" altLang="en-US"/>
          </a:p>
          <a:p>
            <a:r>
              <a:rPr lang="zh-CN" altLang="en-US"/>
              <a:t>这样可以</a:t>
            </a:r>
            <a:r>
              <a:rPr lang="zh-CN" altLang="en-US"/>
              <a:t>使决策超平面可以被推到一个更低熵的区域，生成更稳定和更高质量的伪标签。</a:t>
            </a:r>
            <a:endParaRPr lang="zh-CN" altLang="en-US"/>
          </a:p>
          <a:p>
            <a:r>
              <a:rPr lang="zh-CN" altLang="en-US"/>
              <a:t>在实践中，不可能获得真正最差的分类器。</a:t>
            </a:r>
            <a:endParaRPr lang="zh-CN" altLang="en-US"/>
          </a:p>
          <a:p>
            <a:r>
              <a:rPr lang="zh-CN" altLang="en-US"/>
              <a:t>因此，作者估计一个可能的最差分类器</a:t>
            </a:r>
            <a:r>
              <a:rPr lang="en-US" altLang="zh-CN"/>
              <a:t> hw</a:t>
            </a:r>
            <a:r>
              <a:rPr lang="zh-CN" altLang="en-US"/>
              <a:t>，使得它能正确区分所选的标记，同时尽可能多地在</a:t>
            </a:r>
            <a:r>
              <a:rPr lang="zh-CN" altLang="en-US">
                <a:sym typeface="+mn-ea"/>
              </a:rPr>
              <a:t>先前周期中未标记的数据</a:t>
            </a:r>
            <a:r>
              <a:rPr lang="zh-CN" altLang="en-US"/>
              <a:t>产生的伪标签上犯错。最大化</a:t>
            </a:r>
            <a:r>
              <a:rPr lang="en-US" altLang="zh-CN"/>
              <a:t>LU</a:t>
            </a:r>
            <a:r>
              <a:rPr lang="zh-CN" altLang="en-US"/>
              <a:t>（犯错）和最小化</a:t>
            </a:r>
            <a:r>
              <a:rPr lang="en-US" altLang="zh-CN"/>
              <a:t>LL</a:t>
            </a:r>
            <a:r>
              <a:rPr lang="zh-CN" altLang="en-US"/>
              <a:t>（</a:t>
            </a:r>
            <a:r>
              <a:rPr lang="zh-CN" altLang="en-US"/>
              <a:t>正确区分）。</a:t>
            </a:r>
            <a:endParaRPr lang="zh-CN" altLang="en-US"/>
          </a:p>
          <a:p>
            <a:r>
              <a:rPr lang="zh-CN" altLang="en-US"/>
              <a:t>然后对抗性地优化编码器</a:t>
            </a:r>
            <a:r>
              <a:rPr lang="en-US" altLang="zh-CN"/>
              <a:t> </a:t>
            </a:r>
            <a:r>
              <a:rPr lang="en-US" altLang="en-US"/>
              <a:t>ϕ</a:t>
            </a:r>
            <a:r>
              <a:rPr lang="zh-CN" altLang="en-US"/>
              <a:t>，使其能被最坏情况分类器正确分类。</a:t>
            </a:r>
            <a:endParaRPr lang="zh-CN" altLang="en-US"/>
          </a:p>
          <a:p>
            <a:r>
              <a:rPr lang="zh-CN" altLang="en-US"/>
              <a:t>由于</a:t>
            </a:r>
            <a:r>
              <a:rPr lang="en-US" altLang="zh-CN"/>
              <a:t>hb</a:t>
            </a:r>
            <a:r>
              <a:rPr lang="zh-CN" altLang="en-US"/>
              <a:t>将所有细粒度类型视为一个集成类，在其上优化</a:t>
            </a:r>
            <a:r>
              <a:rPr lang="en-US" altLang="zh-CN"/>
              <a:t> WCE </a:t>
            </a:r>
            <a:r>
              <a:rPr lang="zh-CN" altLang="en-US"/>
              <a:t>可能会导致表示的崩溃，阻碍模型区分不同细粒度实体类型。作者</a:t>
            </a:r>
            <a:r>
              <a:rPr lang="zh-CN" altLang="en-US"/>
              <a:t>只在实体类型识别路径上计算</a:t>
            </a:r>
            <a:r>
              <a:rPr lang="en-US" altLang="zh-CN"/>
              <a:t> WCE </a:t>
            </a:r>
            <a:r>
              <a:rPr lang="zh-CN" altLang="en-US"/>
              <a:t>损失。</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由于我们对标签</a:t>
            </a:r>
            <a:r>
              <a:rPr lang="zh-CN" altLang="en-US"/>
              <a:t>的匹配约束，干净集的大小在很大程度上受到最初干净样本数量的限制。为</a:t>
            </a:r>
            <a:r>
              <a:rPr lang="zh-CN" altLang="en-US">
                <a:sym typeface="+mn-ea"/>
              </a:rPr>
              <a:t>扩增干净样本集合</a:t>
            </a:r>
            <a:endParaRPr lang="zh-CN" altLang="en-US"/>
          </a:p>
          <a:p>
            <a:r>
              <a:rPr lang="zh-CN" altLang="en-US"/>
              <a:t>作者</a:t>
            </a:r>
            <a:r>
              <a:rPr lang="zh-CN" altLang="en-US"/>
              <a:t>开发了双协同猜测</a:t>
            </a:r>
            <a:r>
              <a:rPr lang="zh-CN" altLang="en-US"/>
              <a:t>机制，作者训练了两个具有相同架构的网络，分别记为</a:t>
            </a:r>
            <a:r>
              <a:rPr lang="en-US" altLang="zh-CN"/>
              <a:t> f(x;θ1​) </a:t>
            </a:r>
            <a:r>
              <a:rPr lang="zh-CN" altLang="en-US"/>
              <a:t>和</a:t>
            </a:r>
            <a:r>
              <a:rPr lang="en-US" altLang="zh-CN"/>
              <a:t> f(x;θ2​)</a:t>
            </a:r>
            <a:r>
              <a:rPr lang="zh-CN" altLang="en-US"/>
              <a:t>。这两个网络是</a:t>
            </a:r>
            <a:r>
              <a:rPr lang="en-US" altLang="zh-CN"/>
              <a:t>“</a:t>
            </a:r>
            <a:r>
              <a:rPr lang="zh-CN" altLang="en-US"/>
              <a:t>对等的</a:t>
            </a:r>
            <a:r>
              <a:rPr lang="en-US" altLang="zh-CN"/>
              <a:t>”</a:t>
            </a:r>
            <a:r>
              <a:rPr lang="zh-CN" altLang="en-US"/>
              <a:t>（</a:t>
            </a:r>
            <a:r>
              <a:rPr lang="en-US" altLang="zh-CN"/>
              <a:t>peer networks</a:t>
            </a:r>
            <a:r>
              <a:rPr lang="zh-CN" altLang="en-US"/>
              <a:t>），即它们的结构相同，但权重</a:t>
            </a:r>
            <a:r>
              <a:rPr lang="en-US" altLang="zh-CN"/>
              <a:t> θ1​ </a:t>
            </a:r>
            <a:r>
              <a:rPr lang="zh-CN" altLang="en-US"/>
              <a:t>和</a:t>
            </a:r>
            <a:r>
              <a:rPr lang="en-US" altLang="zh-CN"/>
              <a:t> θ2​ </a:t>
            </a:r>
            <a:r>
              <a:rPr lang="zh-CN" altLang="en-US"/>
              <a:t>是独立训练的。</a:t>
            </a:r>
            <a:endParaRPr lang="zh-CN" altLang="en-US"/>
          </a:p>
          <a:p>
            <a:r>
              <a:rPr lang="zh-CN" altLang="en-US"/>
              <a:t>针对那些容易学习的噪声词汇，作者假设不同的网络可以生成一致且高置信度的预测。</a:t>
            </a:r>
            <a:endParaRPr lang="zh-CN" altLang="en-US"/>
          </a:p>
          <a:p>
            <a:r>
              <a:rPr lang="zh-CN" altLang="en-US"/>
              <a:t>对于输入样本</a:t>
            </a:r>
            <a:r>
              <a:rPr lang="en-US" altLang="zh-CN"/>
              <a:t>xi</a:t>
            </a:r>
            <a:r>
              <a:rPr lang="zh-CN" altLang="en-US"/>
              <a:t>，当两个模型对同一个样本的预测标签（</a:t>
            </a:r>
            <a:r>
              <a:rPr lang="en-US" altLang="zh-CN"/>
              <a:t>yi</a:t>
            </a:r>
            <a:r>
              <a:rPr lang="zh-CN" altLang="en-US"/>
              <a:t>）一致，并且两个模型的预测置信度都高于阈值</a:t>
            </a:r>
            <a:r>
              <a:rPr lang="en-US" altLang="zh-CN"/>
              <a:t> τ </a:t>
            </a:r>
            <a:r>
              <a:rPr lang="zh-CN" altLang="en-US"/>
              <a:t>时，这个样本及其预测标签才会被选中。</a:t>
            </a:r>
            <a:endParaRPr lang="zh-CN" altLang="en-US"/>
          </a:p>
          <a:p>
            <a:r>
              <a:rPr lang="zh-CN" altLang="en-US"/>
              <a:t>这样可以有效利用噪声样本，</a:t>
            </a:r>
            <a:r>
              <a:rPr lang="zh-CN" altLang="en-US">
                <a:sym typeface="+mn-ea"/>
              </a:rPr>
              <a:t>扩增干净样本集合</a:t>
            </a:r>
            <a:endParaRPr lang="zh-CN" altLang="en-US"/>
          </a:p>
          <a:p>
            <a:r>
              <a:rPr lang="zh-CN" altLang="en-US"/>
              <a:t>当涉及到具体的子数据集</a:t>
            </a:r>
            <a:r>
              <a:rPr lang="en-US" altLang="zh-CN"/>
              <a:t> Db​ </a:t>
            </a:r>
            <a:r>
              <a:rPr lang="zh-CN" altLang="en-US"/>
              <a:t>和</a:t>
            </a:r>
            <a:r>
              <a:rPr lang="en-US" altLang="zh-CN"/>
              <a:t> De​ </a:t>
            </a:r>
            <a:r>
              <a:rPr lang="zh-CN" altLang="en-US"/>
              <a:t>时，预测的标签需要转换为相应的对应标签，概率则由相应的路径生成。</a:t>
            </a:r>
            <a:endParaRPr lang="zh-CN" altLang="en-US"/>
          </a:p>
          <a:p>
            <a:endParaRPr lang="zh-CN" altLang="en-US"/>
          </a:p>
          <a:p>
            <a:r>
              <a:rPr lang="zh-CN" altLang="en-US"/>
              <a:t>总体的损失中，</a:t>
            </a:r>
            <a:r>
              <a:rPr lang="en-US" altLang="zh-CN"/>
              <a:t> w &gt; 0 </a:t>
            </a:r>
            <a:r>
              <a:rPr lang="zh-CN" altLang="en-US"/>
              <a:t>是一个加权因子。</a:t>
            </a:r>
            <a:r>
              <a:rPr lang="en-US" altLang="zh-CN"/>
              <a:t>Lb_cls </a:t>
            </a:r>
            <a:r>
              <a:rPr lang="zh-CN" altLang="en-US"/>
              <a:t>和</a:t>
            </a:r>
            <a:r>
              <a:rPr lang="en-US" altLang="zh-CN"/>
              <a:t> Le_cls </a:t>
            </a:r>
            <a:r>
              <a:rPr lang="zh-CN" altLang="en-US"/>
              <a:t>分别是两个预测头的分类损失。</a:t>
            </a:r>
            <a:r>
              <a:rPr lang="en-US" altLang="zh-CN"/>
              <a:t>Le_wce </a:t>
            </a:r>
            <a:r>
              <a:rPr lang="zh-CN" altLang="en-US"/>
              <a:t>是实体路径上的</a:t>
            </a:r>
            <a:r>
              <a:rPr lang="en-US" altLang="zh-CN"/>
              <a:t> </a:t>
            </a:r>
            <a:r>
              <a:rPr lang="zh-CN" altLang="en-US">
                <a:sym typeface="+mn-ea"/>
              </a:rPr>
              <a:t>最坏情况交叉熵</a:t>
            </a:r>
            <a:r>
              <a:rPr lang="en-US" altLang="zh-CN"/>
              <a:t>WCE </a:t>
            </a:r>
            <a:r>
              <a:rPr lang="zh-CN" altLang="en-US"/>
              <a:t>损失。</a:t>
            </a:r>
            <a:endParaRPr lang="zh-CN" altLang="en-US"/>
          </a:p>
          <a:p>
            <a:endParaRPr lang="zh-CN" altLang="en-US"/>
          </a:p>
          <a:p>
            <a:r>
              <a:rPr lang="zh-CN" altLang="en-US"/>
              <a:t>由于二元路径（</a:t>
            </a:r>
            <a:r>
              <a:rPr lang="en-US" altLang="zh-CN"/>
              <a:t>binary pathway</a:t>
            </a:r>
            <a:r>
              <a:rPr lang="zh-CN" altLang="en-US"/>
              <a:t>）由于有足够的训练样本，学习效果良好。实体路径（</a:t>
            </a:r>
            <a:r>
              <a:rPr lang="en-US" altLang="zh-CN"/>
              <a:t>entity pathway</a:t>
            </a:r>
            <a:r>
              <a:rPr lang="zh-CN" altLang="en-US"/>
              <a:t>）由于样本不足、标签噪声和类别过多。作者对实体路径</a:t>
            </a:r>
            <a:r>
              <a:rPr lang="zh-CN" altLang="en-US"/>
              <a:t>进行事后微调，通过二元路径的预测结果筛选出更干净的实体样本，然后用这些样本对实体路径进行微调，以解决实体路径由于样本不足和标签噪声导致的性能问题。</a:t>
            </a:r>
            <a:endParaRPr lang="zh-CN" altLang="en-US"/>
          </a:p>
          <a:p>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该表为本方法与其他方法的效果对比，分为监督学习方法与半监督学习方法，在五个数据集上，与远程监督方法</a:t>
            </a:r>
            <a:r>
              <a:rPr lang="zh-CN" altLang="en-US"/>
              <a:t>相比经过优化的本方法效果显著</a:t>
            </a:r>
            <a:r>
              <a:rPr lang="zh-CN" altLang="en-US"/>
              <a:t>提高。</a:t>
            </a:r>
            <a:endParaRPr lang="zh-CN" altLang="en-US"/>
          </a:p>
          <a:p>
            <a:r>
              <a:rPr lang="zh-CN" altLang="en-US"/>
              <a:t>作者选择了五个英文命名实体识别（</a:t>
            </a:r>
            <a:r>
              <a:rPr lang="en-US" altLang="zh-CN"/>
              <a:t>NER</a:t>
            </a:r>
            <a:r>
              <a:rPr lang="zh-CN" altLang="en-US"/>
              <a:t>）基准数据集来评估其框架：</a:t>
            </a:r>
            <a:endParaRPr lang="zh-CN" altLang="en-US"/>
          </a:p>
          <a:p>
            <a:r>
              <a:rPr lang="en-US" altLang="zh-CN"/>
              <a:t>(1) CoNLL03 </a:t>
            </a:r>
            <a:r>
              <a:rPr lang="zh-CN" altLang="en-US"/>
              <a:t>来源：</a:t>
            </a:r>
            <a:r>
              <a:rPr lang="en-US" altLang="zh-CN"/>
              <a:t>CoNLL 2003 Shared Task</a:t>
            </a:r>
            <a:r>
              <a:rPr lang="zh-CN" altLang="en-US"/>
              <a:t>。内容：包含</a:t>
            </a:r>
            <a:r>
              <a:rPr lang="en-US" altLang="zh-CN"/>
              <a:t> 1,393 </a:t>
            </a:r>
            <a:r>
              <a:rPr lang="zh-CN" altLang="en-US"/>
              <a:t>篇英文新闻文章，涉及四种实体类型。</a:t>
            </a:r>
            <a:endParaRPr lang="zh-CN" altLang="en-US"/>
          </a:p>
          <a:p>
            <a:r>
              <a:rPr lang="en-US" altLang="zh-CN"/>
              <a:t>(2) OntoNotes5.0</a:t>
            </a:r>
            <a:r>
              <a:rPr lang="zh-CN" altLang="en-US"/>
              <a:t>内容：包含</a:t>
            </a:r>
            <a:r>
              <a:rPr lang="en-US" altLang="zh-CN"/>
              <a:t> 160 </a:t>
            </a:r>
            <a:r>
              <a:rPr lang="zh-CN" altLang="en-US"/>
              <a:t>万单词，标注了</a:t>
            </a:r>
            <a:r>
              <a:rPr lang="en-US" altLang="zh-CN"/>
              <a:t> 18 </a:t>
            </a:r>
            <a:r>
              <a:rPr lang="zh-CN" altLang="en-US"/>
              <a:t>种实体类型，涵盖多个领域。</a:t>
            </a:r>
            <a:endParaRPr lang="zh-CN" altLang="en-US"/>
          </a:p>
          <a:p>
            <a:r>
              <a:rPr lang="en-US" altLang="zh-CN"/>
              <a:t>(3) Webpage</a:t>
            </a:r>
            <a:r>
              <a:rPr lang="zh-CN" altLang="en-US"/>
              <a:t>内容：从</a:t>
            </a:r>
            <a:r>
              <a:rPr lang="en-US" altLang="zh-CN"/>
              <a:t> 20 </a:t>
            </a:r>
            <a:r>
              <a:rPr lang="zh-CN" altLang="en-US"/>
              <a:t>个网页中收集了</a:t>
            </a:r>
            <a:r>
              <a:rPr lang="en-US" altLang="zh-CN"/>
              <a:t> 783 </a:t>
            </a:r>
            <a:r>
              <a:rPr lang="zh-CN" altLang="en-US"/>
              <a:t>个实体，涉及四种实体类型（与</a:t>
            </a:r>
            <a:r>
              <a:rPr lang="en-US" altLang="zh-CN"/>
              <a:t> CoNLL03 </a:t>
            </a:r>
            <a:r>
              <a:rPr lang="zh-CN" altLang="en-US"/>
              <a:t>类似）。</a:t>
            </a:r>
            <a:endParaRPr lang="zh-CN" altLang="en-US"/>
          </a:p>
          <a:p>
            <a:r>
              <a:rPr lang="en-US" altLang="zh-CN"/>
              <a:t>(4) Wikigold </a:t>
            </a:r>
            <a:r>
              <a:rPr lang="zh-CN" altLang="en-US"/>
              <a:t>内容：包含</a:t>
            </a:r>
            <a:r>
              <a:rPr lang="en-US" altLang="zh-CN"/>
              <a:t> 39,007 </a:t>
            </a:r>
            <a:r>
              <a:rPr lang="zh-CN" altLang="en-US"/>
              <a:t>个维基百科文章中的词汇，标注了四种</a:t>
            </a:r>
            <a:r>
              <a:rPr lang="en-US" altLang="zh-CN"/>
              <a:t> CoNLL03 </a:t>
            </a:r>
            <a:r>
              <a:rPr lang="zh-CN" altLang="en-US"/>
              <a:t>命名实体标签。</a:t>
            </a:r>
            <a:endParaRPr lang="zh-CN" altLang="en-US"/>
          </a:p>
          <a:p>
            <a:r>
              <a:rPr lang="en-US" altLang="zh-CN"/>
              <a:t>(5) Twitter</a:t>
            </a:r>
            <a:r>
              <a:rPr lang="zh-CN" altLang="en-US"/>
              <a:t>来源：</a:t>
            </a:r>
            <a:r>
              <a:rPr lang="en-US" altLang="zh-CN"/>
              <a:t>WNUT 2016 NER Shared Task</a:t>
            </a:r>
            <a:r>
              <a:rPr lang="zh-CN" altLang="en-US"/>
              <a:t>。内容：包含</a:t>
            </a:r>
            <a:r>
              <a:rPr lang="en-US" altLang="zh-CN"/>
              <a:t> 2,400 </a:t>
            </a:r>
            <a:r>
              <a:rPr lang="zh-CN" altLang="en-US"/>
              <a:t>条推文（总计</a:t>
            </a:r>
            <a:r>
              <a:rPr lang="en-US" altLang="zh-CN"/>
              <a:t> 34,000 </a:t>
            </a:r>
            <a:r>
              <a:rPr lang="zh-CN" altLang="en-US"/>
              <a:t>个词汇），标注了</a:t>
            </a:r>
            <a:r>
              <a:rPr lang="en-US" altLang="zh-CN"/>
              <a:t> 10 </a:t>
            </a:r>
            <a:r>
              <a:rPr lang="zh-CN" altLang="en-US"/>
              <a:t>种实体标签。</a:t>
            </a:r>
            <a:endParaRPr lang="zh-CN" altLang="en-US"/>
          </a:p>
          <a:p>
            <a:r>
              <a:rPr lang="zh-CN" altLang="en-US">
                <a:sym typeface="+mn-ea"/>
              </a:rPr>
              <a:t>全监督方法</a:t>
            </a:r>
            <a:endParaRPr lang="zh-CN" altLang="en-US"/>
          </a:p>
          <a:p>
            <a:r>
              <a:rPr lang="zh-CN" altLang="en-US">
                <a:sym typeface="+mn-ea"/>
              </a:rPr>
              <a:t>为了展示性能上限，作者还选择了两种全监督方法进行比较：</a:t>
            </a:r>
            <a:endParaRPr lang="zh-CN" altLang="en-US"/>
          </a:p>
          <a:p>
            <a:r>
              <a:rPr lang="en-US" altLang="zh-CN">
                <a:sym typeface="+mn-ea"/>
              </a:rPr>
              <a:t>(1) BiLSTM-CNN-CRF (BiLSTM-CC) </a:t>
            </a:r>
            <a:r>
              <a:rPr lang="zh-CN" altLang="en-US">
                <a:sym typeface="+mn-ea"/>
              </a:rPr>
              <a:t>方法：采用双向</a:t>
            </a:r>
            <a:r>
              <a:rPr lang="en-US" altLang="zh-CN">
                <a:sym typeface="+mn-ea"/>
              </a:rPr>
              <a:t> LSTM </a:t>
            </a:r>
            <a:r>
              <a:rPr lang="zh-CN" altLang="en-US">
                <a:sym typeface="+mn-ea"/>
              </a:rPr>
              <a:t>和字符级</a:t>
            </a:r>
            <a:r>
              <a:rPr lang="en-US" altLang="zh-CN">
                <a:sym typeface="+mn-ea"/>
              </a:rPr>
              <a:t> CNN </a:t>
            </a:r>
            <a:r>
              <a:rPr lang="zh-CN" altLang="en-US">
                <a:sym typeface="+mn-ea"/>
              </a:rPr>
              <a:t>生成词汇嵌入，然后通过</a:t>
            </a:r>
            <a:r>
              <a:rPr lang="en-US" altLang="zh-CN">
                <a:sym typeface="+mn-ea"/>
              </a:rPr>
              <a:t> CRF </a:t>
            </a:r>
            <a:r>
              <a:rPr lang="zh-CN" altLang="en-US">
                <a:sym typeface="+mn-ea"/>
              </a:rPr>
              <a:t>层预测最可能的标签序列。</a:t>
            </a:r>
            <a:endParaRPr lang="zh-CN" altLang="en-US"/>
          </a:p>
          <a:p>
            <a:r>
              <a:rPr lang="en-US" altLang="zh-CN">
                <a:sym typeface="+mn-ea"/>
              </a:rPr>
              <a:t>(2) RoBERTa-base </a:t>
            </a:r>
            <a:r>
              <a:rPr lang="zh-CN" altLang="en-US">
                <a:sym typeface="+mn-ea"/>
              </a:rPr>
              <a:t>方法：采用预训练的</a:t>
            </a:r>
            <a:r>
              <a:rPr lang="en-US" altLang="zh-CN">
                <a:sym typeface="+mn-ea"/>
              </a:rPr>
              <a:t> RoBERTa-base </a:t>
            </a:r>
            <a:r>
              <a:rPr lang="zh-CN" altLang="en-US">
                <a:sym typeface="+mn-ea"/>
              </a:rPr>
              <a:t>模型作为编码器。</a:t>
            </a:r>
            <a:endParaRPr lang="zh-CN" altLang="en-US"/>
          </a:p>
          <a:p>
            <a:r>
              <a:rPr lang="zh-CN" altLang="en-US"/>
              <a:t>接下来是远程</a:t>
            </a:r>
            <a:r>
              <a:rPr lang="zh-CN" altLang="en-US"/>
              <a:t>监督方法</a:t>
            </a:r>
            <a:endParaRPr lang="zh-CN" altLang="en-US"/>
          </a:p>
          <a:p>
            <a:r>
              <a:rPr lang="zh-CN" altLang="en-US"/>
              <a:t>作者将提出的框架与以下七种当前的远程监督方法进行了比较：</a:t>
            </a:r>
            <a:endParaRPr lang="zh-CN" altLang="en-US"/>
          </a:p>
          <a:p>
            <a:r>
              <a:rPr lang="en-US" altLang="zh-CN"/>
              <a:t>(1) AutoNER </a:t>
            </a:r>
            <a:r>
              <a:rPr lang="zh-CN" altLang="en-US"/>
              <a:t>方法：训练一个模糊的</a:t>
            </a:r>
            <a:r>
              <a:rPr lang="en-US" altLang="zh-CN"/>
              <a:t> LSTM-CRF </a:t>
            </a:r>
            <a:r>
              <a:rPr lang="zh-CN" altLang="en-US"/>
              <a:t>网络，处理可能有多个标签的词汇，采用</a:t>
            </a:r>
            <a:r>
              <a:rPr lang="en-US" altLang="zh-CN"/>
              <a:t>“Tie or Break”</a:t>
            </a:r>
            <a:r>
              <a:rPr lang="zh-CN" altLang="en-US"/>
              <a:t>方案。</a:t>
            </a:r>
            <a:endParaRPr lang="zh-CN" altLang="en-US"/>
          </a:p>
          <a:p>
            <a:r>
              <a:rPr lang="en-US" altLang="zh-CN"/>
              <a:t>(2) LRNT</a:t>
            </a:r>
            <a:r>
              <a:rPr lang="zh-CN" altLang="en-US"/>
              <a:t>方法：使用</a:t>
            </a:r>
            <a:r>
              <a:rPr lang="en-US" altLang="zh-CN"/>
              <a:t> Partial-CRF </a:t>
            </a:r>
            <a:r>
              <a:rPr lang="zh-CN" altLang="en-US"/>
              <a:t>进行序列标注，并使用高标注置信度和覆盖度的高质量句子进行训练。</a:t>
            </a:r>
            <a:endParaRPr lang="zh-CN" altLang="en-US"/>
          </a:p>
          <a:p>
            <a:r>
              <a:rPr lang="en-US" altLang="zh-CN"/>
              <a:t>(3) Co-teaching+ </a:t>
            </a:r>
            <a:r>
              <a:rPr lang="zh-CN" altLang="en-US"/>
              <a:t>方法：基于鲁棒样本选择的算法，仅通过预测不一致的数据更新双网络。</a:t>
            </a:r>
            <a:endParaRPr lang="zh-CN" altLang="en-US"/>
          </a:p>
          <a:p>
            <a:r>
              <a:rPr lang="en-US" altLang="zh-CN"/>
              <a:t>(4) JoCoR </a:t>
            </a:r>
            <a:r>
              <a:rPr lang="zh-CN" altLang="en-US"/>
              <a:t>方法：采用双网络计算联合损失，并进行协同正则化。</a:t>
            </a:r>
            <a:endParaRPr lang="zh-CN" altLang="en-US"/>
          </a:p>
          <a:p>
            <a:r>
              <a:rPr lang="en-US" altLang="zh-CN"/>
              <a:t>(5) NegSampling </a:t>
            </a:r>
            <a:r>
              <a:rPr lang="zh-CN" altLang="en-US"/>
              <a:t>方法：通过负采样处理不完整的标注。</a:t>
            </a:r>
            <a:endParaRPr lang="zh-CN" altLang="en-US"/>
          </a:p>
          <a:p>
            <a:r>
              <a:rPr lang="en-US" altLang="zh-CN"/>
              <a:t>(6) BOND </a:t>
            </a:r>
            <a:r>
              <a:rPr lang="zh-CN" altLang="en-US"/>
              <a:t>方法：采用教师</a:t>
            </a:r>
            <a:r>
              <a:rPr lang="en-US" altLang="zh-CN"/>
              <a:t>-</a:t>
            </a:r>
            <a:r>
              <a:rPr lang="zh-CN" altLang="en-US"/>
              <a:t>学生网络进行自训练，并通过早停（</a:t>
            </a:r>
            <a:r>
              <a:rPr lang="en-US" altLang="zh-CN"/>
              <a:t>early stopping</a:t>
            </a:r>
            <a:r>
              <a:rPr lang="zh-CN" altLang="en-US"/>
              <a:t>）选择可靠的干净词汇进行训练。</a:t>
            </a:r>
            <a:endParaRPr lang="zh-CN" altLang="en-US"/>
          </a:p>
          <a:p>
            <a:r>
              <a:rPr lang="en-US" altLang="zh-CN"/>
              <a:t>(7) SCDL </a:t>
            </a:r>
            <a:r>
              <a:rPr lang="zh-CN" altLang="en-US"/>
              <a:t>方法：联合训练两个教师</a:t>
            </a:r>
            <a:r>
              <a:rPr lang="en-US" altLang="zh-CN"/>
              <a:t>-</a:t>
            </a:r>
            <a:r>
              <a:rPr lang="zh-CN" altLang="en-US"/>
              <a:t>学生网络，以相互有益的方式迭代进行标签精炼。</a:t>
            </a:r>
            <a:endParaRPr lang="zh-CN" altLang="en-US"/>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作者对</a:t>
            </a:r>
            <a:r>
              <a:rPr lang="en-US" altLang="zh-CN"/>
              <a:t> CoNLL03 </a:t>
            </a:r>
            <a:r>
              <a:rPr lang="zh-CN" altLang="en-US"/>
              <a:t>数据集进行消融研究</a:t>
            </a:r>
            <a:r>
              <a:rPr lang="zh-CN" altLang="en-US"/>
              <a:t>，证明每个组件或者</a:t>
            </a:r>
            <a:r>
              <a:rPr lang="zh-CN" altLang="en-US"/>
              <a:t>参数都是不可或缺的。</a:t>
            </a:r>
            <a:endParaRPr lang="zh-CN" altLang="en-US"/>
          </a:p>
          <a:p>
            <a:r>
              <a:rPr lang="zh-CN" altLang="en-US"/>
              <a:t>测试以下情况：</a:t>
            </a:r>
            <a:r>
              <a:rPr lang="en-US" altLang="zh-CN"/>
              <a:t>(1) </a:t>
            </a:r>
            <a:r>
              <a:rPr lang="zh-CN" altLang="en-US"/>
              <a:t>去除</a:t>
            </a:r>
            <a:r>
              <a:rPr lang="en-US" altLang="zh-CN"/>
              <a:t> WCE </a:t>
            </a:r>
            <a:r>
              <a:rPr lang="zh-CN" altLang="en-US"/>
              <a:t>损失；</a:t>
            </a:r>
            <a:r>
              <a:rPr lang="en-US" altLang="zh-CN"/>
              <a:t>(2) </a:t>
            </a:r>
            <a:r>
              <a:rPr lang="zh-CN" altLang="en-US"/>
              <a:t>不进行双网络协同猜测；</a:t>
            </a:r>
            <a:r>
              <a:rPr lang="en-US" altLang="zh-CN"/>
              <a:t>(3) </a:t>
            </a:r>
            <a:r>
              <a:rPr lang="zh-CN" altLang="en-US"/>
              <a:t>用单头路径替换双头路径。从消融实验可以看出，去除任何一个组件都会导致性能下降，而该模型在三个组件的联合作用下能够轻松获得最佳的</a:t>
            </a:r>
            <a:r>
              <a:rPr lang="en-US" altLang="zh-CN"/>
              <a:t> F1 </a:t>
            </a:r>
            <a:r>
              <a:rPr lang="zh-CN" altLang="en-US"/>
              <a:t>分数。</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NULL"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结束页-1">
    <p:bg>
      <p:bgPr>
        <a:solidFill>
          <a:schemeClr val="bg1"/>
        </a:solidFill>
        <a:effectLst/>
      </p:bgPr>
    </p:bg>
    <p:spTree>
      <p:nvGrpSpPr>
        <p:cNvPr id="1" name=""/>
        <p:cNvGrpSpPr/>
        <p:nvPr/>
      </p:nvGrpSpPr>
      <p:grpSpPr>
        <a:xfrm>
          <a:off x="0" y="0"/>
          <a:ext cx="0" cy="0"/>
          <a:chOff x="0" y="0"/>
          <a:chExt cx="0" cy="0"/>
        </a:xfrm>
      </p:grpSpPr>
      <p:pic>
        <p:nvPicPr>
          <p:cNvPr id="6" name="图片 5" descr="C:/Users/20935/AppData/Local/Temp/figmazip/slide_302e09a71da6a4ea\datas\装饰-12003&amp;66877.png"/>
          <p:cNvPicPr>
            <a:picLocks noChangeAspect="1"/>
          </p:cNvPicPr>
          <p:nvPr userDrawn="1">
            <p:custDataLst>
              <p:tags r:id="rId2"/>
            </p:custDataLst>
          </p:nvPr>
        </p:nvPicPr>
        <p:blipFill>
          <a:blip r:embed="rId3" r:link="rId4"/>
          <a:stretch>
            <a:fillRect/>
          </a:stretch>
        </p:blipFill>
        <p:spPr>
          <a:xfrm>
            <a:off x="0" y="0"/>
            <a:ext cx="12191365" cy="6858000"/>
          </a:xfrm>
          <a:prstGeom prst="rect">
            <a:avLst/>
          </a:prstGeom>
        </p:spPr>
      </p:pic>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副标题 7"/>
          <p:cNvSpPr>
            <a:spLocks noGrp="1"/>
          </p:cNvSpPr>
          <p:nvPr>
            <p:ph type="subTitle" idx="13" hasCustomPrompt="1"/>
            <p:custDataLst>
              <p:tags r:id="rId8"/>
            </p:custDataLst>
          </p:nvPr>
        </p:nvSpPr>
        <p:spPr>
          <a:xfrm>
            <a:off x="1015999" y="2705097"/>
            <a:ext cx="5524503" cy="457200"/>
          </a:xfrm>
          <a:noFill/>
        </p:spPr>
        <p:txBody>
          <a:bodyPr lIns="0" tIns="0" rIns="0" bIns="0" anchor="t">
            <a:noAutofit/>
          </a:bodyPr>
          <a:lstStyle>
            <a:lvl1pPr marL="0" indent="0" algn="l">
              <a:lnSpc>
                <a:spcPct val="125000"/>
              </a:lnSpc>
              <a:buNone/>
              <a:defRPr sz="2400" b="0">
                <a:solidFill>
                  <a:schemeClr val="bg1"/>
                </a:solidFill>
                <a:latin typeface="Microsoft YaHei UI" panose="020B0503020204020204" charset="-122"/>
                <a:ea typeface="Microsoft YaHei UI"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THE END</a:t>
            </a:r>
            <a:endParaRPr lang="zh-CN" altLang="en-US" smtClean="0"/>
          </a:p>
        </p:txBody>
      </p:sp>
      <p:sp>
        <p:nvSpPr>
          <p:cNvPr id="9" name="标题 8"/>
          <p:cNvSpPr>
            <a:spLocks noGrp="1"/>
          </p:cNvSpPr>
          <p:nvPr>
            <p:ph type="ctrTitle" idx="14" hasCustomPrompt="1"/>
            <p:custDataLst>
              <p:tags r:id="rId9"/>
            </p:custDataLst>
          </p:nvPr>
        </p:nvSpPr>
        <p:spPr>
          <a:xfrm>
            <a:off x="1015999" y="3162297"/>
            <a:ext cx="5651504" cy="1015999"/>
          </a:xfrm>
          <a:noFill/>
        </p:spPr>
        <p:txBody>
          <a:bodyPr lIns="0" tIns="0" rIns="0" bIns="0" anchor="t">
            <a:noAutofit/>
          </a:bodyPr>
          <a:lstStyle>
            <a:lvl1pPr algn="l">
              <a:lnSpc>
                <a:spcPct val="104000"/>
              </a:lnSpc>
              <a:buNone/>
              <a:defRPr sz="6400" b="1">
                <a:solidFill>
                  <a:schemeClr val="bg1"/>
                </a:solidFill>
                <a:latin typeface="Microsoft YaHei UI" panose="020B0503020204020204" charset="-122"/>
                <a:ea typeface="Microsoft YaHei UI" panose="020B0503020204020204" charset="-122"/>
              </a:defRPr>
            </a:lvl1pPr>
          </a:lstStyle>
          <a:p>
            <a:r>
              <a:rPr lang="zh-CN" altLang="en-US" smtClean="0"/>
              <a:t>谢谢观看</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2" Type="http://schemas.openxmlformats.org/officeDocument/2006/relationships/notesSlide" Target="../notesSlides/notesSlide6.xml"/><Relationship Id="rId31" Type="http://schemas.openxmlformats.org/officeDocument/2006/relationships/slideLayout" Target="../slideLayouts/slideLayout2.xml"/><Relationship Id="rId30" Type="http://schemas.openxmlformats.org/officeDocument/2006/relationships/tags" Target="../tags/tag30.xml"/><Relationship Id="rId3" Type="http://schemas.openxmlformats.org/officeDocument/2006/relationships/image" Target="../media/image15.png"/><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image" Target="../media/image2.png"/><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765810" y="1367155"/>
            <a:ext cx="10557510" cy="5015865"/>
          </a:xfrm>
          <a:prstGeom prst="rect">
            <a:avLst/>
          </a:prstGeom>
          <a:noFill/>
        </p:spPr>
        <p:txBody>
          <a:bodyPr wrap="square" rtlCol="0">
            <a:spAutoFit/>
          </a:bodyPr>
          <a:lstStyle/>
          <a:p>
            <a:pPr algn="ctr"/>
            <a:r>
              <a:rPr lang="en-US" altLang="zh-CN" sz="4000" kern="100" dirty="0">
                <a:effectLst/>
                <a:latin typeface="Times New Roman" panose="02020603050405020304" pitchFamily="18" charset="0"/>
                <a:ea typeface="华文新魏" panose="02010800040101010101" pitchFamily="2" charset="-122"/>
                <a:cs typeface="Times New Roman" panose="02020603050405020304" pitchFamily="18" charset="0"/>
              </a:rPr>
              <a:t>Debiased and Denoised Entity Recognition from</a:t>
            </a:r>
            <a:endParaRPr lang="en-US" altLang="zh-CN" sz="4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p>
            <a:pPr algn="ctr"/>
            <a:r>
              <a:rPr lang="en-US" altLang="zh-CN" sz="4000" kern="100" dirty="0">
                <a:effectLst/>
                <a:latin typeface="Times New Roman" panose="02020603050405020304" pitchFamily="18" charset="0"/>
                <a:ea typeface="华文新魏" panose="02010800040101010101" pitchFamily="2" charset="-122"/>
                <a:cs typeface="Times New Roman" panose="02020603050405020304" pitchFamily="18" charset="0"/>
              </a:rPr>
              <a:t>Distant Supervision</a:t>
            </a:r>
            <a:endParaRPr lang="en-US" altLang="zh-CN" sz="4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p>
            <a:pPr algn="ctr"/>
            <a:endParaRPr lang="en-US" altLang="zh-CN" sz="4000" kern="100" dirty="0">
              <a:effectLst/>
              <a:latin typeface="Times New Roman" panose="02020603050405020304" pitchFamily="18" charset="0"/>
              <a:ea typeface="华文新魏" panose="02010800040101010101" pitchFamily="2" charset="-122"/>
              <a:cs typeface="Times New Roman" panose="02020603050405020304" pitchFamily="18" charset="0"/>
            </a:endParaRPr>
          </a:p>
          <a:p>
            <a:pPr algn="ctr"/>
            <a:r>
              <a:rPr lang="en-US" altLang="zh-CN" sz="2000">
                <a:latin typeface="Times New Roman" panose="02020603050405020304" pitchFamily="18" charset="0"/>
                <a:cs typeface="Times New Roman" panose="02020603050405020304" pitchFamily="18" charset="0"/>
                <a:sym typeface="+mn-ea"/>
              </a:rPr>
              <a:t>Haobo Wang1∗, Yiwen Dong1∗, Ruixuan Xiao1, Fei Huang2, Gang Chen1, Junbo Zhao1†</a:t>
            </a:r>
            <a:endParaRPr lang="en-US" altLang="zh-CN" sz="2000">
              <a:latin typeface="Times New Roman" panose="02020603050405020304" pitchFamily="18" charset="0"/>
              <a:cs typeface="Times New Roman" panose="02020603050405020304" pitchFamily="18" charset="0"/>
            </a:endParaRPr>
          </a:p>
          <a:p>
            <a:pPr algn="ctr"/>
            <a:r>
              <a:rPr lang="en-US" altLang="zh-CN" sz="2000">
                <a:latin typeface="Times New Roman" panose="02020603050405020304" pitchFamily="18" charset="0"/>
                <a:cs typeface="Times New Roman" panose="02020603050405020304" pitchFamily="18" charset="0"/>
                <a:sym typeface="+mn-ea"/>
              </a:rPr>
              <a:t>1Zhejiang University, Hangzhou, China</a:t>
            </a:r>
            <a:endParaRPr lang="en-US" altLang="zh-CN" sz="2000">
              <a:latin typeface="Times New Roman" panose="02020603050405020304" pitchFamily="18" charset="0"/>
              <a:cs typeface="Times New Roman" panose="02020603050405020304" pitchFamily="18" charset="0"/>
            </a:endParaRPr>
          </a:p>
          <a:p>
            <a:pPr algn="ctr"/>
            <a:r>
              <a:rPr lang="en-US" altLang="zh-CN" sz="2000">
                <a:latin typeface="Times New Roman" panose="02020603050405020304" pitchFamily="18" charset="0"/>
                <a:cs typeface="Times New Roman" panose="02020603050405020304" pitchFamily="18" charset="0"/>
                <a:sym typeface="+mn-ea"/>
              </a:rPr>
              <a:t>2Alibaba Group, Hangzhou, China</a:t>
            </a:r>
            <a:endParaRPr lang="en-US" altLang="zh-CN" sz="2000">
              <a:latin typeface="Times New Roman" panose="02020603050405020304" pitchFamily="18" charset="0"/>
              <a:cs typeface="Times New Roman" panose="02020603050405020304" pitchFamily="18" charset="0"/>
              <a:sym typeface="+mn-ea"/>
            </a:endParaRPr>
          </a:p>
          <a:p>
            <a:pPr algn="ctr"/>
            <a:endParaRPr lang="en-US" altLang="zh-CN" sz="2000">
              <a:latin typeface="Times New Roman" panose="02020603050405020304" pitchFamily="18" charset="0"/>
              <a:cs typeface="Times New Roman" panose="02020603050405020304" pitchFamily="18" charset="0"/>
              <a:sym typeface="+mn-ea"/>
            </a:endParaRPr>
          </a:p>
          <a:p>
            <a:pPr algn="ctr"/>
            <a:endParaRPr lang="en-US" altLang="zh-CN" sz="2000">
              <a:latin typeface="Times New Roman" panose="02020603050405020304" pitchFamily="18" charset="0"/>
              <a:cs typeface="Times New Roman" panose="02020603050405020304" pitchFamily="18" charset="0"/>
              <a:sym typeface="+mn-ea"/>
            </a:endParaRPr>
          </a:p>
          <a:p>
            <a:pPr algn="ctr"/>
            <a:endParaRPr lang="en-US" altLang="zh-CN" sz="2000">
              <a:latin typeface="Times New Roman" panose="02020603050405020304" pitchFamily="18" charset="0"/>
              <a:cs typeface="Times New Roman" panose="02020603050405020304" pitchFamily="18" charset="0"/>
              <a:sym typeface="+mn-ea"/>
            </a:endParaRPr>
          </a:p>
          <a:p>
            <a:pPr algn="ctr"/>
            <a:endParaRPr lang="en-US" altLang="zh-CN" sz="2000">
              <a:latin typeface="Times New Roman" panose="02020603050405020304" pitchFamily="18" charset="0"/>
              <a:cs typeface="Times New Roman" panose="02020603050405020304" pitchFamily="18" charset="0"/>
              <a:sym typeface="+mn-ea"/>
            </a:endParaRPr>
          </a:p>
          <a:p>
            <a:pPr algn="ctr"/>
            <a:endParaRPr lang="en-US" altLang="zh-CN" sz="2000">
              <a:latin typeface="Times New Roman" panose="02020603050405020304" pitchFamily="18" charset="0"/>
              <a:cs typeface="Times New Roman" panose="02020603050405020304" pitchFamily="18" charset="0"/>
              <a:sym typeface="+mn-ea"/>
            </a:endParaRPr>
          </a:p>
          <a:p>
            <a:pPr algn="ctr"/>
            <a:r>
              <a:rPr lang="en-US" altLang="zh-CN" sz="2000">
                <a:solidFill>
                  <a:schemeClr val="accent1"/>
                </a:solidFill>
                <a:latin typeface="Times New Roman" panose="02020603050405020304" pitchFamily="18" charset="0"/>
                <a:cs typeface="Times New Roman" panose="02020603050405020304" pitchFamily="18" charset="0"/>
                <a:sym typeface="+mn-ea"/>
              </a:rPr>
              <a:t>NeurIPS 2023</a:t>
            </a:r>
            <a:endParaRPr lang="zh-CN" altLang="en-US" sz="2000">
              <a:solidFill>
                <a:schemeClr val="accent1"/>
              </a:solidFill>
              <a:latin typeface="Times New Roman" panose="02020603050405020304" pitchFamily="18" charset="0"/>
              <a:cs typeface="Times New Roman" panose="02020603050405020304" pitchFamily="18" charset="0"/>
            </a:endParaRPr>
          </a:p>
          <a:p>
            <a:pPr algn="ctr"/>
            <a:endParaRPr lang="zh-CN" altLang="en-US" sz="2000" kern="100" dirty="0">
              <a:solidFill>
                <a:schemeClr val="accent1"/>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pic>
        <p:nvPicPr>
          <p:cNvPr id="3" name="图片 2"/>
          <p:cNvPicPr/>
          <p:nvPr/>
        </p:nvPicPr>
        <p:blipFill>
          <a:blip r:embed="rId1"/>
          <a:stretch>
            <a:fillRect/>
          </a:stretch>
        </p:blipFill>
        <p:spPr>
          <a:xfrm>
            <a:off x="53340" y="0"/>
            <a:ext cx="4054475" cy="1132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4355465"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Further Analysis</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sp>
        <p:nvSpPr>
          <p:cNvPr id="2" name="文本框 1"/>
          <p:cNvSpPr txBox="1"/>
          <p:nvPr/>
        </p:nvSpPr>
        <p:spPr>
          <a:xfrm>
            <a:off x="394970" y="718820"/>
            <a:ext cx="4064000" cy="368300"/>
          </a:xfrm>
          <a:prstGeom prst="rect">
            <a:avLst/>
          </a:prstGeom>
          <a:noFill/>
        </p:spPr>
        <p:txBody>
          <a:bodyPr wrap="square" rtlCol="0">
            <a:spAutoFit/>
          </a:bodyPr>
          <a:p>
            <a:r>
              <a:rPr lang="en-US" altLang="zh-CN" b="1">
                <a:latin typeface="Times New Roman" panose="02020603050405020304" pitchFamily="18" charset="0"/>
                <a:cs typeface="Times New Roman" panose="02020603050405020304" pitchFamily="18" charset="0"/>
              </a:rPr>
              <a:t>Efficacy of decoupled learning</a:t>
            </a:r>
            <a:endParaRPr lang="en-US" altLang="zh-CN" b="1">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774190" y="998220"/>
            <a:ext cx="8643620" cy="2797810"/>
          </a:xfrm>
          <a:prstGeom prst="rect">
            <a:avLst/>
          </a:prstGeom>
        </p:spPr>
      </p:pic>
      <p:sp>
        <p:nvSpPr>
          <p:cNvPr id="4" name="文本框 3"/>
          <p:cNvSpPr txBox="1"/>
          <p:nvPr/>
        </p:nvSpPr>
        <p:spPr>
          <a:xfrm>
            <a:off x="621665" y="3811270"/>
            <a:ext cx="3611245" cy="36830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Efficacy of debiased self-training</a:t>
            </a:r>
            <a:endParaRPr lang="zh-CN" altLang="en-US" b="1">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912495" y="4194810"/>
            <a:ext cx="2419350" cy="2327910"/>
          </a:xfrm>
          <a:prstGeom prst="rect">
            <a:avLst/>
          </a:prstGeom>
        </p:spPr>
      </p:pic>
      <p:sp>
        <p:nvSpPr>
          <p:cNvPr id="9" name="文本框 8"/>
          <p:cNvSpPr txBox="1"/>
          <p:nvPr/>
        </p:nvSpPr>
        <p:spPr>
          <a:xfrm>
            <a:off x="5015230" y="3826510"/>
            <a:ext cx="2614295" cy="368300"/>
          </a:xfrm>
          <a:prstGeom prst="rect">
            <a:avLst/>
          </a:prstGeom>
        </p:spPr>
        <p:txBody>
          <a:bodyPr wrap="square">
            <a:spAutoFit/>
          </a:bodyPr>
          <a:p>
            <a:pPr marL="0" indent="0"/>
            <a:r>
              <a:rPr lang="en-US" altLang="zh-CN" b="1" i="0">
                <a:solidFill>
                  <a:srgbClr val="000000"/>
                </a:solidFill>
                <a:latin typeface="Times New Roman" panose="02020603050405020304" pitchFamily="18" charset="0"/>
                <a:ea typeface="catalyst-pingfang"/>
                <a:cs typeface="Times New Roman" panose="02020603050405020304" pitchFamily="18" charset="0"/>
              </a:rPr>
              <a:t>Efficacy of co-guessing</a:t>
            </a:r>
            <a:endParaRPr lang="en-US" altLang="zh-CN" b="1" i="0">
              <a:solidFill>
                <a:srgbClr val="000000"/>
              </a:solidFill>
              <a:latin typeface="Times New Roman" panose="02020603050405020304" pitchFamily="18" charset="0"/>
              <a:ea typeface="catalyst-pingfang"/>
              <a:cs typeface="Times New Roman" panose="02020603050405020304" pitchFamily="18" charset="0"/>
            </a:endParaRPr>
          </a:p>
        </p:txBody>
      </p:sp>
      <p:pic>
        <p:nvPicPr>
          <p:cNvPr id="10" name="图片 9"/>
          <p:cNvPicPr>
            <a:picLocks noChangeAspect="1"/>
          </p:cNvPicPr>
          <p:nvPr/>
        </p:nvPicPr>
        <p:blipFill>
          <a:blip r:embed="rId4"/>
          <a:stretch>
            <a:fillRect/>
          </a:stretch>
        </p:blipFill>
        <p:spPr>
          <a:xfrm>
            <a:off x="5015230" y="4194810"/>
            <a:ext cx="2380615" cy="2322830"/>
          </a:xfrm>
          <a:prstGeom prst="rect">
            <a:avLst/>
          </a:prstGeom>
        </p:spPr>
      </p:pic>
      <p:sp>
        <p:nvSpPr>
          <p:cNvPr id="11" name="文本框 10"/>
          <p:cNvSpPr txBox="1"/>
          <p:nvPr/>
        </p:nvSpPr>
        <p:spPr>
          <a:xfrm>
            <a:off x="8058150" y="3826510"/>
            <a:ext cx="3556635" cy="36830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Efficacy of threshold parameter τ</a:t>
            </a:r>
            <a:endParaRPr lang="zh-CN" altLang="en-US" b="1">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5"/>
          <a:stretch>
            <a:fillRect/>
          </a:stretch>
        </p:blipFill>
        <p:spPr>
          <a:xfrm>
            <a:off x="8578215" y="4194810"/>
            <a:ext cx="2407285" cy="2319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9335770"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Distant Supervision from Large Language Models</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sp>
        <p:nvSpPr>
          <p:cNvPr id="13" name="文本框 12"/>
          <p:cNvSpPr txBox="1"/>
          <p:nvPr/>
        </p:nvSpPr>
        <p:spPr>
          <a:xfrm>
            <a:off x="593090" y="1170305"/>
            <a:ext cx="11005820" cy="230695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Large language models (LLMs), including GPT-3 , ChatGPT, and GPT-43, have largely revolutionized the NLP landscape. Thanks to their emerging abilities like </a:t>
            </a:r>
            <a:r>
              <a:rPr lang="en-US" altLang="zh-CN" b="1">
                <a:latin typeface="Times New Roman" panose="02020603050405020304" pitchFamily="18" charset="0"/>
                <a:cs typeface="Times New Roman" panose="02020603050405020304" pitchFamily="18" charset="0"/>
              </a:rPr>
              <a:t>in-context learning</a:t>
            </a:r>
            <a:r>
              <a:rPr lang="en-US" altLang="zh-CN">
                <a:latin typeface="Times New Roman" panose="02020603050405020304" pitchFamily="18" charset="0"/>
                <a:cs typeface="Times New Roman" panose="02020603050405020304" pitchFamily="18" charset="0"/>
              </a:rPr>
              <a:t> (ICL) and </a:t>
            </a:r>
            <a:r>
              <a:rPr lang="en-US" altLang="zh-CN" b="1">
                <a:latin typeface="Times New Roman" panose="02020603050405020304" pitchFamily="18" charset="0"/>
                <a:cs typeface="Times New Roman" panose="02020603050405020304" pitchFamily="18" charset="0"/>
              </a:rPr>
              <a:t>chain-of-thought</a:t>
            </a:r>
            <a:r>
              <a:rPr lang="en-US" altLang="zh-CN">
                <a:latin typeface="Times New Roman" panose="02020603050405020304" pitchFamily="18" charset="0"/>
                <a:cs typeface="Times New Roman" panose="02020603050405020304" pitchFamily="18" charset="0"/>
              </a:rPr>
              <a:t>, LLMs demonstrate remarkable </a:t>
            </a:r>
            <a:r>
              <a:rPr lang="en-US" altLang="zh-CN" b="1">
                <a:latin typeface="Times New Roman" panose="02020603050405020304" pitchFamily="18" charset="0"/>
                <a:cs typeface="Times New Roman" panose="02020603050405020304" pitchFamily="18" charset="0"/>
              </a:rPr>
              <a:t>zero-shot learning</a:t>
            </a:r>
            <a:r>
              <a:rPr lang="en-US" altLang="zh-CN">
                <a:latin typeface="Times New Roman" panose="02020603050405020304" pitchFamily="18" charset="0"/>
                <a:cs typeface="Times New Roman" panose="02020603050405020304" pitchFamily="18" charset="0"/>
              </a:rPr>
              <a:t> performance in a wide range of downstream NLP tasks.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However, LLMs are still </a:t>
            </a:r>
            <a:r>
              <a:rPr lang="en-US" altLang="zh-CN" b="1">
                <a:latin typeface="Times New Roman" panose="02020603050405020304" pitchFamily="18" charset="0"/>
                <a:cs typeface="Times New Roman" panose="02020603050405020304" pitchFamily="18" charset="0"/>
              </a:rPr>
              <a:t>legs behind</a:t>
            </a:r>
            <a:r>
              <a:rPr lang="en-US" altLang="zh-CN">
                <a:latin typeface="Times New Roman" panose="02020603050405020304" pitchFamily="18" charset="0"/>
                <a:cs typeface="Times New Roman" panose="02020603050405020304" pitchFamily="18" charset="0"/>
              </a:rPr>
              <a:t> the </a:t>
            </a:r>
            <a:r>
              <a:rPr lang="en-US" altLang="zh-CN">
                <a:solidFill>
                  <a:srgbClr val="FF0000"/>
                </a:solidFill>
                <a:latin typeface="Times New Roman" panose="02020603050405020304" pitchFamily="18" charset="0"/>
                <a:cs typeface="Times New Roman" panose="02020603050405020304" pitchFamily="18" charset="0"/>
              </a:rPr>
              <a:t>fine-tuned small language models</a:t>
            </a:r>
            <a:r>
              <a:rPr lang="en-US" altLang="zh-CN">
                <a:latin typeface="Times New Roman" panose="02020603050405020304" pitchFamily="18" charset="0"/>
                <a:cs typeface="Times New Roman" panose="02020603050405020304" pitchFamily="18" charset="0"/>
              </a:rPr>
              <a:t> in many NLP applications including NER.</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To deal with this problem, we extend the DSNER formulation and design </a:t>
            </a:r>
            <a:r>
              <a:rPr lang="en-US" altLang="zh-CN">
                <a:solidFill>
                  <a:srgbClr val="FF0000"/>
                </a:solidFill>
                <a:latin typeface="Times New Roman" panose="02020603050405020304" pitchFamily="18" charset="0"/>
                <a:cs typeface="Times New Roman" panose="02020603050405020304" pitchFamily="18" charset="0"/>
              </a:rPr>
              <a:t>a novel in-context learning algorithm</a:t>
            </a:r>
            <a:r>
              <a:rPr lang="en-US" altLang="zh-CN">
                <a:latin typeface="Times New Roman" panose="02020603050405020304" pitchFamily="18" charset="0"/>
                <a:cs typeface="Times New Roman" panose="02020603050405020304" pitchFamily="18" charset="0"/>
              </a:rPr>
              <a:t> that </a:t>
            </a:r>
            <a:r>
              <a:rPr lang="en-US" altLang="zh-CN">
                <a:solidFill>
                  <a:srgbClr val="FF0000"/>
                </a:solidFill>
                <a:latin typeface="Times New Roman" panose="02020603050405020304" pitchFamily="18" charset="0"/>
                <a:cs typeface="Times New Roman" panose="02020603050405020304" pitchFamily="18" charset="0"/>
              </a:rPr>
              <a:t>exploits self-generated text-tag pairs to generate distant labels</a:t>
            </a:r>
            <a:r>
              <a:rPr lang="en-US" altLang="zh-CN">
                <a:latin typeface="Times New Roman" panose="02020603050405020304" pitchFamily="18" charset="0"/>
                <a:cs typeface="Times New Roman" panose="02020603050405020304" pitchFamily="18" charset="0"/>
              </a:rPr>
              <a:t>. Moreover, we </a:t>
            </a:r>
            <a:r>
              <a:rPr lang="en-US" altLang="zh-CN" b="1">
                <a:latin typeface="Times New Roman" panose="02020603050405020304" pitchFamily="18" charset="0"/>
                <a:cs typeface="Times New Roman" panose="02020603050405020304" pitchFamily="18" charset="0"/>
              </a:rPr>
              <a:t>modify </a:t>
            </a:r>
            <a:r>
              <a:rPr lang="en-US" altLang="zh-CN">
                <a:latin typeface="Times New Roman" panose="02020603050405020304" pitchFamily="18" charset="0"/>
                <a:cs typeface="Times New Roman" panose="02020603050405020304" pitchFamily="18" charset="0"/>
              </a:rPr>
              <a:t>our original algorithms to </a:t>
            </a:r>
            <a:r>
              <a:rPr lang="en-US" altLang="zh-CN" b="1">
                <a:latin typeface="Times New Roman" panose="02020603050405020304" pitchFamily="18" charset="0"/>
                <a:cs typeface="Times New Roman" panose="02020603050405020304" pitchFamily="18" charset="0"/>
              </a:rPr>
              <a:t>fully use hybrid labels</a:t>
            </a:r>
            <a:r>
              <a:rPr lang="en-US" altLang="zh-CN">
                <a:latin typeface="Times New Roman" panose="02020603050405020304" pitchFamily="18" charset="0"/>
                <a:cs typeface="Times New Roman" panose="02020603050405020304" pitchFamily="18" charset="0"/>
              </a:rPr>
              <a:t> including ChatGPT-generated labels and original knowledge-base generated labels (KB labels).</a:t>
            </a:r>
            <a:endParaRPr lang="en-US" altLang="zh-CN">
              <a:latin typeface="Times New Roman" panose="02020603050405020304" pitchFamily="18" charset="0"/>
              <a:cs typeface="Times New Roman" panose="02020603050405020304" pitchFamily="18" charset="0"/>
            </a:endParaRPr>
          </a:p>
        </p:txBody>
      </p:sp>
      <p:pic>
        <p:nvPicPr>
          <p:cNvPr id="14" name="图片 13"/>
          <p:cNvPicPr>
            <a:picLocks noChangeAspect="1"/>
          </p:cNvPicPr>
          <p:nvPr/>
        </p:nvPicPr>
        <p:blipFill>
          <a:blip r:embed="rId2"/>
          <a:stretch>
            <a:fillRect/>
          </a:stretch>
        </p:blipFill>
        <p:spPr>
          <a:xfrm>
            <a:off x="1286510" y="3733800"/>
            <a:ext cx="9112250" cy="215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9335770"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Conclusion</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sp>
        <p:nvSpPr>
          <p:cNvPr id="3" name="文本框 2"/>
          <p:cNvSpPr txBox="1"/>
          <p:nvPr/>
        </p:nvSpPr>
        <p:spPr>
          <a:xfrm>
            <a:off x="854710" y="1358265"/>
            <a:ext cx="10481310" cy="460375"/>
          </a:xfrm>
          <a:prstGeom prst="rect">
            <a:avLst/>
          </a:prstGeom>
          <a:noFill/>
        </p:spPr>
        <p:txBody>
          <a:bodyPr wrap="square" rtlCol="0" anchor="t">
            <a:spAutoFit/>
          </a:bodyPr>
          <a:p>
            <a:r>
              <a:rPr lang="zh-CN" altLang="en-US" sz="2400">
                <a:latin typeface="微软雅黑" panose="020B0503020204020204" charset="-122"/>
                <a:ea typeface="微软雅黑" panose="020B0503020204020204" charset="-122"/>
                <a:sym typeface="+mn-ea"/>
              </a:rPr>
              <a:t>两种偏差：</a:t>
            </a:r>
            <a:r>
              <a:rPr lang="zh-CN" altLang="en-US" sz="2400" b="1">
                <a:latin typeface="微软雅黑" panose="020B0503020204020204" charset="-122"/>
                <a:ea typeface="微软雅黑" panose="020B0503020204020204" charset="-122"/>
                <a:sym typeface="+mn-ea"/>
              </a:rPr>
              <a:t>高度结构化的噪声</a:t>
            </a:r>
            <a:r>
              <a:rPr lang="zh-CN" altLang="en-US" sz="2400">
                <a:latin typeface="微软雅黑" panose="020B0503020204020204" charset="-122"/>
                <a:ea typeface="微软雅黑" panose="020B0503020204020204" charset="-122"/>
                <a:sym typeface="+mn-ea"/>
              </a:rPr>
              <a:t>和自训练框架引入的</a:t>
            </a:r>
            <a:r>
              <a:rPr lang="zh-CN" altLang="en-US" sz="2400" b="1">
                <a:latin typeface="微软雅黑" panose="020B0503020204020204" charset="-122"/>
                <a:ea typeface="微软雅黑" panose="020B0503020204020204" charset="-122"/>
                <a:sym typeface="+mn-ea"/>
              </a:rPr>
              <a:t>固有偏差</a:t>
            </a:r>
            <a:endParaRPr lang="zh-CN" altLang="en-US" sz="2400" b="1">
              <a:latin typeface="微软雅黑" panose="020B0503020204020204" charset="-122"/>
              <a:ea typeface="微软雅黑" panose="020B0503020204020204" charset="-122"/>
              <a:sym typeface="+mn-ea"/>
            </a:endParaRPr>
          </a:p>
        </p:txBody>
      </p:sp>
      <p:sp>
        <p:nvSpPr>
          <p:cNvPr id="4" name="文本框 3"/>
          <p:cNvSpPr txBox="1"/>
          <p:nvPr/>
        </p:nvSpPr>
        <p:spPr>
          <a:xfrm>
            <a:off x="854710" y="2369820"/>
            <a:ext cx="10481310" cy="460375"/>
          </a:xfrm>
          <a:prstGeom prst="rect">
            <a:avLst/>
          </a:prstGeom>
          <a:noFill/>
        </p:spPr>
        <p:txBody>
          <a:bodyPr wrap="square" rtlCol="0">
            <a:spAutoFit/>
          </a:bodyPr>
          <a:p>
            <a:pPr algn="l">
              <a:buClrTx/>
              <a:buSzTx/>
              <a:buFontTx/>
            </a:pPr>
            <a:r>
              <a:rPr lang="zh-CN" altLang="en-US" sz="2400">
                <a:latin typeface="微软雅黑" panose="020B0503020204020204" charset="-122"/>
                <a:ea typeface="微软雅黑" panose="020B0503020204020204" charset="-122"/>
              </a:rPr>
              <a:t>解决方法：</a:t>
            </a:r>
            <a:r>
              <a:rPr lang="zh-CN" altLang="en-US" sz="2400" b="1">
                <a:latin typeface="微软雅黑" panose="020B0503020204020204" charset="-122"/>
                <a:ea typeface="微软雅黑" panose="020B0503020204020204" charset="-122"/>
                <a:sym typeface="+mn-ea"/>
              </a:rPr>
              <a:t>解耦学习</a:t>
            </a:r>
            <a:r>
              <a:rPr lang="zh-CN" altLang="en-US" sz="2400">
                <a:latin typeface="微软雅黑" panose="020B0503020204020204" charset="-122"/>
                <a:ea typeface="微软雅黑" panose="020B0503020204020204" charset="-122"/>
                <a:sym typeface="+mn-ea"/>
              </a:rPr>
              <a:t>、</a:t>
            </a:r>
            <a:r>
              <a:rPr lang="zh-CN" altLang="en-US" sz="2400" b="1">
                <a:latin typeface="微软雅黑" panose="020B0503020204020204" charset="-122"/>
                <a:ea typeface="微软雅黑" panose="020B0503020204020204" charset="-122"/>
                <a:sym typeface="+mn-ea"/>
              </a:rPr>
              <a:t>清洁令牌选择</a:t>
            </a:r>
            <a:r>
              <a:rPr lang="zh-CN" altLang="en-US" sz="2400">
                <a:latin typeface="微软雅黑" panose="020B0503020204020204" charset="-122"/>
                <a:ea typeface="微软雅黑" panose="020B0503020204020204" charset="-122"/>
                <a:sym typeface="+mn-ea"/>
              </a:rPr>
              <a:t>、</a:t>
            </a:r>
            <a:r>
              <a:rPr lang="zh-CN" altLang="en-US" sz="2400" b="1">
                <a:latin typeface="微软雅黑" panose="020B0503020204020204" charset="-122"/>
                <a:ea typeface="微软雅黑" panose="020B0503020204020204" charset="-122"/>
                <a:sym typeface="+mn-ea"/>
              </a:rPr>
              <a:t>去偏自训练</a:t>
            </a:r>
            <a:r>
              <a:rPr lang="zh-CN" altLang="en-US" sz="2400">
                <a:latin typeface="微软雅黑" panose="020B0503020204020204" charset="-122"/>
                <a:ea typeface="微软雅黑" panose="020B0503020204020204" charset="-122"/>
                <a:sym typeface="+mn-ea"/>
              </a:rPr>
              <a:t>和</a:t>
            </a:r>
            <a:r>
              <a:rPr lang="zh-CN" altLang="en-US" sz="2400" b="1">
                <a:latin typeface="微软雅黑" panose="020B0503020204020204" charset="-122"/>
                <a:ea typeface="微软雅黑" panose="020B0503020204020204" charset="-122"/>
                <a:sym typeface="+mn-ea"/>
              </a:rPr>
              <a:t>双共猜测机制</a:t>
            </a:r>
            <a:endParaRPr lang="zh-CN" altLang="en-US" sz="2400" b="1">
              <a:latin typeface="微软雅黑" panose="020B0503020204020204" charset="-122"/>
              <a:ea typeface="微软雅黑" panose="020B0503020204020204" charset="-122"/>
              <a:sym typeface="+mn-ea"/>
            </a:endParaRPr>
          </a:p>
        </p:txBody>
      </p:sp>
      <p:sp>
        <p:nvSpPr>
          <p:cNvPr id="8" name="文本框 7"/>
          <p:cNvSpPr txBox="1"/>
          <p:nvPr/>
        </p:nvSpPr>
        <p:spPr>
          <a:xfrm>
            <a:off x="854710" y="3381375"/>
            <a:ext cx="9779000" cy="829945"/>
          </a:xfrm>
          <a:prstGeom prst="rect">
            <a:avLst/>
          </a:prstGeom>
          <a:noFill/>
        </p:spPr>
        <p:txBody>
          <a:bodyPr wrap="square" rtlCol="0">
            <a:spAutoFit/>
          </a:bodyPr>
          <a:p>
            <a:r>
              <a:rPr lang="zh-CN" altLang="en-US" sz="2400">
                <a:latin typeface="微软雅黑" panose="020B0503020204020204" charset="-122"/>
                <a:ea typeface="微软雅黑" panose="020B0503020204020204" charset="-122"/>
                <a:sym typeface="+mn-ea"/>
              </a:rPr>
              <a:t>实验结果：结果表明 DesERT 取得了最先进的性能。建立了基于 ChatGPT 的远程监督 NER </a:t>
            </a:r>
            <a:r>
              <a:rPr lang="zh-CN" altLang="en-US" sz="2400" b="1">
                <a:latin typeface="微软雅黑" panose="020B0503020204020204" charset="-122"/>
                <a:ea typeface="微软雅黑" panose="020B0503020204020204" charset="-122"/>
                <a:sym typeface="+mn-ea"/>
              </a:rPr>
              <a:t>新基准</a:t>
            </a:r>
            <a:r>
              <a:rPr lang="zh-CN" altLang="en-US" sz="2400">
                <a:latin typeface="微软雅黑" panose="020B0503020204020204" charset="-122"/>
                <a:ea typeface="微软雅黑" panose="020B0503020204020204" charset="-122"/>
                <a:sym typeface="+mn-ea"/>
              </a:rPr>
              <a:t>，DesERT 在该基准上同样表现出色。</a:t>
            </a:r>
            <a:endParaRPr lang="zh-CN" altLang="en-US" sz="240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8255" y="2850515"/>
            <a:ext cx="298894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7" name="图片 6"/>
          <p:cNvPicPr/>
          <p:nvPr/>
        </p:nvPicPr>
        <p:blipFill>
          <a:blip r:embed="rId1"/>
          <a:stretch>
            <a:fillRect/>
          </a:stretch>
        </p:blipFill>
        <p:spPr>
          <a:xfrm>
            <a:off x="9731375" y="0"/>
            <a:ext cx="2460625" cy="687705"/>
          </a:xfrm>
          <a:prstGeom prst="rect">
            <a:avLst/>
          </a:prstGeom>
        </p:spPr>
      </p:pic>
      <p:sp>
        <p:nvSpPr>
          <p:cNvPr id="2" name="矩形 1"/>
          <p:cNvSpPr/>
          <p:nvPr/>
        </p:nvSpPr>
        <p:spPr>
          <a:xfrm>
            <a:off x="9016365" y="2850515"/>
            <a:ext cx="317563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4339590" y="2536190"/>
            <a:ext cx="3512820" cy="1206500"/>
          </a:xfrm>
          <a:prstGeom prst="rect">
            <a:avLst/>
          </a:prstGeom>
          <a:noFill/>
        </p:spPr>
        <p:txBody>
          <a:bodyPr wrap="square" rtlCol="0">
            <a:noAutofit/>
          </a:bodyPr>
          <a:p>
            <a:r>
              <a:rPr lang="en-US" altLang="zh-CN" sz="8800">
                <a:latin typeface="Times New Roman" panose="02020603050405020304" pitchFamily="18" charset="0"/>
                <a:cs typeface="Times New Roman" panose="02020603050405020304" pitchFamily="18" charset="0"/>
              </a:rPr>
              <a:t>Thanks</a:t>
            </a:r>
            <a:endParaRPr lang="en-US" altLang="zh-CN" sz="88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46075" y="-124460"/>
            <a:ext cx="11076940" cy="107632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Introduction </a:t>
            </a:r>
            <a:endParaRPr lang="en-US" altLang="zh-CN" sz="3200">
              <a:latin typeface="Times New Roman" panose="02020603050405020304" pitchFamily="18" charset="0"/>
              <a:cs typeface="Times New Roman" panose="02020603050405020304" pitchFamily="18" charset="0"/>
            </a:endParaRPr>
          </a:p>
          <a:p>
            <a:r>
              <a:rPr lang="en-US" altLang="zh-CN" sz="3200">
                <a:latin typeface="Times New Roman" panose="02020603050405020304" pitchFamily="18" charset="0"/>
                <a:cs typeface="Times New Roman" panose="02020603050405020304" pitchFamily="18" charset="0"/>
              </a:rPr>
              <a:t>(Dataset limitations &amp; </a:t>
            </a:r>
            <a:r>
              <a:rPr lang="en-US" altLang="zh-CN" sz="3200">
                <a:latin typeface="Times New Roman" panose="02020603050405020304" pitchFamily="18" charset="0"/>
                <a:cs typeface="Times New Roman" panose="02020603050405020304" pitchFamily="18" charset="0"/>
                <a:sym typeface="+mn-ea"/>
              </a:rPr>
              <a:t>Methodological limitations</a:t>
            </a:r>
            <a:r>
              <a:rPr lang="en-US" altLang="zh-CN" sz="3200">
                <a:latin typeface="Times New Roman" panose="02020603050405020304" pitchFamily="18" charset="0"/>
                <a:cs typeface="Times New Roman" panose="02020603050405020304" pitchFamily="18" charset="0"/>
              </a:rPr>
              <a:t>)</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pic>
        <p:nvPicPr>
          <p:cNvPr id="8" name="图片 7"/>
          <p:cNvPicPr>
            <a:picLocks noChangeAspect="1"/>
          </p:cNvPicPr>
          <p:nvPr/>
        </p:nvPicPr>
        <p:blipFill>
          <a:blip r:embed="rId2"/>
          <a:stretch>
            <a:fillRect/>
          </a:stretch>
        </p:blipFill>
        <p:spPr>
          <a:xfrm>
            <a:off x="418465" y="911225"/>
            <a:ext cx="10593705" cy="2800350"/>
          </a:xfrm>
          <a:prstGeom prst="rect">
            <a:avLst/>
          </a:prstGeom>
        </p:spPr>
      </p:pic>
      <p:sp>
        <p:nvSpPr>
          <p:cNvPr id="9" name="文本框 8"/>
          <p:cNvSpPr txBox="1"/>
          <p:nvPr/>
        </p:nvSpPr>
        <p:spPr>
          <a:xfrm>
            <a:off x="498475" y="3816350"/>
            <a:ext cx="11170285" cy="1476375"/>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Confusion matrix of true labels and distant labels on the whole CoNLL03 dataset.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(b) The confusion matrix displays noise among true entity-type labels.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(c) The real token class distribution on the CoNLL03 dataset and tokens selected by a basic self-training framework with a single-head/double-head pathway. It can be shown that double-head selects more tokens than single-head on the minority entity classes such as MISC and LOC.</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418465" y="5577205"/>
            <a:ext cx="11324590"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Self-training exists an</a:t>
            </a:r>
            <a:r>
              <a:rPr lang="en-US" altLang="zh-CN" b="1">
                <a:latin typeface="Times New Roman" panose="02020603050405020304" pitchFamily="18" charset="0"/>
                <a:cs typeface="Times New Roman" panose="02020603050405020304" pitchFamily="18" charset="0"/>
              </a:rPr>
              <a:t> inherent confirmation bias</a:t>
            </a:r>
            <a:r>
              <a:rPr lang="en-US" altLang="zh-CN">
                <a:latin typeface="Times New Roman" panose="02020603050405020304" pitchFamily="18" charset="0"/>
                <a:cs typeface="Times New Roman" panose="02020603050405020304" pitchFamily="18" charset="0"/>
              </a:rPr>
              <a:t> to assign erroneous pseudo-labels. Due to the existence of label noise, the DSNER task can face an amplified self-training bias, which, however, has never been touched on in prior studies.</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7175500"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M</a:t>
            </a:r>
            <a:r>
              <a:rPr lang="en-US" altLang="zh-CN" sz="3200">
                <a:latin typeface="Times New Roman" panose="02020603050405020304" pitchFamily="18" charset="0"/>
                <a:cs typeface="Times New Roman" panose="02020603050405020304" pitchFamily="18" charset="0"/>
              </a:rPr>
              <a:t>ethod (Notation and Preliminary)</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sp>
        <p:nvSpPr>
          <p:cNvPr id="2" name="文本框 1"/>
          <p:cNvSpPr txBox="1"/>
          <p:nvPr/>
        </p:nvSpPr>
        <p:spPr>
          <a:xfrm>
            <a:off x="506095" y="655320"/>
            <a:ext cx="4064000" cy="368300"/>
          </a:xfrm>
          <a:prstGeom prst="rect">
            <a:avLst/>
          </a:prstGeom>
          <a:noFill/>
        </p:spPr>
        <p:txBody>
          <a:bodyPr wrap="square" rtlCol="0">
            <a:spAutoFit/>
          </a:bodyPr>
          <a:p>
            <a:r>
              <a:rPr lang="en-US" altLang="zh-CN" b="1">
                <a:latin typeface="Times New Roman" panose="02020603050405020304" pitchFamily="18" charset="0"/>
                <a:cs typeface="Times New Roman" panose="02020603050405020304" pitchFamily="18" charset="0"/>
              </a:rPr>
              <a:t>Named Entity Recognition.</a:t>
            </a:r>
            <a:endParaRPr lang="en-US" altLang="zh-CN" b="1">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883910" y="1203325"/>
            <a:ext cx="4064000" cy="635000"/>
          </a:xfrm>
          <a:prstGeom prst="rect">
            <a:avLst/>
          </a:prstGeom>
        </p:spPr>
      </p:pic>
      <p:sp>
        <p:nvSpPr>
          <p:cNvPr id="4" name="文本框 3"/>
          <p:cNvSpPr txBox="1"/>
          <p:nvPr/>
        </p:nvSpPr>
        <p:spPr>
          <a:xfrm>
            <a:off x="506095" y="2851150"/>
            <a:ext cx="2929890" cy="368300"/>
          </a:xfrm>
          <a:prstGeom prst="rect">
            <a:avLst/>
          </a:prstGeom>
          <a:noFill/>
        </p:spPr>
        <p:txBody>
          <a:bodyPr wrap="square" rtlCol="0" anchor="t">
            <a:spAutoFit/>
          </a:bodyPr>
          <a:p>
            <a:pPr algn="l">
              <a:buClrTx/>
              <a:buSzTx/>
              <a:buFontTx/>
            </a:pPr>
            <a:r>
              <a:rPr lang="en-US" altLang="zh-CN" b="1">
                <a:latin typeface="Times New Roman" panose="02020603050405020304" pitchFamily="18" charset="0"/>
                <a:cs typeface="Times New Roman" panose="02020603050405020304" pitchFamily="18" charset="0"/>
              </a:rPr>
              <a:t>Distantly-Supervised NER.</a:t>
            </a:r>
            <a:endParaRPr lang="en-US" altLang="zh-CN" b="1">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3"/>
          <a:stretch>
            <a:fillRect/>
          </a:stretch>
        </p:blipFill>
        <p:spPr>
          <a:xfrm>
            <a:off x="4219575" y="4451350"/>
            <a:ext cx="3752850" cy="304800"/>
          </a:xfrm>
          <a:prstGeom prst="rect">
            <a:avLst/>
          </a:prstGeom>
        </p:spPr>
      </p:pic>
      <p:pic>
        <p:nvPicPr>
          <p:cNvPr id="11" name="图片 10"/>
          <p:cNvPicPr>
            <a:picLocks noChangeAspect="1"/>
          </p:cNvPicPr>
          <p:nvPr/>
        </p:nvPicPr>
        <p:blipFill>
          <a:blip r:embed="rId4"/>
          <a:srcRect b="9583"/>
          <a:stretch>
            <a:fillRect/>
          </a:stretch>
        </p:blipFill>
        <p:spPr>
          <a:xfrm>
            <a:off x="711200" y="1072515"/>
            <a:ext cx="1847850" cy="275590"/>
          </a:xfrm>
          <a:prstGeom prst="rect">
            <a:avLst/>
          </a:prstGeom>
        </p:spPr>
      </p:pic>
      <p:pic>
        <p:nvPicPr>
          <p:cNvPr id="12" name="图片 11"/>
          <p:cNvPicPr>
            <a:picLocks noChangeAspect="1"/>
          </p:cNvPicPr>
          <p:nvPr/>
        </p:nvPicPr>
        <p:blipFill>
          <a:blip r:embed="rId5"/>
          <a:srcRect t="10750"/>
          <a:stretch>
            <a:fillRect/>
          </a:stretch>
        </p:blipFill>
        <p:spPr>
          <a:xfrm>
            <a:off x="711200" y="1489075"/>
            <a:ext cx="1663700" cy="226695"/>
          </a:xfrm>
          <a:prstGeom prst="rect">
            <a:avLst/>
          </a:prstGeom>
        </p:spPr>
      </p:pic>
      <p:pic>
        <p:nvPicPr>
          <p:cNvPr id="13" name="图片 12"/>
          <p:cNvPicPr>
            <a:picLocks noChangeAspect="1"/>
          </p:cNvPicPr>
          <p:nvPr/>
        </p:nvPicPr>
        <p:blipFill>
          <a:blip r:embed="rId6"/>
          <a:stretch>
            <a:fillRect/>
          </a:stretch>
        </p:blipFill>
        <p:spPr>
          <a:xfrm>
            <a:off x="711200" y="1835785"/>
            <a:ext cx="1549400" cy="228600"/>
          </a:xfrm>
          <a:prstGeom prst="rect">
            <a:avLst/>
          </a:prstGeom>
        </p:spPr>
      </p:pic>
      <p:pic>
        <p:nvPicPr>
          <p:cNvPr id="14" name="图片 13"/>
          <p:cNvPicPr>
            <a:picLocks noChangeAspect="1"/>
          </p:cNvPicPr>
          <p:nvPr/>
        </p:nvPicPr>
        <p:blipFill>
          <a:blip r:embed="rId7"/>
          <a:stretch>
            <a:fillRect/>
          </a:stretch>
        </p:blipFill>
        <p:spPr>
          <a:xfrm>
            <a:off x="2559050" y="1838325"/>
            <a:ext cx="1930400" cy="247650"/>
          </a:xfrm>
          <a:prstGeom prst="rect">
            <a:avLst/>
          </a:prstGeom>
        </p:spPr>
      </p:pic>
      <p:sp>
        <p:nvSpPr>
          <p:cNvPr id="15" name="文本框 14"/>
          <p:cNvSpPr txBox="1"/>
          <p:nvPr/>
        </p:nvSpPr>
        <p:spPr>
          <a:xfrm>
            <a:off x="635000" y="2227580"/>
            <a:ext cx="49104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 ∼ K denote entity types and 0 denotes non-entity</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9434195" y="1666875"/>
            <a:ext cx="6350" cy="4241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5883910" y="2023745"/>
            <a:ext cx="6096000" cy="36830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predicted probability of x</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belonging to class y</a:t>
            </a:r>
            <a:r>
              <a:rPr lang="en-US" altLang="zh-CN" baseline="-25000">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 in sentence </a:t>
            </a:r>
            <a:r>
              <a:rPr lang="en-US" altLang="zh-CN" b="1">
                <a:latin typeface="Times New Roman" panose="02020603050405020304" pitchFamily="18" charset="0"/>
                <a:cs typeface="Times New Roman" panose="02020603050405020304" pitchFamily="18" charset="0"/>
              </a:rPr>
              <a:t>x</a:t>
            </a:r>
            <a:endParaRPr lang="en-US" altLang="zh-CN" b="1">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a:off x="3945890" y="2023745"/>
            <a:ext cx="5080" cy="2959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9" name="图片 18"/>
          <p:cNvPicPr>
            <a:picLocks noChangeAspect="1"/>
          </p:cNvPicPr>
          <p:nvPr/>
        </p:nvPicPr>
        <p:blipFill>
          <a:blip r:embed="rId8"/>
          <a:srcRect r="4440" b="-3488"/>
          <a:stretch>
            <a:fillRect/>
          </a:stretch>
        </p:blipFill>
        <p:spPr>
          <a:xfrm>
            <a:off x="10204450" y="1393825"/>
            <a:ext cx="1571625" cy="282575"/>
          </a:xfrm>
          <a:prstGeom prst="rect">
            <a:avLst/>
          </a:prstGeom>
        </p:spPr>
      </p:pic>
      <p:sp>
        <p:nvSpPr>
          <p:cNvPr id="20" name="文本框 19"/>
          <p:cNvSpPr txBox="1"/>
          <p:nvPr/>
        </p:nvSpPr>
        <p:spPr>
          <a:xfrm>
            <a:off x="711200" y="3475355"/>
            <a:ext cx="10107930" cy="36830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separates the tokens in each sentence </a:t>
            </a:r>
            <a:r>
              <a:rPr lang="en-US" altLang="zh-CN" b="1">
                <a:latin typeface="Times New Roman" panose="02020603050405020304" pitchFamily="18" charset="0"/>
                <a:cs typeface="Times New Roman" panose="02020603050405020304" pitchFamily="18" charset="0"/>
              </a:rPr>
              <a:t>x</a:t>
            </a:r>
            <a:r>
              <a:rPr lang="en-US" altLang="zh-CN">
                <a:latin typeface="Times New Roman" panose="02020603050405020304" pitchFamily="18" charset="0"/>
                <a:cs typeface="Times New Roman" panose="02020603050405020304" pitchFamily="18" charset="0"/>
              </a:rPr>
              <a:t> into a set of potential clean tokens x</a:t>
            </a:r>
            <a:r>
              <a:rPr lang="en-US" altLang="zh-CN" baseline="30000">
                <a:latin typeface="Times New Roman" panose="02020603050405020304" pitchFamily="18" charset="0"/>
                <a:cs typeface="Times New Roman" panose="02020603050405020304" pitchFamily="18" charset="0"/>
              </a:rPr>
              <a:t>l</a:t>
            </a:r>
            <a:r>
              <a:rPr lang="en-US" altLang="zh-CN">
                <a:latin typeface="Times New Roman" panose="02020603050405020304" pitchFamily="18" charset="0"/>
                <a:cs typeface="Times New Roman" panose="02020603050405020304" pitchFamily="18" charset="0"/>
              </a:rPr>
              <a:t> and noisy tokens x</a:t>
            </a:r>
            <a:r>
              <a:rPr lang="en-US" altLang="zh-CN" baseline="30000">
                <a:latin typeface="Times New Roman" panose="02020603050405020304" pitchFamily="18" charset="0"/>
                <a:cs typeface="Times New Roman" panose="02020603050405020304" pitchFamily="18" charset="0"/>
              </a:rPr>
              <a:t>u</a:t>
            </a:r>
            <a:endParaRPr lang="en-US" altLang="zh-CN" baseline="30000">
              <a:latin typeface="Times New Roman" panose="02020603050405020304" pitchFamily="18" charset="0"/>
              <a:cs typeface="Times New Roman" panose="02020603050405020304" pitchFamily="18" charset="0"/>
            </a:endParaRPr>
          </a:p>
        </p:txBody>
      </p:sp>
      <p:sp>
        <p:nvSpPr>
          <p:cNvPr id="21" name="文本框 20"/>
          <p:cNvSpPr txBox="1"/>
          <p:nvPr/>
        </p:nvSpPr>
        <p:spPr>
          <a:xfrm>
            <a:off x="711200" y="5561330"/>
            <a:ext cx="10610850"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sym typeface="+mn-ea"/>
              </a:rPr>
              <a:t>where L</a:t>
            </a:r>
            <a:r>
              <a:rPr lang="en-US" altLang="zh-CN" baseline="-25000">
                <a:latin typeface="Times New Roman" panose="02020603050405020304" pitchFamily="18" charset="0"/>
                <a:cs typeface="Times New Roman" panose="02020603050405020304" pitchFamily="18" charset="0"/>
                <a:sym typeface="+mn-ea"/>
              </a:rPr>
              <a:t>L</a:t>
            </a:r>
            <a:r>
              <a:rPr lang="en-US" altLang="zh-CN">
                <a:latin typeface="Times New Roman" panose="02020603050405020304" pitchFamily="18" charset="0"/>
                <a:cs typeface="Times New Roman" panose="02020603050405020304" pitchFamily="18" charset="0"/>
                <a:sym typeface="+mn-ea"/>
              </a:rPr>
              <a:t> and L</a:t>
            </a:r>
            <a:r>
              <a:rPr lang="en-US" altLang="zh-CN" baseline="-25000">
                <a:latin typeface="Times New Roman" panose="02020603050405020304" pitchFamily="18" charset="0"/>
                <a:cs typeface="Times New Roman" panose="02020603050405020304" pitchFamily="18" charset="0"/>
                <a:sym typeface="+mn-ea"/>
              </a:rPr>
              <a:t>U</a:t>
            </a:r>
            <a:r>
              <a:rPr lang="en-US" altLang="zh-CN">
                <a:latin typeface="Times New Roman" panose="02020603050405020304" pitchFamily="18" charset="0"/>
                <a:cs typeface="Times New Roman" panose="02020603050405020304" pitchFamily="18" charset="0"/>
                <a:sym typeface="+mn-ea"/>
              </a:rPr>
              <a:t> are classification losses on the two sets.       is a pseudo-label generated via previous models.</a:t>
            </a:r>
            <a:endParaRPr lang="en-US" altLang="zh-CN">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22" name="图片 21"/>
          <p:cNvPicPr>
            <a:picLocks noChangeAspect="1"/>
          </p:cNvPicPr>
          <p:nvPr/>
        </p:nvPicPr>
        <p:blipFill>
          <a:blip r:embed="rId9"/>
          <a:stretch>
            <a:fillRect/>
          </a:stretch>
        </p:blipFill>
        <p:spPr>
          <a:xfrm>
            <a:off x="6149975" y="5567045"/>
            <a:ext cx="306070" cy="3098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1880235"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M</a:t>
            </a:r>
            <a:r>
              <a:rPr lang="en-US" altLang="zh-CN" sz="3200">
                <a:latin typeface="Times New Roman" panose="02020603050405020304" pitchFamily="18" charset="0"/>
                <a:cs typeface="Times New Roman" panose="02020603050405020304" pitchFamily="18" charset="0"/>
              </a:rPr>
              <a:t>ethod </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pic>
        <p:nvPicPr>
          <p:cNvPr id="8" name="图片 7"/>
          <p:cNvPicPr>
            <a:picLocks noChangeAspect="1"/>
          </p:cNvPicPr>
          <p:nvPr/>
        </p:nvPicPr>
        <p:blipFill>
          <a:blip r:embed="rId2"/>
          <a:stretch>
            <a:fillRect/>
          </a:stretch>
        </p:blipFill>
        <p:spPr>
          <a:xfrm>
            <a:off x="758190" y="819150"/>
            <a:ext cx="10443845" cy="3464560"/>
          </a:xfrm>
          <a:prstGeom prst="rect">
            <a:avLst/>
          </a:prstGeom>
        </p:spPr>
      </p:pic>
      <p:sp>
        <p:nvSpPr>
          <p:cNvPr id="9" name="文本框 8"/>
          <p:cNvSpPr txBox="1"/>
          <p:nvPr/>
        </p:nvSpPr>
        <p:spPr>
          <a:xfrm>
            <a:off x="288925" y="4503420"/>
            <a:ext cx="8920480" cy="92202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(a): Illustration of decoupled learning paradigm and debiased self-training.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(b): Two classification heads are trained independently but make </a:t>
            </a:r>
            <a:r>
              <a:rPr lang="en-US" altLang="zh-CN" b="1">
                <a:latin typeface="Times New Roman" panose="02020603050405020304" pitchFamily="18" charset="0"/>
                <a:cs typeface="Times New Roman" panose="02020603050405020304" pitchFamily="18" charset="0"/>
              </a:rPr>
              <a:t>joint</a:t>
            </a:r>
            <a:r>
              <a:rPr lang="en-US" altLang="zh-CN">
                <a:latin typeface="Times New Roman" panose="02020603050405020304" pitchFamily="18" charset="0"/>
                <a:cs typeface="Times New Roman" panose="02020603050405020304" pitchFamily="18" charset="0"/>
              </a:rPr>
              <a:t> predictions when testing.</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 denotes unselected noisy or invalid tokens.</a:t>
            </a:r>
            <a:endParaRPr lang="en-US" altLang="zh-CN">
              <a:latin typeface="Times New Roman" panose="02020603050405020304" pitchFamily="18" charset="0"/>
              <a:cs typeface="Times New Roman" panose="02020603050405020304" pitchFamily="18" charset="0"/>
            </a:endParaRPr>
          </a:p>
        </p:txBody>
      </p:sp>
      <p:pic>
        <p:nvPicPr>
          <p:cNvPr id="23" name="图片 22"/>
          <p:cNvPicPr>
            <a:picLocks noChangeAspect="1"/>
          </p:cNvPicPr>
          <p:nvPr/>
        </p:nvPicPr>
        <p:blipFill>
          <a:blip r:embed="rId3"/>
          <a:srcRect r="1383" b="13556"/>
          <a:stretch>
            <a:fillRect/>
          </a:stretch>
        </p:blipFill>
        <p:spPr>
          <a:xfrm>
            <a:off x="9544685" y="4770755"/>
            <a:ext cx="1765935" cy="2470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1880235"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M</a:t>
            </a:r>
            <a:r>
              <a:rPr lang="en-US" altLang="zh-CN" sz="3200">
                <a:latin typeface="Times New Roman" panose="02020603050405020304" pitchFamily="18" charset="0"/>
                <a:cs typeface="Times New Roman" panose="02020603050405020304" pitchFamily="18" charset="0"/>
              </a:rPr>
              <a:t>ethod </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pic>
        <p:nvPicPr>
          <p:cNvPr id="25" name="图片 24"/>
          <p:cNvPicPr>
            <a:picLocks noChangeAspect="1"/>
          </p:cNvPicPr>
          <p:nvPr/>
        </p:nvPicPr>
        <p:blipFill>
          <a:blip r:embed="rId2"/>
          <a:stretch>
            <a:fillRect/>
          </a:stretch>
        </p:blipFill>
        <p:spPr>
          <a:xfrm>
            <a:off x="1152525" y="1063625"/>
            <a:ext cx="9886950" cy="4610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 name="椭圆 64"/>
          <p:cNvSpPr/>
          <p:nvPr>
            <p:custDataLst>
              <p:tags r:id="rId1"/>
            </p:custDataLst>
          </p:nvPr>
        </p:nvSpPr>
        <p:spPr>
          <a:xfrm>
            <a:off x="10204450" y="4114165"/>
            <a:ext cx="1051560" cy="105156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1522095"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Method</a:t>
            </a:r>
            <a:endParaRPr lang="en-US" altLang="zh-CN" sz="2000">
              <a:latin typeface="Times New Roman" panose="02020603050405020304" pitchFamily="18" charset="0"/>
              <a:cs typeface="Times New Roman" panose="02020603050405020304" pitchFamily="18" charset="0"/>
            </a:endParaRPr>
          </a:p>
        </p:txBody>
      </p:sp>
      <p:pic>
        <p:nvPicPr>
          <p:cNvPr id="7" name="图片 6"/>
          <p:cNvPicPr/>
          <p:nvPr/>
        </p:nvPicPr>
        <p:blipFill>
          <a:blip r:embed="rId2"/>
          <a:stretch>
            <a:fillRect/>
          </a:stretch>
        </p:blipFill>
        <p:spPr>
          <a:xfrm>
            <a:off x="9731375" y="0"/>
            <a:ext cx="2460625" cy="687705"/>
          </a:xfrm>
          <a:prstGeom prst="rect">
            <a:avLst/>
          </a:prstGeom>
        </p:spPr>
      </p:pic>
      <p:pic>
        <p:nvPicPr>
          <p:cNvPr id="10" name="图片 9"/>
          <p:cNvPicPr>
            <a:picLocks noChangeAspect="1"/>
          </p:cNvPicPr>
          <p:nvPr/>
        </p:nvPicPr>
        <p:blipFill>
          <a:blip r:embed="rId3"/>
          <a:stretch>
            <a:fillRect/>
          </a:stretch>
        </p:blipFill>
        <p:spPr>
          <a:xfrm>
            <a:off x="3006090" y="1483995"/>
            <a:ext cx="5353685" cy="543560"/>
          </a:xfrm>
          <a:prstGeom prst="rect">
            <a:avLst/>
          </a:prstGeom>
        </p:spPr>
      </p:pic>
      <p:sp>
        <p:nvSpPr>
          <p:cNvPr id="14" name="文本框 13"/>
          <p:cNvSpPr txBox="1"/>
          <p:nvPr/>
        </p:nvSpPr>
        <p:spPr>
          <a:xfrm>
            <a:off x="5694680" y="1142365"/>
            <a:ext cx="4507865" cy="302260"/>
          </a:xfrm>
          <a:prstGeom prst="rect">
            <a:avLst/>
          </a:prstGeom>
          <a:noFill/>
        </p:spPr>
        <p:txBody>
          <a:bodyPr wrap="square" rtlCol="0" anchor="t">
            <a:noAutofit/>
          </a:bodyPr>
          <a:p>
            <a:r>
              <a:rPr lang="en-US" altLang="zh-CN" sz="1200">
                <a:latin typeface="Times New Roman" panose="02020603050405020304" pitchFamily="18" charset="0"/>
                <a:cs typeface="Times New Roman" panose="02020603050405020304" pitchFamily="18" charset="0"/>
              </a:rPr>
              <a:t>In most of our experiments, we fix it to 0.95 without further tuning</a:t>
            </a:r>
            <a:endParaRPr lang="en-US" altLang="zh-CN" sz="120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7890510" y="1444625"/>
            <a:ext cx="7620" cy="1898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88925" y="757555"/>
            <a:ext cx="2959100"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sym typeface="+mn-ea"/>
              </a:rPr>
              <a:t> </a:t>
            </a:r>
            <a:r>
              <a:rPr lang="en-US" altLang="zh-CN" sz="2000" b="1">
                <a:latin typeface="Times New Roman" panose="02020603050405020304" pitchFamily="18" charset="0"/>
                <a:cs typeface="Times New Roman" panose="02020603050405020304" pitchFamily="18" charset="0"/>
                <a:sym typeface="+mn-ea"/>
              </a:rPr>
              <a:t>Clean Token Selection</a:t>
            </a:r>
            <a:endParaRPr lang="en-US" altLang="zh-CN" sz="2000" b="1">
              <a:latin typeface="Times New Roman" panose="02020603050405020304" pitchFamily="18" charset="0"/>
              <a:cs typeface="Times New Roman" panose="02020603050405020304" pitchFamily="18" charset="0"/>
            </a:endParaRPr>
          </a:p>
        </p:txBody>
      </p:sp>
      <p:sp>
        <p:nvSpPr>
          <p:cNvPr id="17" name="文本框 16"/>
          <p:cNvSpPr txBox="1"/>
          <p:nvPr/>
        </p:nvSpPr>
        <p:spPr>
          <a:xfrm>
            <a:off x="394970" y="2066925"/>
            <a:ext cx="6096000" cy="398780"/>
          </a:xfrm>
          <a:prstGeom prst="rect">
            <a:avLst/>
          </a:prstGeom>
          <a:noFill/>
        </p:spPr>
        <p:txBody>
          <a:bodyPr wrap="square" rtlCol="0" anchor="t">
            <a:spAutoFit/>
          </a:bodyPr>
          <a:p>
            <a:r>
              <a:rPr lang="en-US" altLang="zh-CN" sz="2000" b="1">
                <a:latin typeface="Times New Roman" panose="02020603050405020304" pitchFamily="18" charset="0"/>
                <a:cs typeface="Times New Roman" panose="02020603050405020304" pitchFamily="18" charset="0"/>
              </a:rPr>
              <a:t>Debiased Self-Training</a:t>
            </a:r>
            <a:endParaRPr lang="zh-CN" altLang="en-US" sz="2000" b="1">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4"/>
          <a:stretch>
            <a:fillRect/>
          </a:stretch>
        </p:blipFill>
        <p:spPr>
          <a:xfrm>
            <a:off x="394970" y="2465705"/>
            <a:ext cx="5852160" cy="2494280"/>
          </a:xfrm>
          <a:prstGeom prst="rect">
            <a:avLst/>
          </a:prstGeom>
        </p:spPr>
      </p:pic>
      <p:pic>
        <p:nvPicPr>
          <p:cNvPr id="19" name="图片 18"/>
          <p:cNvPicPr>
            <a:picLocks noChangeAspect="1"/>
          </p:cNvPicPr>
          <p:nvPr/>
        </p:nvPicPr>
        <p:blipFill>
          <a:blip r:embed="rId5"/>
          <a:stretch>
            <a:fillRect/>
          </a:stretch>
        </p:blipFill>
        <p:spPr>
          <a:xfrm>
            <a:off x="648335" y="5374005"/>
            <a:ext cx="7342505" cy="498475"/>
          </a:xfrm>
          <a:prstGeom prst="rect">
            <a:avLst/>
          </a:prstGeom>
        </p:spPr>
      </p:pic>
      <p:pic>
        <p:nvPicPr>
          <p:cNvPr id="20" name="图片 19"/>
          <p:cNvPicPr>
            <a:picLocks noChangeAspect="1"/>
          </p:cNvPicPr>
          <p:nvPr/>
        </p:nvPicPr>
        <p:blipFill>
          <a:blip r:embed="rId6"/>
          <a:stretch>
            <a:fillRect/>
          </a:stretch>
        </p:blipFill>
        <p:spPr>
          <a:xfrm>
            <a:off x="648335" y="5976620"/>
            <a:ext cx="7342505" cy="514985"/>
          </a:xfrm>
          <a:prstGeom prst="rect">
            <a:avLst/>
          </a:prstGeom>
        </p:spPr>
      </p:pic>
      <p:sp>
        <p:nvSpPr>
          <p:cNvPr id="21" name="文本框 20"/>
          <p:cNvSpPr txBox="1"/>
          <p:nvPr/>
        </p:nvSpPr>
        <p:spPr>
          <a:xfrm>
            <a:off x="7990840" y="5439410"/>
            <a:ext cx="406400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encoder </a:t>
            </a:r>
            <a:r>
              <a:rPr lang="en-US" altLang="en-US">
                <a:latin typeface="Times New Roman" panose="02020603050405020304" pitchFamily="18" charset="0"/>
                <a:cs typeface="Times New Roman" panose="02020603050405020304" pitchFamily="18" charset="0"/>
              </a:rPr>
              <a:t>ϕ</a:t>
            </a:r>
            <a:r>
              <a:rPr lang="en-US" altLang="zh-CN">
                <a:latin typeface="Times New Roman" panose="02020603050405020304" pitchFamily="18" charset="0"/>
                <a:cs typeface="Times New Roman" panose="02020603050405020304" pitchFamily="18" charset="0"/>
              </a:rPr>
              <a:t> is frozen at this step</a:t>
            </a:r>
            <a:endParaRPr lang="en-US" altLang="zh-CN">
              <a:latin typeface="Times New Roman" panose="02020603050405020304" pitchFamily="18" charset="0"/>
              <a:cs typeface="Times New Roman" panose="02020603050405020304" pitchFamily="18" charset="0"/>
            </a:endParaRPr>
          </a:p>
        </p:txBody>
      </p:sp>
      <p:sp>
        <p:nvSpPr>
          <p:cNvPr id="22" name="文本框 21"/>
          <p:cNvSpPr txBox="1"/>
          <p:nvPr/>
        </p:nvSpPr>
        <p:spPr>
          <a:xfrm>
            <a:off x="7990840" y="6049645"/>
            <a:ext cx="406400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h</a:t>
            </a:r>
            <a:r>
              <a:rPr lang="en-US" altLang="zh-CN" baseline="-25000">
                <a:latin typeface="Times New Roman" panose="02020603050405020304" pitchFamily="18" charset="0"/>
                <a:cs typeface="Times New Roman" panose="02020603050405020304" pitchFamily="18" charset="0"/>
              </a:rPr>
              <a:t>w </a:t>
            </a:r>
            <a:r>
              <a:rPr lang="en-US" altLang="zh-CN">
                <a:latin typeface="Times New Roman" panose="02020603050405020304" pitchFamily="18" charset="0"/>
                <a:cs typeface="Times New Roman" panose="02020603050405020304" pitchFamily="18" charset="0"/>
                <a:sym typeface="+mn-ea"/>
              </a:rPr>
              <a:t>is frozen </a:t>
            </a:r>
            <a:r>
              <a:rPr lang="en-US" altLang="zh-CN">
                <a:latin typeface="Times New Roman" panose="02020603050405020304" pitchFamily="18" charset="0"/>
                <a:cs typeface="Times New Roman" panose="02020603050405020304" pitchFamily="18" charset="0"/>
              </a:rPr>
              <a:t>and only update the encoder</a:t>
            </a:r>
            <a:endParaRPr lang="en-US" altLang="zh-CN">
              <a:latin typeface="Times New Roman" panose="02020603050405020304" pitchFamily="18" charset="0"/>
              <a:cs typeface="Times New Roman" panose="02020603050405020304" pitchFamily="18" charset="0"/>
            </a:endParaRPr>
          </a:p>
        </p:txBody>
      </p:sp>
      <p:pic>
        <p:nvPicPr>
          <p:cNvPr id="24" name="图片 23"/>
          <p:cNvPicPr>
            <a:picLocks noChangeAspect="1"/>
          </p:cNvPicPr>
          <p:nvPr/>
        </p:nvPicPr>
        <p:blipFill>
          <a:blip r:embed="rId7"/>
          <a:stretch>
            <a:fillRect/>
          </a:stretch>
        </p:blipFill>
        <p:spPr>
          <a:xfrm>
            <a:off x="648335" y="4972685"/>
            <a:ext cx="1417955" cy="388620"/>
          </a:xfrm>
          <a:prstGeom prst="rect">
            <a:avLst/>
          </a:prstGeom>
        </p:spPr>
      </p:pic>
      <p:cxnSp>
        <p:nvCxnSpPr>
          <p:cNvPr id="2" name="直接连接符 1"/>
          <p:cNvCxnSpPr/>
          <p:nvPr>
            <p:custDataLst>
              <p:tags r:id="rId8"/>
            </p:custDataLst>
          </p:nvPr>
        </p:nvCxnSpPr>
        <p:spPr>
          <a:xfrm flipV="1">
            <a:off x="6944995" y="2995930"/>
            <a:ext cx="5123815" cy="41910"/>
          </a:xfrm>
          <a:prstGeom prst="line">
            <a:avLst/>
          </a:prstGeom>
          <a:ln>
            <a:tailEnd type="triangle"/>
          </a:ln>
        </p:spPr>
        <p:style>
          <a:lnRef idx="2">
            <a:schemeClr val="accent1"/>
          </a:lnRef>
          <a:fillRef idx="0">
            <a:srgbClr val="FFFFFF"/>
          </a:fillRef>
          <a:effectRef idx="0">
            <a:srgbClr val="FFFFFF"/>
          </a:effectRef>
          <a:fontRef idx="minor">
            <a:schemeClr val="tx1"/>
          </a:fontRef>
        </p:style>
      </p:cxnSp>
      <p:sp>
        <p:nvSpPr>
          <p:cNvPr id="3" name="椭圆 2"/>
          <p:cNvSpPr/>
          <p:nvPr>
            <p:custDataLst>
              <p:tags r:id="rId9"/>
            </p:custDataLst>
          </p:nvPr>
        </p:nvSpPr>
        <p:spPr>
          <a:xfrm>
            <a:off x="8232140" y="2795905"/>
            <a:ext cx="390525" cy="42545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椭圆 3"/>
          <p:cNvSpPr/>
          <p:nvPr>
            <p:custDataLst>
              <p:tags r:id="rId10"/>
            </p:custDataLst>
          </p:nvPr>
        </p:nvSpPr>
        <p:spPr>
          <a:xfrm>
            <a:off x="10041255" y="2352040"/>
            <a:ext cx="1329690" cy="132969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custDataLst>
              <p:tags r:id="rId11"/>
            </p:custDataLst>
          </p:nvPr>
        </p:nvSpPr>
        <p:spPr>
          <a:xfrm>
            <a:off x="8133715" y="2486660"/>
            <a:ext cx="734060" cy="368300"/>
          </a:xfrm>
          <a:prstGeom prst="rect">
            <a:avLst/>
          </a:prstGeom>
          <a:noFill/>
        </p:spPr>
        <p:txBody>
          <a:bodyPr wrap="square" rtlCol="0">
            <a:spAutoFit/>
          </a:bodyPr>
          <a:p>
            <a:r>
              <a:rPr lang="en-US" altLang="zh-CN"/>
              <a:t>y=-1</a:t>
            </a:r>
            <a:endParaRPr lang="en-US" altLang="zh-CN"/>
          </a:p>
        </p:txBody>
      </p:sp>
      <p:sp>
        <p:nvSpPr>
          <p:cNvPr id="9" name="文本框 8"/>
          <p:cNvSpPr txBox="1"/>
          <p:nvPr>
            <p:custDataLst>
              <p:tags r:id="rId12"/>
            </p:custDataLst>
          </p:nvPr>
        </p:nvSpPr>
        <p:spPr>
          <a:xfrm>
            <a:off x="10340975" y="2572385"/>
            <a:ext cx="695325" cy="368300"/>
          </a:xfrm>
          <a:prstGeom prst="rect">
            <a:avLst/>
          </a:prstGeom>
          <a:noFill/>
        </p:spPr>
        <p:txBody>
          <a:bodyPr wrap="square" rtlCol="0">
            <a:spAutoFit/>
          </a:bodyPr>
          <a:p>
            <a:r>
              <a:rPr lang="en-US" altLang="zh-CN"/>
              <a:t>y=+1</a:t>
            </a:r>
            <a:endParaRPr lang="en-US" altLang="zh-CN"/>
          </a:p>
        </p:txBody>
      </p:sp>
      <p:sp>
        <p:nvSpPr>
          <p:cNvPr id="12" name="文本框 11"/>
          <p:cNvSpPr txBox="1"/>
          <p:nvPr>
            <p:custDataLst>
              <p:tags r:id="rId13"/>
            </p:custDataLst>
          </p:nvPr>
        </p:nvSpPr>
        <p:spPr>
          <a:xfrm>
            <a:off x="11859895" y="2995930"/>
            <a:ext cx="337185" cy="368300"/>
          </a:xfrm>
          <a:prstGeom prst="rect">
            <a:avLst/>
          </a:prstGeom>
          <a:noFill/>
        </p:spPr>
        <p:txBody>
          <a:bodyPr wrap="square" rtlCol="0">
            <a:spAutoFit/>
          </a:bodyPr>
          <a:p>
            <a:r>
              <a:rPr lang="en-US" altLang="zh-CN"/>
              <a:t>x</a:t>
            </a:r>
            <a:endParaRPr lang="en-US" altLang="zh-CN"/>
          </a:p>
        </p:txBody>
      </p:sp>
      <p:sp>
        <p:nvSpPr>
          <p:cNvPr id="13" name="椭圆 12"/>
          <p:cNvSpPr/>
          <p:nvPr>
            <p:custDataLst>
              <p:tags r:id="rId14"/>
            </p:custDataLst>
          </p:nvPr>
        </p:nvSpPr>
        <p:spPr>
          <a:xfrm>
            <a:off x="8719185" y="2567305"/>
            <a:ext cx="925195" cy="925195"/>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custDataLst>
              <p:tags r:id="rId15"/>
            </p:custDataLst>
          </p:nvPr>
        </p:nvSpPr>
        <p:spPr>
          <a:xfrm>
            <a:off x="8232140" y="3178810"/>
            <a:ext cx="363220" cy="368300"/>
          </a:xfrm>
          <a:prstGeom prst="rect">
            <a:avLst/>
          </a:prstGeom>
          <a:noFill/>
        </p:spPr>
        <p:txBody>
          <a:bodyPr wrap="square" rtlCol="0">
            <a:spAutoFit/>
          </a:bodyPr>
          <a:p>
            <a:r>
              <a:rPr lang="en-US" altLang="zh-CN"/>
              <a:t>D</a:t>
            </a:r>
            <a:r>
              <a:rPr lang="en-US" altLang="zh-CN" baseline="30000"/>
              <a:t>l</a:t>
            </a:r>
            <a:endParaRPr lang="en-US" altLang="zh-CN" baseline="30000"/>
          </a:p>
        </p:txBody>
      </p:sp>
      <p:sp>
        <p:nvSpPr>
          <p:cNvPr id="25" name="文本框 24"/>
          <p:cNvSpPr txBox="1"/>
          <p:nvPr>
            <p:custDataLst>
              <p:tags r:id="rId16"/>
            </p:custDataLst>
          </p:nvPr>
        </p:nvSpPr>
        <p:spPr>
          <a:xfrm>
            <a:off x="10437495" y="3093085"/>
            <a:ext cx="474345" cy="368300"/>
          </a:xfrm>
          <a:prstGeom prst="rect">
            <a:avLst/>
          </a:prstGeom>
          <a:noFill/>
        </p:spPr>
        <p:txBody>
          <a:bodyPr wrap="square" rtlCol="0">
            <a:spAutoFit/>
          </a:bodyPr>
          <a:p>
            <a:r>
              <a:rPr lang="en-US" altLang="zh-CN"/>
              <a:t>D</a:t>
            </a:r>
            <a:r>
              <a:rPr lang="en-US" altLang="zh-CN" baseline="30000"/>
              <a:t>l</a:t>
            </a:r>
            <a:endParaRPr lang="en-US" altLang="zh-CN" baseline="30000"/>
          </a:p>
        </p:txBody>
      </p:sp>
      <p:sp>
        <p:nvSpPr>
          <p:cNvPr id="26" name="文本框 25"/>
          <p:cNvSpPr txBox="1"/>
          <p:nvPr>
            <p:custDataLst>
              <p:tags r:id="rId17"/>
            </p:custDataLst>
          </p:nvPr>
        </p:nvSpPr>
        <p:spPr>
          <a:xfrm>
            <a:off x="8980170" y="3129915"/>
            <a:ext cx="414020" cy="368300"/>
          </a:xfrm>
          <a:prstGeom prst="rect">
            <a:avLst/>
          </a:prstGeom>
          <a:noFill/>
        </p:spPr>
        <p:txBody>
          <a:bodyPr wrap="square" rtlCol="0">
            <a:spAutoFit/>
          </a:bodyPr>
          <a:p>
            <a:r>
              <a:rPr lang="en-US" altLang="zh-CN"/>
              <a:t>D</a:t>
            </a:r>
            <a:r>
              <a:rPr lang="en-US" altLang="zh-CN" baseline="30000"/>
              <a:t>u</a:t>
            </a:r>
            <a:endParaRPr lang="en-US" altLang="zh-CN" baseline="30000"/>
          </a:p>
        </p:txBody>
      </p:sp>
      <p:sp>
        <p:nvSpPr>
          <p:cNvPr id="28" name="文本框 27"/>
          <p:cNvSpPr txBox="1"/>
          <p:nvPr>
            <p:custDataLst>
              <p:tags r:id="rId18"/>
            </p:custDataLst>
          </p:nvPr>
        </p:nvSpPr>
        <p:spPr>
          <a:xfrm>
            <a:off x="8790305" y="2596515"/>
            <a:ext cx="762000" cy="368300"/>
          </a:xfrm>
          <a:prstGeom prst="rect">
            <a:avLst/>
          </a:prstGeom>
          <a:noFill/>
        </p:spPr>
        <p:txBody>
          <a:bodyPr wrap="square" rtlCol="0">
            <a:spAutoFit/>
          </a:bodyPr>
          <a:p>
            <a:r>
              <a:rPr lang="en-US" altLang="zh-CN"/>
              <a:t>y=+1</a:t>
            </a:r>
            <a:endParaRPr lang="en-US" altLang="zh-CN" baseline="30000"/>
          </a:p>
        </p:txBody>
      </p:sp>
      <p:sp>
        <p:nvSpPr>
          <p:cNvPr id="29" name="文本框 28"/>
          <p:cNvSpPr txBox="1"/>
          <p:nvPr>
            <p:custDataLst>
              <p:tags r:id="rId19"/>
            </p:custDataLst>
          </p:nvPr>
        </p:nvSpPr>
        <p:spPr>
          <a:xfrm>
            <a:off x="8799195" y="1571625"/>
            <a:ext cx="734060" cy="368300"/>
          </a:xfrm>
          <a:prstGeom prst="rect">
            <a:avLst/>
          </a:prstGeom>
          <a:noFill/>
        </p:spPr>
        <p:txBody>
          <a:bodyPr wrap="square" rtlCol="0">
            <a:spAutoFit/>
          </a:bodyPr>
          <a:p>
            <a:r>
              <a:rPr lang="en-US" altLang="zh-CN"/>
              <a:t>f</a:t>
            </a:r>
            <a:r>
              <a:rPr lang="zh-CN" altLang="en-US" baseline="-25000"/>
              <a:t>最优</a:t>
            </a:r>
            <a:endParaRPr lang="zh-CN" altLang="en-US" baseline="-25000"/>
          </a:p>
        </p:txBody>
      </p:sp>
      <p:cxnSp>
        <p:nvCxnSpPr>
          <p:cNvPr id="52" name="直接连接符 51"/>
          <p:cNvCxnSpPr/>
          <p:nvPr>
            <p:custDataLst>
              <p:tags r:id="rId20"/>
            </p:custDataLst>
          </p:nvPr>
        </p:nvCxnSpPr>
        <p:spPr>
          <a:xfrm flipV="1">
            <a:off x="6922135" y="4614545"/>
            <a:ext cx="5123815" cy="41910"/>
          </a:xfrm>
          <a:prstGeom prst="line">
            <a:avLst/>
          </a:prstGeom>
          <a:ln>
            <a:tailEnd type="triangle"/>
          </a:ln>
        </p:spPr>
        <p:style>
          <a:lnRef idx="2">
            <a:schemeClr val="accent1"/>
          </a:lnRef>
          <a:fillRef idx="0">
            <a:srgbClr val="FFFFFF"/>
          </a:fillRef>
          <a:effectRef idx="0">
            <a:srgbClr val="FFFFFF"/>
          </a:effectRef>
          <a:fontRef idx="minor">
            <a:schemeClr val="tx1"/>
          </a:fontRef>
        </p:style>
      </p:cxnSp>
      <p:sp>
        <p:nvSpPr>
          <p:cNvPr id="53" name="椭圆 52"/>
          <p:cNvSpPr/>
          <p:nvPr>
            <p:custDataLst>
              <p:tags r:id="rId21"/>
            </p:custDataLst>
          </p:nvPr>
        </p:nvSpPr>
        <p:spPr>
          <a:xfrm>
            <a:off x="8021320" y="4116705"/>
            <a:ext cx="958850" cy="10445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文本框 54"/>
          <p:cNvSpPr txBox="1"/>
          <p:nvPr>
            <p:custDataLst>
              <p:tags r:id="rId22"/>
            </p:custDataLst>
          </p:nvPr>
        </p:nvSpPr>
        <p:spPr>
          <a:xfrm>
            <a:off x="8155305" y="4218305"/>
            <a:ext cx="734060" cy="368300"/>
          </a:xfrm>
          <a:prstGeom prst="rect">
            <a:avLst/>
          </a:prstGeom>
          <a:noFill/>
        </p:spPr>
        <p:txBody>
          <a:bodyPr wrap="square" rtlCol="0">
            <a:spAutoFit/>
          </a:bodyPr>
          <a:p>
            <a:r>
              <a:rPr lang="en-US" altLang="zh-CN"/>
              <a:t>y=-1</a:t>
            </a:r>
            <a:endParaRPr lang="en-US" altLang="zh-CN"/>
          </a:p>
        </p:txBody>
      </p:sp>
      <p:sp>
        <p:nvSpPr>
          <p:cNvPr id="56" name="文本框 55"/>
          <p:cNvSpPr txBox="1"/>
          <p:nvPr>
            <p:custDataLst>
              <p:tags r:id="rId23"/>
            </p:custDataLst>
          </p:nvPr>
        </p:nvSpPr>
        <p:spPr>
          <a:xfrm>
            <a:off x="10340975" y="4311015"/>
            <a:ext cx="695325" cy="368300"/>
          </a:xfrm>
          <a:prstGeom prst="rect">
            <a:avLst/>
          </a:prstGeom>
          <a:noFill/>
        </p:spPr>
        <p:txBody>
          <a:bodyPr wrap="square" rtlCol="0">
            <a:spAutoFit/>
          </a:bodyPr>
          <a:p>
            <a:r>
              <a:rPr lang="en-US" altLang="zh-CN"/>
              <a:t>y=+1</a:t>
            </a:r>
            <a:endParaRPr lang="en-US" altLang="zh-CN"/>
          </a:p>
        </p:txBody>
      </p:sp>
      <p:sp>
        <p:nvSpPr>
          <p:cNvPr id="57" name="文本框 56"/>
          <p:cNvSpPr txBox="1"/>
          <p:nvPr>
            <p:custDataLst>
              <p:tags r:id="rId24"/>
            </p:custDataLst>
          </p:nvPr>
        </p:nvSpPr>
        <p:spPr>
          <a:xfrm>
            <a:off x="11837035" y="4614545"/>
            <a:ext cx="337185" cy="368300"/>
          </a:xfrm>
          <a:prstGeom prst="rect">
            <a:avLst/>
          </a:prstGeom>
          <a:noFill/>
        </p:spPr>
        <p:txBody>
          <a:bodyPr wrap="square" rtlCol="0">
            <a:spAutoFit/>
          </a:bodyPr>
          <a:p>
            <a:r>
              <a:rPr lang="en-US" altLang="zh-CN"/>
              <a:t>x</a:t>
            </a:r>
            <a:endParaRPr lang="en-US" altLang="zh-CN"/>
          </a:p>
        </p:txBody>
      </p:sp>
      <p:sp>
        <p:nvSpPr>
          <p:cNvPr id="58" name="椭圆 57"/>
          <p:cNvSpPr/>
          <p:nvPr>
            <p:custDataLst>
              <p:tags r:id="rId25"/>
            </p:custDataLst>
          </p:nvPr>
        </p:nvSpPr>
        <p:spPr>
          <a:xfrm>
            <a:off x="9250680" y="4199255"/>
            <a:ext cx="871855" cy="871855"/>
          </a:xfrm>
          <a:prstGeom prst="ellipse">
            <a:avLst/>
          </a:prstGeom>
          <a:no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9" name="文本框 58"/>
          <p:cNvSpPr txBox="1"/>
          <p:nvPr>
            <p:custDataLst>
              <p:tags r:id="rId26"/>
            </p:custDataLst>
          </p:nvPr>
        </p:nvSpPr>
        <p:spPr>
          <a:xfrm>
            <a:off x="8298815" y="4713605"/>
            <a:ext cx="734060" cy="368300"/>
          </a:xfrm>
          <a:prstGeom prst="rect">
            <a:avLst/>
          </a:prstGeom>
          <a:noFill/>
        </p:spPr>
        <p:txBody>
          <a:bodyPr wrap="square" rtlCol="0">
            <a:spAutoFit/>
          </a:bodyPr>
          <a:p>
            <a:r>
              <a:rPr lang="en-US" altLang="zh-CN"/>
              <a:t>D</a:t>
            </a:r>
            <a:r>
              <a:rPr lang="en-US" altLang="zh-CN" baseline="30000"/>
              <a:t>l</a:t>
            </a:r>
            <a:endParaRPr lang="en-US" altLang="zh-CN" baseline="30000"/>
          </a:p>
        </p:txBody>
      </p:sp>
      <p:sp>
        <p:nvSpPr>
          <p:cNvPr id="60" name="文本框 59"/>
          <p:cNvSpPr txBox="1"/>
          <p:nvPr>
            <p:custDataLst>
              <p:tags r:id="rId27"/>
            </p:custDataLst>
          </p:nvPr>
        </p:nvSpPr>
        <p:spPr>
          <a:xfrm>
            <a:off x="10442575" y="4761230"/>
            <a:ext cx="474345" cy="368300"/>
          </a:xfrm>
          <a:prstGeom prst="rect">
            <a:avLst/>
          </a:prstGeom>
          <a:noFill/>
        </p:spPr>
        <p:txBody>
          <a:bodyPr wrap="square" rtlCol="0">
            <a:spAutoFit/>
          </a:bodyPr>
          <a:p>
            <a:r>
              <a:rPr lang="en-US" altLang="zh-CN"/>
              <a:t>D</a:t>
            </a:r>
            <a:r>
              <a:rPr lang="en-US" altLang="zh-CN" baseline="30000"/>
              <a:t>l</a:t>
            </a:r>
            <a:endParaRPr lang="en-US" altLang="zh-CN" baseline="30000"/>
          </a:p>
        </p:txBody>
      </p:sp>
      <p:sp>
        <p:nvSpPr>
          <p:cNvPr id="61" name="文本框 60"/>
          <p:cNvSpPr txBox="1"/>
          <p:nvPr>
            <p:custDataLst>
              <p:tags r:id="rId28"/>
            </p:custDataLst>
          </p:nvPr>
        </p:nvSpPr>
        <p:spPr>
          <a:xfrm>
            <a:off x="9472930" y="4722495"/>
            <a:ext cx="476250" cy="368300"/>
          </a:xfrm>
          <a:prstGeom prst="rect">
            <a:avLst/>
          </a:prstGeom>
          <a:noFill/>
        </p:spPr>
        <p:txBody>
          <a:bodyPr wrap="square" rtlCol="0">
            <a:spAutoFit/>
          </a:bodyPr>
          <a:p>
            <a:r>
              <a:rPr lang="en-US" altLang="zh-CN"/>
              <a:t>D</a:t>
            </a:r>
            <a:r>
              <a:rPr lang="en-US" altLang="zh-CN" baseline="30000"/>
              <a:t>u</a:t>
            </a:r>
            <a:endParaRPr lang="en-US" altLang="zh-CN" baseline="30000"/>
          </a:p>
        </p:txBody>
      </p:sp>
      <p:cxnSp>
        <p:nvCxnSpPr>
          <p:cNvPr id="66" name="直接连接符 65"/>
          <p:cNvCxnSpPr/>
          <p:nvPr/>
        </p:nvCxnSpPr>
        <p:spPr>
          <a:xfrm flipH="1" flipV="1">
            <a:off x="9163050" y="1905000"/>
            <a:ext cx="6350" cy="2082800"/>
          </a:xfrm>
          <a:prstGeom prst="line">
            <a:avLst/>
          </a:prstGeom>
          <a:ln>
            <a:prstDash val="lgDash"/>
          </a:ln>
        </p:spPr>
        <p:style>
          <a:lnRef idx="2">
            <a:schemeClr val="accent1"/>
          </a:lnRef>
          <a:fillRef idx="0">
            <a:srgbClr val="FFFFFF"/>
          </a:fillRef>
          <a:effectRef idx="0">
            <a:srgbClr val="FFFFFF"/>
          </a:effectRef>
          <a:fontRef idx="minor">
            <a:schemeClr val="tx1"/>
          </a:fontRef>
        </p:style>
      </p:cxnSp>
      <p:cxnSp>
        <p:nvCxnSpPr>
          <p:cNvPr id="67" name="直接连接符 66"/>
          <p:cNvCxnSpPr/>
          <p:nvPr/>
        </p:nvCxnSpPr>
        <p:spPr>
          <a:xfrm flipH="1" flipV="1">
            <a:off x="9681845" y="1943100"/>
            <a:ext cx="10160" cy="3352800"/>
          </a:xfrm>
          <a:prstGeom prst="line">
            <a:avLst/>
          </a:prstGeom>
          <a:ln>
            <a:prstDash val="lgDash"/>
          </a:ln>
        </p:spPr>
        <p:style>
          <a:lnRef idx="2">
            <a:schemeClr val="accent1"/>
          </a:lnRef>
          <a:fillRef idx="0">
            <a:srgbClr val="FFFFFF"/>
          </a:fillRef>
          <a:effectRef idx="0">
            <a:srgbClr val="FFFFFF"/>
          </a:effectRef>
          <a:fontRef idx="minor">
            <a:schemeClr val="tx1"/>
          </a:fontRef>
        </p:style>
      </p:cxnSp>
      <p:sp>
        <p:nvSpPr>
          <p:cNvPr id="68" name="文本框 67"/>
          <p:cNvSpPr txBox="1"/>
          <p:nvPr>
            <p:custDataLst>
              <p:tags r:id="rId29"/>
            </p:custDataLst>
          </p:nvPr>
        </p:nvSpPr>
        <p:spPr>
          <a:xfrm>
            <a:off x="9533255" y="1574800"/>
            <a:ext cx="734060" cy="368300"/>
          </a:xfrm>
          <a:prstGeom prst="rect">
            <a:avLst/>
          </a:prstGeom>
          <a:noFill/>
        </p:spPr>
        <p:txBody>
          <a:bodyPr wrap="square" rtlCol="0">
            <a:spAutoFit/>
          </a:bodyPr>
          <a:p>
            <a:r>
              <a:rPr lang="en-US" altLang="zh-CN"/>
              <a:t>f</a:t>
            </a:r>
            <a:r>
              <a:rPr lang="zh-CN" altLang="en-US" baseline="-25000"/>
              <a:t>最差</a:t>
            </a:r>
            <a:endParaRPr lang="zh-CN" altLang="en-US" baseline="-25000"/>
          </a:p>
        </p:txBody>
      </p:sp>
      <p:sp>
        <p:nvSpPr>
          <p:cNvPr id="69" name="文本框 68"/>
          <p:cNvSpPr txBox="1"/>
          <p:nvPr>
            <p:custDataLst>
              <p:tags r:id="rId30"/>
            </p:custDataLst>
          </p:nvPr>
        </p:nvSpPr>
        <p:spPr>
          <a:xfrm>
            <a:off x="9178925" y="4006215"/>
            <a:ext cx="1088390" cy="368300"/>
          </a:xfrm>
          <a:prstGeom prst="rect">
            <a:avLst/>
          </a:prstGeom>
          <a:noFill/>
        </p:spPr>
        <p:txBody>
          <a:bodyPr wrap="square" rtlCol="0">
            <a:spAutoFit/>
          </a:bodyPr>
          <a:p>
            <a:r>
              <a:rPr lang="en-US" altLang="zh-CN"/>
              <a:t>y=-1or+1</a:t>
            </a:r>
            <a:endParaRPr lang="en-US" altLang="zh-CN" baseline="30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1522095"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Method</a:t>
            </a:r>
            <a:endParaRPr lang="en-US" altLang="zh-CN" sz="20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sp>
        <p:nvSpPr>
          <p:cNvPr id="2" name="文本框 1"/>
          <p:cNvSpPr txBox="1"/>
          <p:nvPr/>
        </p:nvSpPr>
        <p:spPr>
          <a:xfrm>
            <a:off x="394970" y="970280"/>
            <a:ext cx="6096000" cy="36830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Dual Co-guessing Mechanism</a:t>
            </a:r>
            <a:endParaRPr lang="zh-CN" altLang="en-US"/>
          </a:p>
        </p:txBody>
      </p:sp>
      <p:pic>
        <p:nvPicPr>
          <p:cNvPr id="3" name="图片 2"/>
          <p:cNvPicPr>
            <a:picLocks noChangeAspect="1"/>
          </p:cNvPicPr>
          <p:nvPr/>
        </p:nvPicPr>
        <p:blipFill>
          <a:blip r:embed="rId2"/>
          <a:stretch>
            <a:fillRect/>
          </a:stretch>
        </p:blipFill>
        <p:spPr>
          <a:xfrm>
            <a:off x="2928620" y="1409700"/>
            <a:ext cx="6743700" cy="463550"/>
          </a:xfrm>
          <a:prstGeom prst="rect">
            <a:avLst/>
          </a:prstGeom>
        </p:spPr>
      </p:pic>
      <p:pic>
        <p:nvPicPr>
          <p:cNvPr id="4" name="图片 3"/>
          <p:cNvPicPr>
            <a:picLocks noChangeAspect="1"/>
          </p:cNvPicPr>
          <p:nvPr/>
        </p:nvPicPr>
        <p:blipFill>
          <a:blip r:embed="rId3"/>
          <a:stretch>
            <a:fillRect/>
          </a:stretch>
        </p:blipFill>
        <p:spPr>
          <a:xfrm>
            <a:off x="530225" y="1485900"/>
            <a:ext cx="901700" cy="387350"/>
          </a:xfrm>
          <a:prstGeom prst="rect">
            <a:avLst/>
          </a:prstGeom>
        </p:spPr>
      </p:pic>
      <p:pic>
        <p:nvPicPr>
          <p:cNvPr id="8" name="图片 7"/>
          <p:cNvPicPr>
            <a:picLocks noChangeAspect="1"/>
          </p:cNvPicPr>
          <p:nvPr/>
        </p:nvPicPr>
        <p:blipFill>
          <a:blip r:embed="rId4"/>
          <a:stretch>
            <a:fillRect/>
          </a:stretch>
        </p:blipFill>
        <p:spPr>
          <a:xfrm>
            <a:off x="1514475" y="1549400"/>
            <a:ext cx="844550" cy="323850"/>
          </a:xfrm>
          <a:prstGeom prst="rect">
            <a:avLst/>
          </a:prstGeom>
        </p:spPr>
      </p:pic>
      <p:sp>
        <p:nvSpPr>
          <p:cNvPr id="9" name="文本框 8"/>
          <p:cNvSpPr txBox="1"/>
          <p:nvPr/>
        </p:nvSpPr>
        <p:spPr>
          <a:xfrm>
            <a:off x="394970" y="2202815"/>
            <a:ext cx="1718945" cy="368300"/>
          </a:xfrm>
          <a:prstGeom prst="rect">
            <a:avLst/>
          </a:prstGeom>
          <a:noFill/>
        </p:spPr>
        <p:txBody>
          <a:bodyPr wrap="square" rtlCol="0">
            <a:spAutoFit/>
          </a:bodyPr>
          <a:p>
            <a:r>
              <a:rPr lang="en-US" altLang="zh-CN" b="1">
                <a:latin typeface="Times New Roman" panose="02020603050405020304" pitchFamily="18" charset="0"/>
                <a:cs typeface="Times New Roman" panose="02020603050405020304" pitchFamily="18" charset="0"/>
              </a:rPr>
              <a:t>Training loss</a:t>
            </a:r>
            <a:endParaRPr lang="en-US" altLang="zh-CN" b="1">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5"/>
          <a:stretch>
            <a:fillRect/>
          </a:stretch>
        </p:blipFill>
        <p:spPr>
          <a:xfrm>
            <a:off x="4286250" y="2662555"/>
            <a:ext cx="3619500" cy="330200"/>
          </a:xfrm>
          <a:prstGeom prst="rect">
            <a:avLst/>
          </a:prstGeom>
        </p:spPr>
      </p:pic>
      <p:sp>
        <p:nvSpPr>
          <p:cNvPr id="12" name="文本框 11"/>
          <p:cNvSpPr txBox="1"/>
          <p:nvPr/>
        </p:nvSpPr>
        <p:spPr>
          <a:xfrm>
            <a:off x="454025" y="3782060"/>
            <a:ext cx="6096000" cy="36830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Post-hoc Entity Pathway Finetuning</a:t>
            </a:r>
            <a:endParaRPr lang="zh-CN" altLang="en-US" b="1">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6"/>
          <a:stretch>
            <a:fillRect/>
          </a:stretch>
        </p:blipFill>
        <p:spPr>
          <a:xfrm>
            <a:off x="4154170" y="4939665"/>
            <a:ext cx="4292600" cy="40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1522095"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R</a:t>
            </a:r>
            <a:r>
              <a:rPr lang="en-US" altLang="zh-CN" sz="3200">
                <a:latin typeface="Times New Roman" panose="02020603050405020304" pitchFamily="18" charset="0"/>
                <a:cs typeface="Times New Roman" panose="02020603050405020304" pitchFamily="18" charset="0"/>
              </a:rPr>
              <a:t>esult</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pic>
        <p:nvPicPr>
          <p:cNvPr id="10" name="图片 9"/>
          <p:cNvPicPr>
            <a:picLocks noChangeAspect="1"/>
          </p:cNvPicPr>
          <p:nvPr/>
        </p:nvPicPr>
        <p:blipFill>
          <a:blip r:embed="rId2"/>
          <a:stretch>
            <a:fillRect/>
          </a:stretch>
        </p:blipFill>
        <p:spPr>
          <a:xfrm>
            <a:off x="857250" y="958850"/>
            <a:ext cx="10476865" cy="51396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nvSpPr>
        <p:spPr>
          <a:xfrm>
            <a:off x="0" y="76835"/>
            <a:ext cx="288925" cy="5784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394970" y="76835"/>
            <a:ext cx="2668270" cy="583565"/>
          </a:xfrm>
          <a:prstGeom prst="rect">
            <a:avLst/>
          </a:prstGeom>
          <a:noFill/>
        </p:spPr>
        <p:txBody>
          <a:bodyPr wrap="square" rtlCol="0">
            <a:spAutoFit/>
          </a:bodyPr>
          <a:p>
            <a:r>
              <a:rPr lang="en-US" altLang="zh-CN" sz="3200">
                <a:latin typeface="Times New Roman" panose="02020603050405020304" pitchFamily="18" charset="0"/>
                <a:cs typeface="Times New Roman" panose="02020603050405020304" pitchFamily="18" charset="0"/>
              </a:rPr>
              <a:t>Ablation Study</a:t>
            </a:r>
            <a:endParaRPr lang="en-US" altLang="zh-CN" sz="3200">
              <a:latin typeface="Times New Roman" panose="02020603050405020304" pitchFamily="18" charset="0"/>
              <a:cs typeface="Times New Roman" panose="02020603050405020304" pitchFamily="18" charset="0"/>
            </a:endParaRPr>
          </a:p>
        </p:txBody>
      </p:sp>
      <p:pic>
        <p:nvPicPr>
          <p:cNvPr id="7" name="图片 6"/>
          <p:cNvPicPr/>
          <p:nvPr/>
        </p:nvPicPr>
        <p:blipFill>
          <a:blip r:embed="rId1"/>
          <a:stretch>
            <a:fillRect/>
          </a:stretch>
        </p:blipFill>
        <p:spPr>
          <a:xfrm>
            <a:off x="9731375" y="0"/>
            <a:ext cx="2460625" cy="687705"/>
          </a:xfrm>
          <a:prstGeom prst="rect">
            <a:avLst/>
          </a:prstGeom>
        </p:spPr>
      </p:pic>
      <p:pic>
        <p:nvPicPr>
          <p:cNvPr id="4" name="图片 3"/>
          <p:cNvPicPr>
            <a:picLocks noChangeAspect="1"/>
          </p:cNvPicPr>
          <p:nvPr/>
        </p:nvPicPr>
        <p:blipFill>
          <a:blip r:embed="rId2"/>
          <a:stretch>
            <a:fillRect/>
          </a:stretch>
        </p:blipFill>
        <p:spPr>
          <a:xfrm>
            <a:off x="1656080" y="687705"/>
            <a:ext cx="8981440" cy="3697605"/>
          </a:xfrm>
          <a:prstGeom prst="rect">
            <a:avLst/>
          </a:prstGeom>
        </p:spPr>
      </p:pic>
      <p:pic>
        <p:nvPicPr>
          <p:cNvPr id="8" name="图片 7"/>
          <p:cNvPicPr>
            <a:picLocks noChangeAspect="1"/>
          </p:cNvPicPr>
          <p:nvPr/>
        </p:nvPicPr>
        <p:blipFill>
          <a:blip r:embed="rId3"/>
          <a:stretch>
            <a:fillRect/>
          </a:stretch>
        </p:blipFill>
        <p:spPr>
          <a:xfrm>
            <a:off x="4328160" y="4358005"/>
            <a:ext cx="3637280" cy="2499995"/>
          </a:xfrm>
          <a:prstGeom prst="rect">
            <a:avLst/>
          </a:prstGeom>
        </p:spPr>
      </p:pic>
    </p:spTree>
  </p:cSld>
  <p:clrMapOvr>
    <a:masterClrMapping/>
  </p:clrMapOvr>
</p:sld>
</file>

<file path=ppt/tags/tag1.xml><?xml version="1.0" encoding="utf-8"?>
<p:tagLst xmlns:p="http://schemas.openxmlformats.org/presentationml/2006/main">
  <p:tag name="KSO_WM_BEAUTIFY_FLAG" val="#wm#"/>
  <p:tag name="KSO_WM_UNIT_INDEX" val="1"/>
  <p:tag name="KSO_WM_UNIT_TYPE" val="i"/>
</p:tagLst>
</file>

<file path=ppt/tags/tag10.xml><?xml version="1.0" encoding="utf-8"?>
<p:tagLst xmlns:p="http://schemas.openxmlformats.org/presentationml/2006/main">
  <p:tag name="KSO_WM_DIAGRAM_VIRTUALLY_FRAME" val="{&quot;height&quot;:263.45,&quot;left&quot;:545.05,&quot;top&quot;:156.95,&quot;width&quot;:415.35}"/>
</p:tagLst>
</file>

<file path=ppt/tags/tag11.xml><?xml version="1.0" encoding="utf-8"?>
<p:tagLst xmlns:p="http://schemas.openxmlformats.org/presentationml/2006/main">
  <p:tag name="KSO_WM_DIAGRAM_VIRTUALLY_FRAME" val="{&quot;height&quot;:263.45,&quot;left&quot;:545.05,&quot;top&quot;:156.95,&quot;width&quot;:415.35}"/>
</p:tagLst>
</file>

<file path=ppt/tags/tag12.xml><?xml version="1.0" encoding="utf-8"?>
<p:tagLst xmlns:p="http://schemas.openxmlformats.org/presentationml/2006/main">
  <p:tag name="KSO_WM_DIAGRAM_VIRTUALLY_FRAME" val="{&quot;height&quot;:263.45,&quot;left&quot;:545.05,&quot;top&quot;:156.95,&quot;width&quot;:415.35}"/>
</p:tagLst>
</file>

<file path=ppt/tags/tag13.xml><?xml version="1.0" encoding="utf-8"?>
<p:tagLst xmlns:p="http://schemas.openxmlformats.org/presentationml/2006/main">
  <p:tag name="KSO_WM_DIAGRAM_VIRTUALLY_FRAME" val="{&quot;height&quot;:263.45,&quot;left&quot;:545.05,&quot;top&quot;:156.95,&quot;width&quot;:415.35}"/>
</p:tagLst>
</file>

<file path=ppt/tags/tag14.xml><?xml version="1.0" encoding="utf-8"?>
<p:tagLst xmlns:p="http://schemas.openxmlformats.org/presentationml/2006/main">
  <p:tag name="KSO_WM_DIAGRAM_VIRTUALLY_FRAME" val="{&quot;height&quot;:263.45,&quot;left&quot;:545.05,&quot;top&quot;:156.95,&quot;width&quot;:415.35}"/>
</p:tagLst>
</file>

<file path=ppt/tags/tag15.xml><?xml version="1.0" encoding="utf-8"?>
<p:tagLst xmlns:p="http://schemas.openxmlformats.org/presentationml/2006/main">
  <p:tag name="KSO_WM_DIAGRAM_VIRTUALLY_FRAME" val="{&quot;height&quot;:263.45,&quot;left&quot;:545.05,&quot;top&quot;:156.95,&quot;width&quot;:415.35}"/>
</p:tagLst>
</file>

<file path=ppt/tags/tag16.xml><?xml version="1.0" encoding="utf-8"?>
<p:tagLst xmlns:p="http://schemas.openxmlformats.org/presentationml/2006/main">
  <p:tag name="KSO_WM_DIAGRAM_VIRTUALLY_FRAME" val="{&quot;height&quot;:263.45,&quot;left&quot;:545.05,&quot;top&quot;:156.95,&quot;width&quot;:415.35}"/>
</p:tagLst>
</file>

<file path=ppt/tags/tag17.xml><?xml version="1.0" encoding="utf-8"?>
<p:tagLst xmlns:p="http://schemas.openxmlformats.org/presentationml/2006/main">
  <p:tag name="KSO_WM_DIAGRAM_VIRTUALLY_FRAME" val="{&quot;height&quot;:263.45,&quot;left&quot;:545.05,&quot;top&quot;:156.95,&quot;width&quot;:415.35}"/>
</p:tagLst>
</file>

<file path=ppt/tags/tag18.xml><?xml version="1.0" encoding="utf-8"?>
<p:tagLst xmlns:p="http://schemas.openxmlformats.org/presentationml/2006/main">
  <p:tag name="KSO_WM_DIAGRAM_VIRTUALLY_FRAME" val="{&quot;height&quot;:263.45,&quot;left&quot;:545.05,&quot;top&quot;:156.95,&quot;width&quot;:415.35}"/>
</p:tagLst>
</file>

<file path=ppt/tags/tag19.xml><?xml version="1.0" encoding="utf-8"?>
<p:tagLst xmlns:p="http://schemas.openxmlformats.org/presentationml/2006/main">
  <p:tag name="KSO_WM_DIAGRAM_VIRTUALLY_FRAME" val="{&quot;height&quot;:102.25,&quot;left&quot;:673.6,&quot;top&quot;:211.25,&quot;width&quot;:268.15}"/>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xml><?xml version="1.0" encoding="utf-8"?>
<p:tagLst xmlns:p="http://schemas.openxmlformats.org/presentationml/2006/main">
  <p:tag name="KSO_WM_DIAGRAM_VIRTUALLY_FRAME" val="{&quot;height&quot;:263.45,&quot;left&quot;:545.05,&quot;top&quot;:156.95,&quot;width&quot;:415.35}"/>
</p:tagLst>
</file>

<file path=ppt/tags/tag21.xml><?xml version="1.0" encoding="utf-8"?>
<p:tagLst xmlns:p="http://schemas.openxmlformats.org/presentationml/2006/main">
  <p:tag name="KSO_WM_DIAGRAM_VIRTUALLY_FRAME" val="{&quot;height&quot;:263.45,&quot;left&quot;:545.05,&quot;top&quot;:156.95,&quot;width&quot;:415.35}"/>
</p:tagLst>
</file>

<file path=ppt/tags/tag22.xml><?xml version="1.0" encoding="utf-8"?>
<p:tagLst xmlns:p="http://schemas.openxmlformats.org/presentationml/2006/main">
  <p:tag name="KSO_WM_DIAGRAM_VIRTUALLY_FRAME" val="{&quot;height&quot;:263.45,&quot;left&quot;:545.05,&quot;top&quot;:156.95,&quot;width&quot;:415.35}"/>
</p:tagLst>
</file>

<file path=ppt/tags/tag23.xml><?xml version="1.0" encoding="utf-8"?>
<p:tagLst xmlns:p="http://schemas.openxmlformats.org/presentationml/2006/main">
  <p:tag name="KSO_WM_DIAGRAM_VIRTUALLY_FRAME" val="{&quot;height&quot;:263.45,&quot;left&quot;:545.05,&quot;top&quot;:156.95,&quot;width&quot;:415.35}"/>
</p:tagLst>
</file>

<file path=ppt/tags/tag24.xml><?xml version="1.0" encoding="utf-8"?>
<p:tagLst xmlns:p="http://schemas.openxmlformats.org/presentationml/2006/main">
  <p:tag name="KSO_WM_DIAGRAM_VIRTUALLY_FRAME" val="{&quot;height&quot;:263.45,&quot;left&quot;:545.05,&quot;top&quot;:156.95,&quot;width&quot;:415.35}"/>
</p:tagLst>
</file>

<file path=ppt/tags/tag25.xml><?xml version="1.0" encoding="utf-8"?>
<p:tagLst xmlns:p="http://schemas.openxmlformats.org/presentationml/2006/main">
  <p:tag name="KSO_WM_DIAGRAM_VIRTUALLY_FRAME" val="{&quot;height&quot;:263.45,&quot;left&quot;:545.05,&quot;top&quot;:156.95,&quot;width&quot;:415.35}"/>
</p:tagLst>
</file>

<file path=ppt/tags/tag26.xml><?xml version="1.0" encoding="utf-8"?>
<p:tagLst xmlns:p="http://schemas.openxmlformats.org/presentationml/2006/main">
  <p:tag name="KSO_WM_DIAGRAM_VIRTUALLY_FRAME" val="{&quot;height&quot;:263.45,&quot;left&quot;:545.05,&quot;top&quot;:156.95,&quot;width&quot;:415.35}"/>
</p:tagLst>
</file>

<file path=ppt/tags/tag27.xml><?xml version="1.0" encoding="utf-8"?>
<p:tagLst xmlns:p="http://schemas.openxmlformats.org/presentationml/2006/main">
  <p:tag name="KSO_WM_DIAGRAM_VIRTUALLY_FRAME" val="{&quot;height&quot;:263.45,&quot;left&quot;:545.05,&quot;top&quot;:156.95,&quot;width&quot;:415.35}"/>
</p:tagLst>
</file>

<file path=ppt/tags/tag28.xml><?xml version="1.0" encoding="utf-8"?>
<p:tagLst xmlns:p="http://schemas.openxmlformats.org/presentationml/2006/main">
  <p:tag name="KSO_WM_DIAGRAM_VIRTUALLY_FRAME" val="{&quot;height&quot;:263.45,&quot;left&quot;:545.05,&quot;top&quot;:156.95,&quot;width&quot;:415.35}"/>
</p:tagLst>
</file>

<file path=ppt/tags/tag29.xml><?xml version="1.0" encoding="utf-8"?>
<p:tagLst xmlns:p="http://schemas.openxmlformats.org/presentationml/2006/main">
  <p:tag name="KSO_WM_DIAGRAM_VIRTUALLY_FRAME" val="{&quot;height&quot;:102.25,&quot;left&quot;:673.6,&quot;top&quot;:211.25,&quot;width&quot;:268.15}"/>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xml><?xml version="1.0" encoding="utf-8"?>
<p:tagLst xmlns:p="http://schemas.openxmlformats.org/presentationml/2006/main">
  <p:tag name="KSO_WM_DIAGRAM_VIRTUALLY_FRAME" val="{&quot;height&quot;:263.45,&quot;left&quot;:545.05,&quot;top&quot;:156.95,&quot;width&quot;:415.35}"/>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BEAUTIFY_FLAG" val="#wm#"/>
  <p:tag name="KSO_WM_UNIT_INDEX" val="1"/>
  <p:tag name="KSO_WM_UNIT_TYPE" val="b"/>
</p:tagLst>
</file>

<file path=ppt/tags/tag6.xml><?xml version="1.0" encoding="utf-8"?>
<p:tagLst xmlns:p="http://schemas.openxmlformats.org/presentationml/2006/main">
  <p:tag name="KSO_WM_BEAUTIFY_FLAG" val="#wm#"/>
  <p:tag name="KSO_WM_UNIT_INDEX" val="1"/>
  <p:tag name="KSO_WM_UNIT_TYPE" val="a"/>
</p:tagLst>
</file>

<file path=ppt/tags/tag7.xml><?xml version="1.0" encoding="utf-8"?>
<p:tagLst xmlns:p="http://schemas.openxmlformats.org/presentationml/2006/main">
  <p:tag name="KSO_WM_DIAGRAM_VIRTUALLY_FRAME" val="{&quot;height&quot;:263.45,&quot;left&quot;:545.05,&quot;top&quot;:156.95,&quot;width&quot;:415.35}"/>
</p:tagLst>
</file>

<file path=ppt/tags/tag8.xml><?xml version="1.0" encoding="utf-8"?>
<p:tagLst xmlns:p="http://schemas.openxmlformats.org/presentationml/2006/main">
  <p:tag name="KSO_WM_DIAGRAM_VIRTUALLY_FRAME" val="{&quot;height&quot;:263.45,&quot;left&quot;:545.05,&quot;top&quot;:156.95,&quot;width&quot;:415.35}"/>
</p:tagLst>
</file>

<file path=ppt/tags/tag9.xml><?xml version="1.0" encoding="utf-8"?>
<p:tagLst xmlns:p="http://schemas.openxmlformats.org/presentationml/2006/main">
  <p:tag name="KSO_WM_DIAGRAM_VIRTUALLY_FRAME" val="{&quot;height&quot;:263.45,&quot;left&quot;:545.05,&quot;top&quot;:156.95,&quot;width&quot;:415.35}"/>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3021</Words>
  <Application>WPS 演示</Application>
  <PresentationFormat>宽屏</PresentationFormat>
  <Paragraphs>129</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宋体</vt:lpstr>
      <vt:lpstr>Wingdings</vt:lpstr>
      <vt:lpstr>Microsoft YaHei UI</vt:lpstr>
      <vt:lpstr>Times New Roman</vt:lpstr>
      <vt:lpstr>华文新魏</vt:lpstr>
      <vt:lpstr>catalyst-pingfang</vt:lpstr>
      <vt:lpstr>Segoe Print</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王远见</dc:creator>
  <cp:lastModifiedBy>Dreamboat</cp:lastModifiedBy>
  <cp:revision>98</cp:revision>
  <dcterms:created xsi:type="dcterms:W3CDTF">2023-08-09T12:44:00Z</dcterms:created>
  <dcterms:modified xsi:type="dcterms:W3CDTF">2025-05-21T07:30:20Z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