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4" r:id="rId6"/>
    <p:sldId id="265" r:id="rId7"/>
    <p:sldId id="267" r:id="rId8"/>
    <p:sldId id="268" r:id="rId9"/>
    <p:sldId id="269" r:id="rId10"/>
    <p:sldId id="270" r:id="rId11"/>
    <p:sldId id="271" r:id="rId12"/>
    <p:sldId id="272" r:id="rId13"/>
    <p:sldId id="273" r:id="rId14"/>
    <p:sldId id="275" r:id="rId15"/>
    <p:sldId id="274"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20" y="9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45E5C-5610-4735-A46D-29C3AF158FC6}" type="datetimeFigureOut">
              <a:rPr lang="zh-CN" altLang="en-US" smtClean="0"/>
              <a:t>2025/4/25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789E7-540E-4DC8-8F2A-6A77AC5D2A52}" type="slidenum">
              <a:rPr lang="zh-CN" altLang="en-US" smtClean="0"/>
              <a:t>‹#›</a:t>
            </a:fld>
            <a:endParaRPr lang="zh-CN" altLang="en-US"/>
          </a:p>
        </p:txBody>
      </p:sp>
    </p:spTree>
    <p:extLst>
      <p:ext uri="{BB962C8B-B14F-4D97-AF65-F5344CB8AC3E}">
        <p14:creationId xmlns:p14="http://schemas.microsoft.com/office/powerpoint/2010/main" val="287564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789E7-540E-4DC8-8F2A-6A77AC5D2A52}" type="slidenum">
              <a:rPr lang="zh-CN" altLang="en-US" smtClean="0"/>
              <a:t>1</a:t>
            </a:fld>
            <a:endParaRPr lang="zh-CN" altLang="en-US"/>
          </a:p>
        </p:txBody>
      </p:sp>
    </p:spTree>
    <p:extLst>
      <p:ext uri="{BB962C8B-B14F-4D97-AF65-F5344CB8AC3E}">
        <p14:creationId xmlns:p14="http://schemas.microsoft.com/office/powerpoint/2010/main" val="412731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712DE-5606-5CE5-D76F-73081BCCDF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2E5825-D6D2-B264-188C-7486914B13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25849B-5ACE-A993-C90B-517147AC99F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B976454-2733-BB30-9471-9661A4C27375}"/>
              </a:ext>
            </a:extLst>
          </p:cNvPr>
          <p:cNvSpPr>
            <a:spLocks noGrp="1"/>
          </p:cNvSpPr>
          <p:nvPr>
            <p:ph type="sldNum" sz="quarter" idx="5"/>
          </p:nvPr>
        </p:nvSpPr>
        <p:spPr/>
        <p:txBody>
          <a:bodyPr/>
          <a:lstStyle/>
          <a:p>
            <a:fld id="{589789E7-540E-4DC8-8F2A-6A77AC5D2A52}" type="slidenum">
              <a:rPr lang="zh-CN" altLang="en-US" smtClean="0"/>
              <a:t>11</a:t>
            </a:fld>
            <a:endParaRPr lang="zh-CN" altLang="en-US"/>
          </a:p>
        </p:txBody>
      </p:sp>
    </p:spTree>
    <p:extLst>
      <p:ext uri="{BB962C8B-B14F-4D97-AF65-F5344CB8AC3E}">
        <p14:creationId xmlns:p14="http://schemas.microsoft.com/office/powerpoint/2010/main" val="426104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CA336-20FB-D2FE-5FCC-8E2749EF4FB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5074C0-D34D-2B71-5EAA-2560E7D8D57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3503F9-7DFE-BBA5-248A-6113D0F80D5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161ABDA-EDB5-1B92-4813-368617B03140}"/>
              </a:ext>
            </a:extLst>
          </p:cNvPr>
          <p:cNvSpPr>
            <a:spLocks noGrp="1"/>
          </p:cNvSpPr>
          <p:nvPr>
            <p:ph type="sldNum" sz="quarter" idx="5"/>
          </p:nvPr>
        </p:nvSpPr>
        <p:spPr/>
        <p:txBody>
          <a:bodyPr/>
          <a:lstStyle/>
          <a:p>
            <a:fld id="{589789E7-540E-4DC8-8F2A-6A77AC5D2A52}" type="slidenum">
              <a:rPr lang="zh-CN" altLang="en-US" smtClean="0"/>
              <a:t>14</a:t>
            </a:fld>
            <a:endParaRPr lang="zh-CN" altLang="en-US"/>
          </a:p>
        </p:txBody>
      </p:sp>
    </p:spTree>
    <p:extLst>
      <p:ext uri="{BB962C8B-B14F-4D97-AF65-F5344CB8AC3E}">
        <p14:creationId xmlns:p14="http://schemas.microsoft.com/office/powerpoint/2010/main" val="240174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4B9A7-2DDB-BDB3-4C6A-04003EC670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8E269B-2C5B-DF43-8057-4893A0289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A1AB98-9323-C425-CD24-E71A6A3B79C7}"/>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9A5B1FA9-B65C-918B-FD22-DFE2475D34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EE3813-79B0-3018-B450-972FB26D38E3}"/>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180795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4B1F9-AED4-E900-E695-EE68A5283D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B50F10-550B-D038-5D33-0A0E02D342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093072-4643-E82E-9D61-88893E3C9536}"/>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05939BF2-C8D9-675F-D8FC-CC4F5432A0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CDBFF9-A104-329D-5DF6-F872A6E8574F}"/>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9531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B7A113-2A25-895E-5E39-C451B376D3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A5F702-469E-E0CA-1C4E-E125CD0837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2D7046-EA66-95AF-E3A3-67969FED9F3E}"/>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E92B3A5D-2237-23C1-4ABC-0F95ECB048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5ECDC9-3C33-57E3-3054-871117271A62}"/>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173479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ED08F-7D1A-F07A-11F7-3B5EA77210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26A56E-99D2-772E-B5BD-62354BCB30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8F928-040F-1ED8-0EC9-9CBBF4A6BFC4}"/>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8A311F77-151D-F6AD-E239-FEF9FB256A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B3A1AC-0D82-1923-A0C8-7089E86814E5}"/>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287530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D9019-1C1C-8EE5-DE81-C6F05BEEDA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1BEDCE-D6D0-336E-32E3-01138DBCFE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FBFE52B-31DD-14EE-33AF-675C2DB407D2}"/>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C7B2889F-0359-9289-540B-4349DDE463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7CAD49-5247-6D7D-EE6A-4F87B74EEC1A}"/>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426076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71585-983F-12B3-B56A-39EC108278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25351B-4164-BA30-3B97-F2CC6D9C65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99C88D-A446-8E72-A63E-E353F0C66D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039F26-D172-66F9-D661-64E283585EAB}"/>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8B2F42C3-64F6-3F5F-B613-C2047BE525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6F59FD-D3B3-C1AF-344A-8891C6D13792}"/>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294039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B10D3-9FEC-7BC0-6CC0-FF103C79BB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4ACA0B-5DE1-F217-6BB4-FC4BE7ADC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5ECA9B-921B-B3F6-BF8A-D0CA1BC821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F311F6-3583-6BF0-B6A5-106A1C39B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AA5B8C-7272-0B88-C1AF-2D8D5DC864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1534A1-EAF4-CC13-CA25-53DD28EDE15E}"/>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8" name="页脚占位符 7">
            <a:extLst>
              <a:ext uri="{FF2B5EF4-FFF2-40B4-BE49-F238E27FC236}">
                <a16:creationId xmlns:a16="http://schemas.microsoft.com/office/drawing/2014/main" id="{FB7631B7-07D9-DBEC-1F43-E3D865227A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60C23C-BD2D-1385-CD35-1C067F99DBFF}"/>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251375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D178C-7F10-A019-AADA-8840D5D068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7B2039-097E-0C68-7E56-3557F5CD2A97}"/>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4" name="页脚占位符 3">
            <a:extLst>
              <a:ext uri="{FF2B5EF4-FFF2-40B4-BE49-F238E27FC236}">
                <a16:creationId xmlns:a16="http://schemas.microsoft.com/office/drawing/2014/main" id="{E68B0E5E-647E-DD09-7307-5423857A64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A9E734-1896-E44F-90E9-E8EBE2095950}"/>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344578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90AA47D-4833-5B3E-60B2-93A5072B7F48}"/>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3" name="页脚占位符 2">
            <a:extLst>
              <a:ext uri="{FF2B5EF4-FFF2-40B4-BE49-F238E27FC236}">
                <a16:creationId xmlns:a16="http://schemas.microsoft.com/office/drawing/2014/main" id="{2369BA3E-8733-6F52-A8A6-060306DFE9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C596E15-28B5-60C1-97E0-FFF9906B00BC}"/>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1966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B1825-F8B4-B816-C4A0-8E2F16BC60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23AA92-84F2-C9CF-B801-D4D311C08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CC510C-C521-80A8-4758-9F22A9A1D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9AA077-CE07-5CCD-99D6-47F6A3ABD7D3}"/>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8A9CC1A7-364F-8F7B-9891-F6C8C9E02E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844138-EDF5-1C1C-A9E6-57081762B004}"/>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133652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34D20-191A-11BA-AD8A-2F194DA874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FDF55D-F2A3-61E6-EB45-F7B9B6D77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322EE4-0148-DAE2-6F26-8C1DDD858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791C93-0ACF-6FAA-CB16-05E344CC3D95}"/>
              </a:ext>
            </a:extLst>
          </p:cNvPr>
          <p:cNvSpPr>
            <a:spLocks noGrp="1"/>
          </p:cNvSpPr>
          <p:nvPr>
            <p:ph type="dt" sz="half" idx="10"/>
          </p:nvPr>
        </p:nvSpPr>
        <p:spPr/>
        <p:txBody>
          <a:bodyPr/>
          <a:lstStyle/>
          <a:p>
            <a:fld id="{E9EFC862-DB6D-4333-AE8B-D2168388EF85}"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2E6EE9BA-B1C4-9B66-B31E-DF398456CB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0243CE-46A9-E0FD-4ADB-65E95B1B8590}"/>
              </a:ext>
            </a:extLst>
          </p:cNvPr>
          <p:cNvSpPr>
            <a:spLocks noGrp="1"/>
          </p:cNvSpPr>
          <p:nvPr>
            <p:ph type="sldNum" sz="quarter" idx="12"/>
          </p:nvPr>
        </p:nvSpPr>
        <p:spPr/>
        <p:txBody>
          <a:body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165875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4A9892-61E0-9CE2-2573-EFC8FF65E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39F48A-E18F-A842-3869-C239D824D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EE59E-F536-8EF7-24E6-55F1551BE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EFC862-DB6D-4333-AE8B-D2168388EF85}"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C581B418-6F08-F3D3-B814-0EC7CEF53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C264AD03-7DA2-46E7-CF4D-1065278F7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77329A-2851-47A5-8A4F-761C2EC8501A}" type="slidenum">
              <a:rPr lang="zh-CN" altLang="en-US" smtClean="0"/>
              <a:t>‹#›</a:t>
            </a:fld>
            <a:endParaRPr lang="zh-CN" altLang="en-US"/>
          </a:p>
        </p:txBody>
      </p:sp>
    </p:spTree>
    <p:extLst>
      <p:ext uri="{BB962C8B-B14F-4D97-AF65-F5344CB8AC3E}">
        <p14:creationId xmlns:p14="http://schemas.microsoft.com/office/powerpoint/2010/main" val="780491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68965B7-3CE6-D8F4-52D5-16604DA2F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12" y="4146604"/>
            <a:ext cx="10467975" cy="676275"/>
          </a:xfrm>
          <a:prstGeom prst="rect">
            <a:avLst/>
          </a:prstGeom>
        </p:spPr>
      </p:pic>
      <p:pic>
        <p:nvPicPr>
          <p:cNvPr id="17" name="图片 16" descr="图形用户界面, 文本&#10;&#10;AI 生成的内容可能不正确。">
            <a:extLst>
              <a:ext uri="{FF2B5EF4-FFF2-40B4-BE49-F238E27FC236}">
                <a16:creationId xmlns:a16="http://schemas.microsoft.com/office/drawing/2014/main" id="{CB6B93E6-2A3B-2583-3661-8EE56C3DA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180" y="1367685"/>
            <a:ext cx="11561639" cy="2267882"/>
          </a:xfrm>
          <a:prstGeom prst="rect">
            <a:avLst/>
          </a:prstGeom>
        </p:spPr>
      </p:pic>
    </p:spTree>
    <p:extLst>
      <p:ext uri="{BB962C8B-B14F-4D97-AF65-F5344CB8AC3E}">
        <p14:creationId xmlns:p14="http://schemas.microsoft.com/office/powerpoint/2010/main" val="202277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63F7D-4713-53B3-599C-BCA49DA0892E}"/>
            </a:ext>
          </a:extLst>
        </p:cNvPr>
        <p:cNvGrpSpPr/>
        <p:nvPr/>
      </p:nvGrpSpPr>
      <p:grpSpPr>
        <a:xfrm>
          <a:off x="0" y="0"/>
          <a:ext cx="0" cy="0"/>
          <a:chOff x="0" y="0"/>
          <a:chExt cx="0" cy="0"/>
        </a:xfrm>
      </p:grpSpPr>
      <p:pic>
        <p:nvPicPr>
          <p:cNvPr id="4" name="图片 3" descr="表格&#10;&#10;AI 生成的内容可能不正确。">
            <a:extLst>
              <a:ext uri="{FF2B5EF4-FFF2-40B4-BE49-F238E27FC236}">
                <a16:creationId xmlns:a16="http://schemas.microsoft.com/office/drawing/2014/main" id="{CC8CF871-D104-22FE-8D27-4195EC4A4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 y="877229"/>
            <a:ext cx="4577636" cy="2137942"/>
          </a:xfrm>
          <a:prstGeom prst="rect">
            <a:avLst/>
          </a:prstGeom>
        </p:spPr>
      </p:pic>
      <p:sp>
        <p:nvSpPr>
          <p:cNvPr id="2" name="标题 1">
            <a:extLst>
              <a:ext uri="{FF2B5EF4-FFF2-40B4-BE49-F238E27FC236}">
                <a16:creationId xmlns:a16="http://schemas.microsoft.com/office/drawing/2014/main" id="{7D1B354E-1A4D-0DE0-70EE-5E2C89F4E5D7}"/>
              </a:ext>
            </a:extLst>
          </p:cNvPr>
          <p:cNvSpPr>
            <a:spLocks noGrp="1"/>
          </p:cNvSpPr>
          <p:nvPr>
            <p:ph type="ctrTitle"/>
          </p:nvPr>
        </p:nvSpPr>
        <p:spPr>
          <a:xfrm>
            <a:off x="-79644"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Experiments</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836FCC82-BA09-2558-2632-06BD245E0976}"/>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pic>
        <p:nvPicPr>
          <p:cNvPr id="8" name="图片 7" descr="表格&#10;&#10;AI 生成的内容可能不正确。">
            <a:extLst>
              <a:ext uri="{FF2B5EF4-FFF2-40B4-BE49-F238E27FC236}">
                <a16:creationId xmlns:a16="http://schemas.microsoft.com/office/drawing/2014/main" id="{DECBFF04-9E34-27B6-FA1A-8324635A9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539" y="933431"/>
            <a:ext cx="4349275" cy="2855524"/>
          </a:xfrm>
          <a:prstGeom prst="rect">
            <a:avLst/>
          </a:prstGeom>
        </p:spPr>
      </p:pic>
      <p:pic>
        <p:nvPicPr>
          <p:cNvPr id="12" name="图片 11" descr="表格&#10;&#10;AI 生成的内容可能不正确。">
            <a:extLst>
              <a:ext uri="{FF2B5EF4-FFF2-40B4-BE49-F238E27FC236}">
                <a16:creationId xmlns:a16="http://schemas.microsoft.com/office/drawing/2014/main" id="{75E5C0A8-FDD2-8BB2-AC7D-29E66CB07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95" y="3015171"/>
            <a:ext cx="4821609" cy="2029796"/>
          </a:xfrm>
          <a:prstGeom prst="rect">
            <a:avLst/>
          </a:prstGeom>
        </p:spPr>
      </p:pic>
      <p:pic>
        <p:nvPicPr>
          <p:cNvPr id="16" name="图片 15" descr="表格&#10;&#10;AI 生成的内容可能不正确。">
            <a:extLst>
              <a:ext uri="{FF2B5EF4-FFF2-40B4-BE49-F238E27FC236}">
                <a16:creationId xmlns:a16="http://schemas.microsoft.com/office/drawing/2014/main" id="{89E53A37-3CB4-0668-CA2C-C128F32F8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633" y="3972623"/>
            <a:ext cx="4684671" cy="1951946"/>
          </a:xfrm>
          <a:prstGeom prst="rect">
            <a:avLst/>
          </a:prstGeom>
        </p:spPr>
      </p:pic>
      <p:pic>
        <p:nvPicPr>
          <p:cNvPr id="18" name="图片 17" descr="表格&#10;&#10;AI 生成的内容可能不正确。">
            <a:extLst>
              <a:ext uri="{FF2B5EF4-FFF2-40B4-BE49-F238E27FC236}">
                <a16:creationId xmlns:a16="http://schemas.microsoft.com/office/drawing/2014/main" id="{A0B91C39-540E-C994-12C0-9FBBAF46BD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1023" y="4851224"/>
            <a:ext cx="4227610" cy="1931783"/>
          </a:xfrm>
          <a:prstGeom prst="rect">
            <a:avLst/>
          </a:prstGeom>
        </p:spPr>
      </p:pic>
    </p:spTree>
    <p:extLst>
      <p:ext uri="{BB962C8B-B14F-4D97-AF65-F5344CB8AC3E}">
        <p14:creationId xmlns:p14="http://schemas.microsoft.com/office/powerpoint/2010/main" val="362937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E27B8-7A63-7D6C-DE4F-5588F14F0320}"/>
            </a:ext>
          </a:extLst>
        </p:cNvPr>
        <p:cNvGrpSpPr/>
        <p:nvPr/>
      </p:nvGrpSpPr>
      <p:grpSpPr>
        <a:xfrm>
          <a:off x="0" y="0"/>
          <a:ext cx="0" cy="0"/>
          <a:chOff x="0" y="0"/>
          <a:chExt cx="0" cy="0"/>
        </a:xfrm>
      </p:grpSpPr>
      <p:pic>
        <p:nvPicPr>
          <p:cNvPr id="3" name="图片 2" descr="图形用户界面, 文本, 应用程序, 电子邮件&#10;&#10;AI 生成的内容可能不正确。">
            <a:extLst>
              <a:ext uri="{FF2B5EF4-FFF2-40B4-BE49-F238E27FC236}">
                <a16:creationId xmlns:a16="http://schemas.microsoft.com/office/drawing/2014/main" id="{E8D81318-E3DA-89F6-F1E9-96E4459A5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05" y="520786"/>
            <a:ext cx="8839200" cy="4062738"/>
          </a:xfrm>
          <a:prstGeom prst="rect">
            <a:avLst/>
          </a:prstGeom>
        </p:spPr>
      </p:pic>
      <p:pic>
        <p:nvPicPr>
          <p:cNvPr id="5" name="图片 4">
            <a:extLst>
              <a:ext uri="{FF2B5EF4-FFF2-40B4-BE49-F238E27FC236}">
                <a16:creationId xmlns:a16="http://schemas.microsoft.com/office/drawing/2014/main" id="{6A3B68D9-71FE-2302-550A-1DE0B4810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02" y="4748952"/>
            <a:ext cx="9994605" cy="601840"/>
          </a:xfrm>
          <a:prstGeom prst="rect">
            <a:avLst/>
          </a:prstGeom>
        </p:spPr>
      </p:pic>
    </p:spTree>
    <p:extLst>
      <p:ext uri="{BB962C8B-B14F-4D97-AF65-F5344CB8AC3E}">
        <p14:creationId xmlns:p14="http://schemas.microsoft.com/office/powerpoint/2010/main" val="392064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0C93A-1F63-6C74-3149-6F190169C9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F4D233-1BF3-C4E6-9697-DFF9FC161B7B}"/>
              </a:ext>
            </a:extLst>
          </p:cNvPr>
          <p:cNvSpPr>
            <a:spLocks noGrp="1"/>
          </p:cNvSpPr>
          <p:nvPr>
            <p:ph type="ctrTitle"/>
          </p:nvPr>
        </p:nvSpPr>
        <p:spPr>
          <a:xfrm>
            <a:off x="-171471"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Approach</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FC10A44C-2E4E-1BDB-23E6-2FCF8B14903D}"/>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sp>
        <p:nvSpPr>
          <p:cNvPr id="4" name="文本框 3">
            <a:extLst>
              <a:ext uri="{FF2B5EF4-FFF2-40B4-BE49-F238E27FC236}">
                <a16:creationId xmlns:a16="http://schemas.microsoft.com/office/drawing/2014/main" id="{36D3ADE5-C536-3E8F-05B1-B822FCAB7B82}"/>
              </a:ext>
            </a:extLst>
          </p:cNvPr>
          <p:cNvSpPr txBox="1"/>
          <p:nvPr/>
        </p:nvSpPr>
        <p:spPr>
          <a:xfrm>
            <a:off x="412595" y="1219201"/>
            <a:ext cx="11490251" cy="526297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Temporal Encoding. </a:t>
            </a:r>
            <a:r>
              <a:rPr lang="en-US" altLang="zh-CN" sz="2400" dirty="0">
                <a:latin typeface="Calibri" panose="020F0502020204030204" pitchFamily="34" charset="0"/>
                <a:ea typeface="Calibri" panose="020F0502020204030204" pitchFamily="34" charset="0"/>
                <a:cs typeface="Calibri" panose="020F0502020204030204" pitchFamily="34" charset="0"/>
              </a:rPr>
              <a:t>We propose a temporal encoding scheme compatible with the masked autoencoder architecture by treating the temporal dimension similarly to the positional dimensions. The timestamp of a satellite image is represented as “</a:t>
            </a:r>
            <a:r>
              <a:rPr lang="en-US" altLang="zh-CN" sz="2400" dirty="0" err="1">
                <a:latin typeface="Calibri" panose="020F0502020204030204" pitchFamily="34" charset="0"/>
                <a:ea typeface="Calibri" panose="020F0502020204030204" pitchFamily="34" charset="0"/>
                <a:cs typeface="Calibri" panose="020F0502020204030204" pitchFamily="34" charset="0"/>
              </a:rPr>
              <a:t>yearmonth</a:t>
            </a:r>
            <a:r>
              <a:rPr lang="en-US" altLang="zh-CN" sz="2400" dirty="0">
                <a:latin typeface="Calibri" panose="020F0502020204030204" pitchFamily="34" charset="0"/>
                <a:ea typeface="Calibri" panose="020F0502020204030204" pitchFamily="34" charset="0"/>
                <a:cs typeface="Calibri" panose="020F0502020204030204" pitchFamily="34" charset="0"/>
              </a:rPr>
              <a:t>-day-hour-minute-second”. Instead of passing the entire </a:t>
            </a:r>
            <a:r>
              <a:rPr lang="en-US" altLang="zh-CN" sz="2400" dirty="0" err="1">
                <a:latin typeface="Calibri" panose="020F0502020204030204" pitchFamily="34" charset="0"/>
                <a:ea typeface="Calibri" panose="020F0502020204030204" pitchFamily="34" charset="0"/>
                <a:cs typeface="Calibri" panose="020F0502020204030204" pitchFamily="34" charset="0"/>
              </a:rPr>
              <a:t>numerized</a:t>
            </a:r>
            <a:r>
              <a:rPr lang="en-US" altLang="zh-CN" sz="2400" dirty="0">
                <a:latin typeface="Calibri" panose="020F0502020204030204" pitchFamily="34" charset="0"/>
                <a:ea typeface="Calibri" panose="020F0502020204030204" pitchFamily="34" charset="0"/>
                <a:cs typeface="Calibri" panose="020F0502020204030204" pitchFamily="34" charset="0"/>
              </a:rPr>
              <a:t> timestamp into a feature encoder, we propose only keeping the useful parts. Intuitively, the day, minute, and second should be unrelated to the visual appearance of a region.</a:t>
            </a:r>
          </a:p>
          <a:p>
            <a:pPr marL="285750"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Masking Strategies. </a:t>
            </a:r>
          </a:p>
          <a:p>
            <a:pPr marL="742950" lvl="1"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Consistent Masking</a:t>
            </a:r>
            <a:r>
              <a:rPr lang="en-US" altLang="zh-CN" sz="2400" dirty="0">
                <a:latin typeface="Calibri" panose="020F0502020204030204" pitchFamily="34" charset="0"/>
                <a:ea typeface="Calibri" panose="020F0502020204030204" pitchFamily="34" charset="0"/>
                <a:cs typeface="Calibri" panose="020F0502020204030204" pitchFamily="34" charset="0"/>
              </a:rPr>
              <a:t>. Each image is “</a:t>
            </a:r>
            <a:r>
              <a:rPr lang="en-US" altLang="zh-CN" sz="2400" dirty="0" err="1">
                <a:latin typeface="Calibri" panose="020F0502020204030204" pitchFamily="34" charset="0"/>
                <a:ea typeface="Calibri" panose="020F0502020204030204" pitchFamily="34" charset="0"/>
                <a:cs typeface="Calibri" panose="020F0502020204030204" pitchFamily="34" charset="0"/>
              </a:rPr>
              <a:t>patchified</a:t>
            </a:r>
            <a:r>
              <a:rPr lang="en-US" altLang="zh-CN" sz="2400" dirty="0">
                <a:latin typeface="Calibri" panose="020F0502020204030204" pitchFamily="34" charset="0"/>
                <a:ea typeface="Calibri" panose="020F0502020204030204" pitchFamily="34" charset="0"/>
                <a:cs typeface="Calibri" panose="020F0502020204030204" pitchFamily="34" charset="0"/>
              </a:rPr>
              <a:t>” separately, but the masked regions are consistent across all images.</a:t>
            </a:r>
          </a:p>
          <a:p>
            <a:pPr marL="742950" lvl="1"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Independent Masking. </a:t>
            </a:r>
            <a:r>
              <a:rPr lang="en-US" altLang="zh-CN" sz="2400" dirty="0">
                <a:latin typeface="Calibri" panose="020F0502020204030204" pitchFamily="34" charset="0"/>
                <a:ea typeface="Calibri" panose="020F0502020204030204" pitchFamily="34" charset="0"/>
                <a:cs typeface="Calibri" panose="020F0502020204030204" pitchFamily="34" charset="0"/>
              </a:rPr>
              <a:t>Each image is “</a:t>
            </a:r>
            <a:r>
              <a:rPr lang="en-US" altLang="zh-CN" sz="2400" dirty="0" err="1">
                <a:latin typeface="Calibri" panose="020F0502020204030204" pitchFamily="34" charset="0"/>
                <a:ea typeface="Calibri" panose="020F0502020204030204" pitchFamily="34" charset="0"/>
                <a:cs typeface="Calibri" panose="020F0502020204030204" pitchFamily="34" charset="0"/>
              </a:rPr>
              <a:t>patchified</a:t>
            </a:r>
            <a:r>
              <a:rPr lang="en-US" altLang="zh-CN" sz="2400" dirty="0">
                <a:latin typeface="Calibri" panose="020F0502020204030204" pitchFamily="34" charset="0"/>
                <a:ea typeface="Calibri" panose="020F0502020204030204" pitchFamily="34" charset="0"/>
                <a:cs typeface="Calibri" panose="020F0502020204030204" pitchFamily="34" charset="0"/>
              </a:rPr>
              <a:t>” separately, and masked regions may not be the same across every image. Instead, a fraction pm of the full sequence of all patch tokens are masked. Another variant is to independently mask the regions of each image, but keep the ratio pm of masked regions fixed per image. </a:t>
            </a:r>
          </a:p>
          <a:p>
            <a:pPr marL="742950" lvl="1" indent="-28575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625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C0856-7AE8-28BE-E405-4A6935CDFCC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3192D56-FDCD-1B87-A84F-46B3AF4B2D8F}"/>
              </a:ext>
            </a:extLst>
          </p:cNvPr>
          <p:cNvSpPr>
            <a:spLocks noGrp="1"/>
          </p:cNvSpPr>
          <p:nvPr>
            <p:ph type="ctrTitle"/>
          </p:nvPr>
        </p:nvSpPr>
        <p:spPr>
          <a:xfrm>
            <a:off x="-171471"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Approach</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390B81BD-514D-835C-B397-DF27A335F329}"/>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EDA0E92-8234-EF2C-F295-82EB8810FCF0}"/>
                  </a:ext>
                </a:extLst>
              </p:cNvPr>
              <p:cNvSpPr txBox="1"/>
              <p:nvPr/>
            </p:nvSpPr>
            <p:spPr>
              <a:xfrm>
                <a:off x="303027" y="795610"/>
                <a:ext cx="11585945" cy="6005683"/>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Multi-spectral </a:t>
                </a:r>
                <a:r>
                  <a:rPr lang="en-US" altLang="zh-CN" sz="2400" b="1" dirty="0" err="1">
                    <a:latin typeface="Calibri" panose="020F0502020204030204" pitchFamily="34" charset="0"/>
                    <a:ea typeface="Calibri" panose="020F0502020204030204" pitchFamily="34" charset="0"/>
                    <a:cs typeface="Calibri" panose="020F0502020204030204" pitchFamily="34" charset="0"/>
                  </a:rPr>
                  <a:t>SatMAE</a:t>
                </a:r>
                <a:r>
                  <a:rPr lang="en-US" altLang="zh-CN" sz="2400" b="1"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Stack Channels. </a:t>
                </a:r>
                <a:r>
                  <a:rPr lang="en-US" altLang="zh-CN" sz="2400" dirty="0">
                    <a:latin typeface="Calibri" panose="020F0502020204030204" pitchFamily="34" charset="0"/>
                    <a:ea typeface="Calibri" panose="020F0502020204030204" pitchFamily="34" charset="0"/>
                    <a:cs typeface="Calibri" panose="020F0502020204030204" pitchFamily="34" charset="0"/>
                  </a:rPr>
                  <a:t>The sequence of patches </a:t>
                </a:r>
                <a14:m>
                  <m:oMath xmlns:m="http://schemas.openxmlformats.org/officeDocument/2006/math">
                    <m:r>
                      <a:rPr lang="en-US" altLang="zh-CN" sz="2400" i="1">
                        <a:latin typeface="Cambria Math" panose="02040503050406030204" pitchFamily="18" charset="0"/>
                        <a:ea typeface="Calibri" panose="020F0502020204030204" pitchFamily="34" charset="0"/>
                        <a:cs typeface="Calibri" panose="020F0502020204030204" pitchFamily="34" charset="0"/>
                      </a:rPr>
                      <m:t>𝑆</m:t>
                    </m:r>
                    <m:r>
                      <a:rPr lang="en-US" altLang="zh-CN" sz="2400" i="1">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𝐿</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𝑃</m:t>
                            </m:r>
                          </m:e>
                          <m: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2</m:t>
                            </m:r>
                          </m:sup>
                        </m:s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𝐶</m:t>
                        </m:r>
                      </m:sup>
                    </m:s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is embedded to a sequence of tokens </a:t>
                </a:r>
                <a14:m>
                  <m:oMath xmlns:m="http://schemas.openxmlformats.org/officeDocument/2006/math">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𝑆</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up>
                    </m:sSup>
                    <m:r>
                      <a:rPr lang="en-US" altLang="zh-CN" sz="240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𝐿</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𝐷</m:t>
                        </m:r>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 thus treating the multi-band image as is.</a:t>
                </a:r>
              </a:p>
              <a:p>
                <a:pPr marL="742950" lvl="1"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Group Channels. </a:t>
                </a:r>
                <a:r>
                  <a:rPr lang="en-US" altLang="zh-CN" sz="2400" dirty="0">
                    <a:latin typeface="Calibri" panose="020F0502020204030204" pitchFamily="34" charset="0"/>
                    <a:ea typeface="Calibri" panose="020F0502020204030204" pitchFamily="34" charset="0"/>
                    <a:cs typeface="Calibri" panose="020F0502020204030204" pitchFamily="34" charset="0"/>
                  </a:rPr>
                  <a:t>We propose grouping subsets of spectral bands. Given </a:t>
                </a:r>
                <a14:m>
                  <m:oMath xmlns:m="http://schemas.openxmlformats.org/officeDocument/2006/math">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𝐶</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 channels, we form </a:t>
                </a:r>
                <a14:m>
                  <m:oMath xmlns:m="http://schemas.openxmlformats.org/officeDocument/2006/math">
                    <m:r>
                      <a:rPr lang="en-US" altLang="zh-CN" sz="2400" i="1" smtClean="0">
                        <a:latin typeface="Cambria Math" panose="02040503050406030204" pitchFamily="18" charset="0"/>
                        <a:ea typeface="Calibri" panose="020F0502020204030204" pitchFamily="34" charset="0"/>
                        <a:cs typeface="Calibri" panose="020F0502020204030204" pitchFamily="34" charset="0"/>
                      </a:rPr>
                      <m:t>𝐺</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 groups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a:latin typeface="Cambria Math" panose="02040503050406030204" pitchFamily="18" charset="0"/>
                        <a:ea typeface="Calibri" panose="020F0502020204030204" pitchFamily="34" charset="0"/>
                        <a:cs typeface="Calibri" panose="020F0502020204030204" pitchFamily="34" charset="0"/>
                      </a:rPr>
                      <m:t>…</m:t>
                    </m:r>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such that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a:latin typeface="Cambria Math" panose="02040503050406030204" pitchFamily="18" charset="0"/>
                        <a:ea typeface="Calibri" panose="020F0502020204030204" pitchFamily="34" charset="0"/>
                        <a:cs typeface="Calibri" panose="020F0502020204030204" pitchFamily="34" charset="0"/>
                      </a:rPr>
                      <m:t>…</m:t>
                    </m:r>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𝐶</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 This is analogous to slicing the image </a:t>
                </a:r>
                <a14:m>
                  <m:oMath xmlns:m="http://schemas.openxmlformats.org/officeDocument/2006/math">
                    <m:r>
                      <a:rPr lang="en-US" altLang="zh-CN" sz="2400" i="1" smtClean="0">
                        <a:latin typeface="Cambria Math" panose="02040503050406030204" pitchFamily="18" charset="0"/>
                        <a:ea typeface="Calibri" panose="020F0502020204030204" pitchFamily="34" charset="0"/>
                        <a:cs typeface="Calibri" panose="020F0502020204030204" pitchFamily="34" charset="0"/>
                      </a:rPr>
                      <m:t>𝐼</m:t>
                    </m:r>
                    <m:r>
                      <a:rPr lang="en-US" altLang="zh-CN" sz="2400" b="0" i="1"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in the channel dimension, creating images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𝐼</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𝐼</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a:latin typeface="Cambria Math" panose="02040503050406030204" pitchFamily="18" charset="0"/>
                        <a:ea typeface="Calibri" panose="020F0502020204030204" pitchFamily="34" charset="0"/>
                        <a:cs typeface="Calibri" panose="020F0502020204030204" pitchFamily="34" charset="0"/>
                      </a:rPr>
                      <m:t>…</m:t>
                    </m:r>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𝐼</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sub>
                    </m:sSub>
                  </m:oMath>
                </a14:m>
                <a:r>
                  <a:rPr lang="en-US" altLang="zh-CN" sz="240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𝐼</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r>
                      <a:rPr lang="en-US" altLang="zh-CN" sz="240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𝐻</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𝑊</m:t>
                        </m:r>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 We use a  separate patch embedding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𝑓</m:t>
                        </m:r>
                      </m:e>
                      <m:sub>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𝑝</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sub>
                    </m:s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sSup>
                          <m:sSupPr>
                            <m:ctrlP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𝑃</m:t>
                            </m:r>
                          </m:e>
                          <m: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2</m:t>
                            </m:r>
                          </m:sup>
                        </m:sSup>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sup>
                    </m:s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𝐷</m:t>
                        </m:r>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 for each group </a:t>
                </a:r>
                <a14:m>
                  <m:oMath xmlns:m="http://schemas.openxmlformats.org/officeDocument/2006/math">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 thus allowing the model to best represent each possibly different group of channels as token embeddings. Therefore, each group j is first resized from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𝐼</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r>
                      <a:rPr lang="en-US" altLang="zh-CN" sz="240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𝐻</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𝑊</m:t>
                        </m:r>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 to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𝑆</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r>
                      <a:rPr lang="en-US" altLang="zh-CN" sz="240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sSup>
                          <m:sSupPr>
                            <m:ctrlP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𝐿</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𝑃</m:t>
                            </m:r>
                          </m:e>
                          <m: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2</m:t>
                            </m:r>
                          </m:sup>
                        </m:sSup>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𝑔</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 and then each patch is embedded with </a:t>
                </a:r>
                <a14:m>
                  <m:oMath xmlns:m="http://schemas.openxmlformats.org/officeDocument/2006/math">
                    <m:sSub>
                      <m:sSub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𝑓</m:t>
                        </m:r>
                      </m:e>
                      <m:sub>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𝑝</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Sub>
                      </m:sub>
                    </m:sSub>
                  </m:oMath>
                </a14:m>
                <a:r>
                  <a:rPr lang="en-US" altLang="zh-CN" sz="2400" dirty="0">
                    <a:latin typeface="Calibri" panose="020F0502020204030204" pitchFamily="34" charset="0"/>
                    <a:ea typeface="Calibri" panose="020F0502020204030204" pitchFamily="34" charset="0"/>
                    <a:cs typeface="Calibri" panose="020F0502020204030204" pitchFamily="34" charset="0"/>
                  </a:rPr>
                  <a:t> to produce a sequence of embedded tokens </a:t>
                </a:r>
                <a14:m>
                  <m:oMath xmlns:m="http://schemas.openxmlformats.org/officeDocument/2006/math">
                    <m:sSubSup>
                      <m:sSub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𝑆</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𝑗</m:t>
                        </m:r>
                      </m:sub>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up>
                    </m:sSubSup>
                    <m:r>
                      <a:rPr lang="en-US" altLang="zh-CN" sz="240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𝐿</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𝐷</m:t>
                        </m:r>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 The sequences </a:t>
                </a:r>
                <a14:m>
                  <m:oMath xmlns:m="http://schemas.openxmlformats.org/officeDocument/2006/math">
                    <m:sSubSup>
                      <m:sSub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𝑆</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up>
                    </m:sSub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r>
                      <a:rPr lang="en-US" altLang="zh-CN" sz="2400" i="1">
                        <a:latin typeface="Cambria Math" panose="02040503050406030204" pitchFamily="18" charset="0"/>
                        <a:ea typeface="Calibri" panose="020F0502020204030204" pitchFamily="34" charset="0"/>
                        <a:cs typeface="Calibri" panose="020F0502020204030204" pitchFamily="34" charset="0"/>
                      </a:rPr>
                      <m:t>…</m:t>
                    </m:r>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SubSup>
                      <m:sSub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b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𝑆</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sub>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up>
                    </m:sSubSup>
                    <m:r>
                      <a:rPr lang="en-US" altLang="zh-CN" sz="2400" b="0" i="0" smtClean="0">
                        <a:latin typeface="Cambria Math" panose="02040503050406030204" pitchFamily="18" charset="0"/>
                        <a:ea typeface="Calibri" panose="020F0502020204030204" pitchFamily="34" charset="0"/>
                        <a:cs typeface="Calibri" panose="020F0502020204030204" pitchFamily="34" charset="0"/>
                      </a:rPr>
                      <m:t> </m:t>
                    </m:r>
                  </m:oMath>
                </a14:m>
                <a:r>
                  <a:rPr lang="en-US" altLang="zh-CN" sz="2400" dirty="0">
                    <a:latin typeface="Calibri" panose="020F0502020204030204" pitchFamily="34" charset="0"/>
                    <a:ea typeface="Calibri" panose="020F0502020204030204" pitchFamily="34" charset="0"/>
                    <a:cs typeface="Calibri" panose="020F0502020204030204" pitchFamily="34" charset="0"/>
                  </a:rPr>
                  <a:t>are concatenated to produce the final set of tokens </a:t>
                </a:r>
                <a14:m>
                  <m:oMath xmlns:m="http://schemas.openxmlformats.org/officeDocument/2006/math">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𝑆</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up>
                    </m:sSup>
                    <m:r>
                      <a:rPr lang="en-US" altLang="zh-CN" sz="240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𝑅</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𝐿</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𝐷</m:t>
                        </m:r>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altLang="zh-CN" sz="2400" b="1" dirty="0">
                    <a:latin typeface="Calibri" panose="020F0502020204030204" pitchFamily="34" charset="0"/>
                    <a:ea typeface="Calibri" panose="020F0502020204030204" pitchFamily="34" charset="0"/>
                    <a:cs typeface="Calibri" panose="020F0502020204030204" pitchFamily="34" charset="0"/>
                  </a:rPr>
                  <a:t>Spectral Encoding. </a:t>
                </a:r>
                <a:r>
                  <a:rPr lang="en-US" altLang="zh-CN" sz="2400" dirty="0">
                    <a:latin typeface="Calibri" panose="020F0502020204030204" pitchFamily="34" charset="0"/>
                    <a:ea typeface="Calibri" panose="020F0502020204030204" pitchFamily="34" charset="0"/>
                    <a:cs typeface="Calibri" panose="020F0502020204030204" pitchFamily="34" charset="0"/>
                  </a:rPr>
                  <a:t>Since the tokens in </a:t>
                </a:r>
                <a14:m>
                  <m:oMath xmlns:m="http://schemas.openxmlformats.org/officeDocument/2006/math">
                    <m:sSup>
                      <m:sSupPr>
                        <m:ctrlPr>
                          <a:rPr lang="en-US" altLang="zh-CN" sz="240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𝑆</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m:t>
                        </m:r>
                      </m:sup>
                    </m:sSup>
                  </m:oMath>
                </a14:m>
                <a:r>
                  <a:rPr lang="en-US" altLang="zh-CN" sz="2400" dirty="0">
                    <a:latin typeface="Calibri" panose="020F0502020204030204" pitchFamily="34" charset="0"/>
                    <a:ea typeface="Calibri" panose="020F0502020204030204" pitchFamily="34" charset="0"/>
                    <a:cs typeface="Calibri" panose="020F0502020204030204" pitchFamily="34" charset="0"/>
                  </a:rPr>
                  <a:t> correspond to a patch location (m, n) in the input image and a group of channels </a:t>
                </a:r>
                <a:r>
                  <a:rPr lang="en-US" altLang="zh-CN" sz="2400" dirty="0" err="1">
                    <a:latin typeface="Calibri" panose="020F0502020204030204" pitchFamily="34" charset="0"/>
                    <a:ea typeface="Calibri" panose="020F0502020204030204" pitchFamily="34" charset="0"/>
                    <a:cs typeface="Calibri" panose="020F0502020204030204" pitchFamily="34" charset="0"/>
                  </a:rPr>
                  <a:t>gj</a:t>
                </a:r>
                <a:r>
                  <a:rPr lang="en-US" altLang="zh-CN" sz="2400" dirty="0">
                    <a:latin typeface="Calibri" panose="020F0502020204030204" pitchFamily="34" charset="0"/>
                    <a:ea typeface="Calibri" panose="020F0502020204030204" pitchFamily="34" charset="0"/>
                    <a:cs typeface="Calibri" panose="020F0502020204030204" pitchFamily="34" charset="0"/>
                  </a:rPr>
                  <a:t>, we include an encoding for the group index kg similar to the positional dimensions.</a:t>
                </a:r>
              </a:p>
            </p:txBody>
          </p:sp>
        </mc:Choice>
        <mc:Fallback>
          <p:sp>
            <p:nvSpPr>
              <p:cNvPr id="4" name="文本框 3">
                <a:extLst>
                  <a:ext uri="{FF2B5EF4-FFF2-40B4-BE49-F238E27FC236}">
                    <a16:creationId xmlns:a16="http://schemas.microsoft.com/office/drawing/2014/main" id="{AEDA0E92-8234-EF2C-F295-82EB8810FCF0}"/>
                  </a:ext>
                </a:extLst>
              </p:cNvPr>
              <p:cNvSpPr txBox="1">
                <a:spLocks noRot="1" noChangeAspect="1" noMove="1" noResize="1" noEditPoints="1" noAdjustHandles="1" noChangeArrowheads="1" noChangeShapeType="1" noTextEdit="1"/>
              </p:cNvSpPr>
              <p:nvPr/>
            </p:nvSpPr>
            <p:spPr>
              <a:xfrm>
                <a:off x="303027" y="795610"/>
                <a:ext cx="11585945" cy="6005683"/>
              </a:xfrm>
              <a:prstGeom prst="rect">
                <a:avLst/>
              </a:prstGeom>
              <a:blipFill>
                <a:blip r:embed="rId2"/>
                <a:stretch>
                  <a:fillRect l="-737" t="-812" r="-1368" b="-17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133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C096-8C1B-0AC7-B3B6-D363103D3E49}"/>
            </a:ext>
          </a:extLst>
        </p:cNvPr>
        <p:cNvGrpSpPr/>
        <p:nvPr/>
      </p:nvGrpSpPr>
      <p:grpSpPr>
        <a:xfrm>
          <a:off x="0" y="0"/>
          <a:ext cx="0" cy="0"/>
          <a:chOff x="0" y="0"/>
          <a:chExt cx="0" cy="0"/>
        </a:xfrm>
      </p:grpSpPr>
      <p:pic>
        <p:nvPicPr>
          <p:cNvPr id="3" name="图片 2" descr="文本&#10;&#10;AI 生成的内容可能不正确。">
            <a:extLst>
              <a:ext uri="{FF2B5EF4-FFF2-40B4-BE49-F238E27FC236}">
                <a16:creationId xmlns:a16="http://schemas.microsoft.com/office/drawing/2014/main" id="{CF513081-4596-921A-1DE7-9F3C3B250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98" y="1411823"/>
            <a:ext cx="11536001" cy="2574149"/>
          </a:xfrm>
          <a:prstGeom prst="rect">
            <a:avLst/>
          </a:prstGeom>
        </p:spPr>
      </p:pic>
      <p:pic>
        <p:nvPicPr>
          <p:cNvPr id="5" name="图片 4">
            <a:extLst>
              <a:ext uri="{FF2B5EF4-FFF2-40B4-BE49-F238E27FC236}">
                <a16:creationId xmlns:a16="http://schemas.microsoft.com/office/drawing/2014/main" id="{7DCFF762-9F32-EF88-6D0D-A09CE7BAF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110" y="4131524"/>
            <a:ext cx="10391775" cy="1019175"/>
          </a:xfrm>
          <a:prstGeom prst="rect">
            <a:avLst/>
          </a:prstGeom>
        </p:spPr>
      </p:pic>
    </p:spTree>
    <p:extLst>
      <p:ext uri="{BB962C8B-B14F-4D97-AF65-F5344CB8AC3E}">
        <p14:creationId xmlns:p14="http://schemas.microsoft.com/office/powerpoint/2010/main" val="140764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AE6F9-9C4B-AD1E-56EC-B15AB1A1054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620D6C7-4173-7C38-4AC8-0A6777E269BA}"/>
              </a:ext>
            </a:extLst>
          </p:cNvPr>
          <p:cNvSpPr>
            <a:spLocks noGrp="1"/>
          </p:cNvSpPr>
          <p:nvPr>
            <p:ph type="ctrTitle"/>
          </p:nvPr>
        </p:nvSpPr>
        <p:spPr>
          <a:xfrm>
            <a:off x="-171471"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Approach</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DAE5BE26-A398-D155-7C35-7C07299438C3}"/>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pic>
        <p:nvPicPr>
          <p:cNvPr id="6" name="图片 5" descr="图示&#10;&#10;AI 生成的内容可能不正确。">
            <a:extLst>
              <a:ext uri="{FF2B5EF4-FFF2-40B4-BE49-F238E27FC236}">
                <a16:creationId xmlns:a16="http://schemas.microsoft.com/office/drawing/2014/main" id="{A0D0E56C-9497-E40B-2C96-A7CAD9876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 y="948116"/>
            <a:ext cx="7257024" cy="4087290"/>
          </a:xfrm>
          <a:prstGeom prst="rect">
            <a:avLst/>
          </a:prstGeom>
        </p:spPr>
      </p:pic>
      <p:pic>
        <p:nvPicPr>
          <p:cNvPr id="8" name="图片 7" descr="图示&#10;&#10;AI 生成的内容可能不正确。">
            <a:extLst>
              <a:ext uri="{FF2B5EF4-FFF2-40B4-BE49-F238E27FC236}">
                <a16:creationId xmlns:a16="http://schemas.microsoft.com/office/drawing/2014/main" id="{5A66E530-4090-FCD7-72C5-67B849539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531" y="1544886"/>
            <a:ext cx="4199587" cy="3415932"/>
          </a:xfrm>
          <a:prstGeom prst="rect">
            <a:avLst/>
          </a:prstGeom>
        </p:spPr>
      </p:pic>
    </p:spTree>
    <p:extLst>
      <p:ext uri="{BB962C8B-B14F-4D97-AF65-F5344CB8AC3E}">
        <p14:creationId xmlns:p14="http://schemas.microsoft.com/office/powerpoint/2010/main" val="321179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36D5E-7EDA-A6C8-BFA9-CCEA7168E5C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8D39163-41C3-29A9-F067-30207A04464D}"/>
              </a:ext>
            </a:extLst>
          </p:cNvPr>
          <p:cNvSpPr>
            <a:spLocks noGrp="1"/>
          </p:cNvSpPr>
          <p:nvPr>
            <p:ph type="ctrTitle"/>
          </p:nvPr>
        </p:nvSpPr>
        <p:spPr>
          <a:xfrm>
            <a:off x="0"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Experiments</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9EB716EC-A840-EFB1-52F0-32A48C18DD2C}"/>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pic>
        <p:nvPicPr>
          <p:cNvPr id="4" name="图片 3" descr="图片包含 应用程序&#10;&#10;AI 生成的内容可能不正确。">
            <a:extLst>
              <a:ext uri="{FF2B5EF4-FFF2-40B4-BE49-F238E27FC236}">
                <a16:creationId xmlns:a16="http://schemas.microsoft.com/office/drawing/2014/main" id="{4CF924D5-DFE7-325B-767D-F780ED891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371" y="956714"/>
            <a:ext cx="4053717" cy="5571460"/>
          </a:xfrm>
          <a:prstGeom prst="rect">
            <a:avLst/>
          </a:prstGeom>
        </p:spPr>
      </p:pic>
      <p:pic>
        <p:nvPicPr>
          <p:cNvPr id="9" name="图片 8" descr="表格&#10;&#10;AI 生成的内容可能不正确。">
            <a:extLst>
              <a:ext uri="{FF2B5EF4-FFF2-40B4-BE49-F238E27FC236}">
                <a16:creationId xmlns:a16="http://schemas.microsoft.com/office/drawing/2014/main" id="{215A1683-8461-56BA-EEB3-DB020AB74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95" y="3823318"/>
            <a:ext cx="3774776" cy="2704856"/>
          </a:xfrm>
          <a:prstGeom prst="rect">
            <a:avLst/>
          </a:prstGeom>
        </p:spPr>
      </p:pic>
      <p:pic>
        <p:nvPicPr>
          <p:cNvPr id="11" name="图片 10" descr="表格&#10;&#10;AI 生成的内容可能不正确。">
            <a:extLst>
              <a:ext uri="{FF2B5EF4-FFF2-40B4-BE49-F238E27FC236}">
                <a16:creationId xmlns:a16="http://schemas.microsoft.com/office/drawing/2014/main" id="{DBDC0069-0255-1CD1-F82B-76E6689BD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95" y="966305"/>
            <a:ext cx="3774776" cy="2825110"/>
          </a:xfrm>
          <a:prstGeom prst="rect">
            <a:avLst/>
          </a:prstGeom>
        </p:spPr>
      </p:pic>
      <p:pic>
        <p:nvPicPr>
          <p:cNvPr id="13" name="图片 12" descr="表格&#10;&#10;AI 生成的内容可能不正确。">
            <a:extLst>
              <a:ext uri="{FF2B5EF4-FFF2-40B4-BE49-F238E27FC236}">
                <a16:creationId xmlns:a16="http://schemas.microsoft.com/office/drawing/2014/main" id="{CF56EEE7-AF5D-F2B0-362A-F45E6DD056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9356" y="966305"/>
            <a:ext cx="3789011" cy="3740820"/>
          </a:xfrm>
          <a:prstGeom prst="rect">
            <a:avLst/>
          </a:prstGeom>
        </p:spPr>
      </p:pic>
    </p:spTree>
    <p:extLst>
      <p:ext uri="{BB962C8B-B14F-4D97-AF65-F5344CB8AC3E}">
        <p14:creationId xmlns:p14="http://schemas.microsoft.com/office/powerpoint/2010/main" val="395354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50FD5-DC1B-0749-5143-A30E8656649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595757-430A-C576-C9CC-11DBAE93D036}"/>
              </a:ext>
            </a:extLst>
          </p:cNvPr>
          <p:cNvSpPr>
            <a:spLocks noGrp="1"/>
          </p:cNvSpPr>
          <p:nvPr>
            <p:ph type="ctrTitle"/>
          </p:nvPr>
        </p:nvSpPr>
        <p:spPr>
          <a:xfrm>
            <a:off x="-58057"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Introduction</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6BB1C2FE-1C35-A337-DB95-02AF4E12CBE7}"/>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sp>
        <p:nvSpPr>
          <p:cNvPr id="4" name="文本框 3">
            <a:extLst>
              <a:ext uri="{FF2B5EF4-FFF2-40B4-BE49-F238E27FC236}">
                <a16:creationId xmlns:a16="http://schemas.microsoft.com/office/drawing/2014/main" id="{046A00DB-91C8-8F01-1E0A-8D728BB1FE09}"/>
              </a:ext>
            </a:extLst>
          </p:cNvPr>
          <p:cNvSpPr txBox="1"/>
          <p:nvPr/>
        </p:nvSpPr>
        <p:spPr>
          <a:xfrm>
            <a:off x="412595" y="1219201"/>
            <a:ext cx="11490251"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Calibri" panose="020F0502020204030204" pitchFamily="34" charset="0"/>
                <a:ea typeface="Calibri" panose="020F0502020204030204" pitchFamily="34" charset="0"/>
                <a:cs typeface="Calibri" panose="020F0502020204030204" pitchFamily="34" charset="0"/>
              </a:rPr>
              <a:t>Until recently, </a:t>
            </a:r>
            <a:r>
              <a:rPr lang="en-US" altLang="zh-C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architectures</a:t>
            </a:r>
            <a:r>
              <a:rPr lang="en-US" altLang="zh-CN" sz="2400" dirty="0">
                <a:latin typeface="Calibri" panose="020F0502020204030204" pitchFamily="34" charset="0"/>
                <a:ea typeface="Calibri" panose="020F0502020204030204" pitchFamily="34" charset="0"/>
                <a:cs typeface="Calibri" panose="020F0502020204030204" pitchFamily="34" charset="0"/>
              </a:rPr>
              <a:t> were different. In vision, convolutional networks were dominant over the last decade. Convolutions typically operate on regular grids and it is not straightforward to integrate ‘indicators’ such as mask tokens or positional embeddings into convolutional networks.</a:t>
            </a:r>
          </a:p>
          <a:p>
            <a:pPr marL="285750" indent="-285750">
              <a:buFont typeface="Arial" panose="020B0604020202020204" pitchFamily="34" charset="0"/>
              <a:buChar char="•"/>
            </a:pPr>
            <a:r>
              <a:rPr lang="en-US" altLang="zh-C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Information density </a:t>
            </a:r>
            <a:r>
              <a:rPr lang="en-US" altLang="zh-CN" sz="2400" dirty="0">
                <a:latin typeface="Calibri" panose="020F0502020204030204" pitchFamily="34" charset="0"/>
                <a:ea typeface="Calibri" panose="020F0502020204030204" pitchFamily="34" charset="0"/>
                <a:cs typeface="Calibri" panose="020F0502020204030204" pitchFamily="34" charset="0"/>
              </a:rPr>
              <a:t>is different between language and vision. Languages are human-generated signals that are highly semantic and information-dense. When training a model to predict only a few missing words per sentence, this task appears to induce sophisticated language understanding. Images, on the contrary, are natural signals with heavy spatial redundancy—e.g., a missing patch can be recovered from neighboring patches with little high-level understanding of parts, objects, and scenes.</a:t>
            </a:r>
          </a:p>
        </p:txBody>
      </p:sp>
    </p:spTree>
    <p:extLst>
      <p:ext uri="{BB962C8B-B14F-4D97-AF65-F5344CB8AC3E}">
        <p14:creationId xmlns:p14="http://schemas.microsoft.com/office/powerpoint/2010/main" val="145087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C9F17-0E8E-9EC2-4533-6B3F9356513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F45E35-77C6-88FC-5639-4D06A667DD39}"/>
              </a:ext>
            </a:extLst>
          </p:cNvPr>
          <p:cNvSpPr>
            <a:spLocks noGrp="1"/>
          </p:cNvSpPr>
          <p:nvPr>
            <p:ph type="ctrTitle"/>
          </p:nvPr>
        </p:nvSpPr>
        <p:spPr>
          <a:xfrm>
            <a:off x="-58057"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Introduction</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1924BE8C-9AE5-A4F3-86D2-1CBC5D717F72}"/>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sp>
        <p:nvSpPr>
          <p:cNvPr id="4" name="文本框 3">
            <a:extLst>
              <a:ext uri="{FF2B5EF4-FFF2-40B4-BE49-F238E27FC236}">
                <a16:creationId xmlns:a16="http://schemas.microsoft.com/office/drawing/2014/main" id="{B3D1F1FD-CC10-7691-A731-5206BC5C5CE8}"/>
              </a:ext>
            </a:extLst>
          </p:cNvPr>
          <p:cNvSpPr txBox="1"/>
          <p:nvPr/>
        </p:nvSpPr>
        <p:spPr>
          <a:xfrm>
            <a:off x="412595" y="1202168"/>
            <a:ext cx="11176893" cy="2677656"/>
          </a:xfrm>
          <a:prstGeom prst="rect">
            <a:avLst/>
          </a:prstGeom>
          <a:noFill/>
        </p:spPr>
        <p:txBody>
          <a:bodyPr wrap="square">
            <a:spAutoFit/>
          </a:bodyPr>
          <a:lstStyle/>
          <a:p>
            <a:pPr marL="285750" indent="-285750">
              <a:buFont typeface="Arial" panose="020B0604020202020204" pitchFamily="34" charset="0"/>
              <a:buChar char="•"/>
            </a:pPr>
            <a:r>
              <a:rPr lang="en-US" altLang="zh-CN" sz="2400" dirty="0">
                <a:latin typeface="Calibri" panose="020F0502020204030204" pitchFamily="34" charset="0"/>
                <a:ea typeface="Calibri" panose="020F0502020204030204" pitchFamily="34" charset="0"/>
                <a:cs typeface="Calibri" panose="020F0502020204030204" pitchFamily="34" charset="0"/>
              </a:rPr>
              <a:t>The </a:t>
            </a:r>
            <a:r>
              <a:rPr lang="en-US" altLang="zh-C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autoencoder’s decoder</a:t>
            </a:r>
            <a:r>
              <a:rPr lang="en-US" altLang="zh-CN" sz="2400" dirty="0">
                <a:latin typeface="Calibri" panose="020F0502020204030204" pitchFamily="34" charset="0"/>
                <a:ea typeface="Calibri" panose="020F0502020204030204" pitchFamily="34" charset="0"/>
                <a:cs typeface="Calibri" panose="020F0502020204030204" pitchFamily="34" charset="0"/>
              </a:rPr>
              <a:t>, which maps the latent representation back to the input, plays a different role between reconstructing text and images. In vision, the decoder reconstructs pixels, hence its output is of a lower semantic level than common recognition tasks. This is in contrast to language, where the decoder predicts missing words that contain rich semantic information. While in BERT the decoder can be trivial (an MLP), we found that for images, the decoder design plays a key role in determining the semantic level of the learned latent representations.</a:t>
            </a:r>
          </a:p>
        </p:txBody>
      </p:sp>
      <p:pic>
        <p:nvPicPr>
          <p:cNvPr id="7" name="图片 6" descr="图片包含 应用程序&#10;&#10;AI 生成的内容可能不正确。">
            <a:extLst>
              <a:ext uri="{FF2B5EF4-FFF2-40B4-BE49-F238E27FC236}">
                <a16:creationId xmlns:a16="http://schemas.microsoft.com/office/drawing/2014/main" id="{C2FA280E-0E6F-6722-E54F-317377DAB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 y="3879824"/>
            <a:ext cx="11129967" cy="2466682"/>
          </a:xfrm>
          <a:prstGeom prst="rect">
            <a:avLst/>
          </a:prstGeom>
        </p:spPr>
      </p:pic>
    </p:spTree>
    <p:extLst>
      <p:ext uri="{BB962C8B-B14F-4D97-AF65-F5344CB8AC3E}">
        <p14:creationId xmlns:p14="http://schemas.microsoft.com/office/powerpoint/2010/main" val="90673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A129C-CB0B-AEE8-98B7-7B02CF87143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6E00CF0-FC8B-BDD0-3798-0C01BDA5AE68}"/>
              </a:ext>
            </a:extLst>
          </p:cNvPr>
          <p:cNvSpPr>
            <a:spLocks noGrp="1"/>
          </p:cNvSpPr>
          <p:nvPr>
            <p:ph type="ctrTitle"/>
          </p:nvPr>
        </p:nvSpPr>
        <p:spPr>
          <a:xfrm>
            <a:off x="-284885"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Approach</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FFBEB805-5780-DE15-BD59-4DB3E2469387}"/>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pic>
        <p:nvPicPr>
          <p:cNvPr id="6" name="图片 5" descr="图表&#10;&#10;AI 生成的内容可能不正确。">
            <a:extLst>
              <a:ext uri="{FF2B5EF4-FFF2-40B4-BE49-F238E27FC236}">
                <a16:creationId xmlns:a16="http://schemas.microsoft.com/office/drawing/2014/main" id="{AB48DABA-4669-C653-1809-CA9E21123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209" y="988136"/>
            <a:ext cx="5506196" cy="5238534"/>
          </a:xfrm>
          <a:prstGeom prst="rect">
            <a:avLst/>
          </a:prstGeom>
        </p:spPr>
      </p:pic>
      <p:sp>
        <p:nvSpPr>
          <p:cNvPr id="8" name="文本框 7">
            <a:extLst>
              <a:ext uri="{FF2B5EF4-FFF2-40B4-BE49-F238E27FC236}">
                <a16:creationId xmlns:a16="http://schemas.microsoft.com/office/drawing/2014/main" id="{6042BF91-4E28-3AEA-116B-064F8E919B3C}"/>
              </a:ext>
            </a:extLst>
          </p:cNvPr>
          <p:cNvSpPr txBox="1"/>
          <p:nvPr/>
        </p:nvSpPr>
        <p:spPr>
          <a:xfrm>
            <a:off x="412595" y="1180248"/>
            <a:ext cx="5711457" cy="3785652"/>
          </a:xfrm>
          <a:prstGeom prst="rect">
            <a:avLst/>
          </a:prstGeom>
          <a:noFill/>
        </p:spPr>
        <p:txBody>
          <a:bodyPr wrap="square">
            <a:spAutoFit/>
          </a:bodyPr>
          <a:lstStyle/>
          <a:p>
            <a:pPr marL="342900" indent="-342900">
              <a:buFont typeface="Arial" panose="020B0604020202020204" pitchFamily="34" charset="0"/>
              <a:buChar char="•"/>
            </a:pPr>
            <a:r>
              <a:rPr lang="zh-CN" altLang="en-US" sz="2400" dirty="0">
                <a:latin typeface="Calibri" panose="020F0502020204030204" pitchFamily="34" charset="0"/>
                <a:cs typeface="Calibri" panose="020F0502020204030204" pitchFamily="34" charset="0"/>
              </a:rPr>
              <a:t>MAE is a simple autoencoding approach that reconstructs the original signal given its partial observation. Unlike classical autoencoders, we adopt an asymmetric design that allows the </a:t>
            </a:r>
            <a:r>
              <a:rPr lang="zh-CN" altLang="en-US" sz="2400" b="1" dirty="0">
                <a:solidFill>
                  <a:srgbClr val="FF0000"/>
                </a:solidFill>
                <a:latin typeface="Calibri" panose="020F0502020204030204" pitchFamily="34" charset="0"/>
                <a:cs typeface="Calibri" panose="020F0502020204030204" pitchFamily="34" charset="0"/>
              </a:rPr>
              <a:t>encoder</a:t>
            </a:r>
            <a:r>
              <a:rPr lang="zh-CN" altLang="en-US" sz="2400" dirty="0">
                <a:latin typeface="Calibri" panose="020F0502020204030204" pitchFamily="34" charset="0"/>
                <a:cs typeface="Calibri" panose="020F0502020204030204" pitchFamily="34" charset="0"/>
              </a:rPr>
              <a:t> to operate only on </a:t>
            </a:r>
            <a:r>
              <a:rPr lang="zh-CN" altLang="en-US" sz="2400" b="1" dirty="0">
                <a:solidFill>
                  <a:srgbClr val="FF0000"/>
                </a:solidFill>
                <a:latin typeface="Calibri" panose="020F0502020204030204" pitchFamily="34" charset="0"/>
                <a:cs typeface="Calibri" panose="020F0502020204030204" pitchFamily="34" charset="0"/>
              </a:rPr>
              <a:t>the partial, observed signal </a:t>
            </a:r>
            <a:r>
              <a:rPr lang="zh-CN" altLang="en-US" sz="2400" dirty="0">
                <a:latin typeface="Calibri" panose="020F0502020204030204" pitchFamily="34" charset="0"/>
                <a:cs typeface="Calibri" panose="020F0502020204030204" pitchFamily="34" charset="0"/>
              </a:rPr>
              <a:t>(without mask tokens) and a lightweight </a:t>
            </a:r>
            <a:r>
              <a:rPr lang="zh-CN" altLang="en-US" sz="2400" b="1" dirty="0">
                <a:solidFill>
                  <a:srgbClr val="FF0000"/>
                </a:solidFill>
                <a:latin typeface="Calibri" panose="020F0502020204030204" pitchFamily="34" charset="0"/>
                <a:cs typeface="Calibri" panose="020F0502020204030204" pitchFamily="34" charset="0"/>
              </a:rPr>
              <a:t>decoder</a:t>
            </a:r>
            <a:r>
              <a:rPr lang="zh-CN" altLang="en-US" sz="2400" dirty="0">
                <a:latin typeface="Calibri" panose="020F0502020204030204" pitchFamily="34" charset="0"/>
                <a:cs typeface="Calibri" panose="020F0502020204030204" pitchFamily="34" charset="0"/>
              </a:rPr>
              <a:t> that reconstructs the full signal from </a:t>
            </a:r>
            <a:r>
              <a:rPr lang="zh-CN" altLang="en-US" sz="2400" b="1" dirty="0">
                <a:solidFill>
                  <a:srgbClr val="FF0000"/>
                </a:solidFill>
                <a:latin typeface="Calibri" panose="020F0502020204030204" pitchFamily="34" charset="0"/>
                <a:cs typeface="Calibri" panose="020F0502020204030204" pitchFamily="34" charset="0"/>
              </a:rPr>
              <a:t>the latent representation and mask tokens</a:t>
            </a:r>
            <a:r>
              <a:rPr lang="zh-CN" alt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5761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3EB08-335D-698F-94A9-E2DE046EFD92}"/>
            </a:ext>
          </a:extLst>
        </p:cNvPr>
        <p:cNvGrpSpPr/>
        <p:nvPr/>
      </p:nvGrpSpPr>
      <p:grpSpPr>
        <a:xfrm>
          <a:off x="0" y="0"/>
          <a:ext cx="0" cy="0"/>
          <a:chOff x="0" y="0"/>
          <a:chExt cx="0" cy="0"/>
        </a:xfrm>
      </p:grpSpPr>
      <p:pic>
        <p:nvPicPr>
          <p:cNvPr id="4" name="图片 3" descr="许多照片放在一起&#10;&#10;AI 生成的内容可能不正确。">
            <a:extLst>
              <a:ext uri="{FF2B5EF4-FFF2-40B4-BE49-F238E27FC236}">
                <a16:creationId xmlns:a16="http://schemas.microsoft.com/office/drawing/2014/main" id="{384391A7-101C-54FB-F573-C6FA684B1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998" y="1132202"/>
            <a:ext cx="5318980" cy="5135059"/>
          </a:xfrm>
          <a:prstGeom prst="rect">
            <a:avLst/>
          </a:prstGeom>
        </p:spPr>
      </p:pic>
      <p:sp>
        <p:nvSpPr>
          <p:cNvPr id="2" name="标题 1">
            <a:extLst>
              <a:ext uri="{FF2B5EF4-FFF2-40B4-BE49-F238E27FC236}">
                <a16:creationId xmlns:a16="http://schemas.microsoft.com/office/drawing/2014/main" id="{ECC3FD7B-98C2-38E9-5400-1876A64DAB9B}"/>
              </a:ext>
            </a:extLst>
          </p:cNvPr>
          <p:cNvSpPr>
            <a:spLocks noGrp="1"/>
          </p:cNvSpPr>
          <p:nvPr>
            <p:ph type="ctrTitle"/>
          </p:nvPr>
        </p:nvSpPr>
        <p:spPr>
          <a:xfrm>
            <a:off x="-284885"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Approach</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2FF1D6E0-345F-CB21-66D0-57D3FC8966C0}"/>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sp>
        <p:nvSpPr>
          <p:cNvPr id="8" name="文本框 7">
            <a:extLst>
              <a:ext uri="{FF2B5EF4-FFF2-40B4-BE49-F238E27FC236}">
                <a16:creationId xmlns:a16="http://schemas.microsoft.com/office/drawing/2014/main" id="{3C591A5E-7D73-2B34-3EEF-DC5FACCCEEF5}"/>
              </a:ext>
            </a:extLst>
          </p:cNvPr>
          <p:cNvSpPr txBox="1"/>
          <p:nvPr/>
        </p:nvSpPr>
        <p:spPr>
          <a:xfrm>
            <a:off x="412595" y="1068243"/>
            <a:ext cx="6066177" cy="5262979"/>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Masking</a:t>
            </a:r>
            <a:r>
              <a:rPr lang="en-US" altLang="zh-CN" sz="2400" dirty="0">
                <a:latin typeface="Calibri" panose="020F0502020204030204" pitchFamily="34" charset="0"/>
                <a:cs typeface="Calibri" panose="020F0502020204030204" pitchFamily="34" charset="0"/>
              </a:rPr>
              <a:t>. Following </a:t>
            </a:r>
            <a:r>
              <a:rPr lang="en-US" altLang="zh-CN" sz="2400" b="1" dirty="0" err="1">
                <a:solidFill>
                  <a:srgbClr val="FF0000"/>
                </a:solidFill>
                <a:latin typeface="Calibri" panose="020F0502020204030204" pitchFamily="34" charset="0"/>
                <a:cs typeface="Calibri" panose="020F0502020204030204" pitchFamily="34" charset="0"/>
              </a:rPr>
              <a:t>ViT</a:t>
            </a:r>
            <a:r>
              <a:rPr lang="en-US" altLang="zh-CN" sz="2400" dirty="0">
                <a:latin typeface="Calibri" panose="020F0502020204030204" pitchFamily="34" charset="0"/>
                <a:cs typeface="Calibri" panose="020F0502020204030204" pitchFamily="34" charset="0"/>
              </a:rPr>
              <a:t>, we divide an image into regular non-overlapping </a:t>
            </a:r>
            <a:r>
              <a:rPr lang="en-US" altLang="zh-CN" sz="2400" b="1" dirty="0">
                <a:solidFill>
                  <a:srgbClr val="FF0000"/>
                </a:solidFill>
                <a:latin typeface="Calibri" panose="020F0502020204030204" pitchFamily="34" charset="0"/>
                <a:cs typeface="Calibri" panose="020F0502020204030204" pitchFamily="34" charset="0"/>
              </a:rPr>
              <a:t>patches</a:t>
            </a:r>
            <a:r>
              <a:rPr lang="en-US" altLang="zh-CN" sz="2400" dirty="0">
                <a:latin typeface="Calibri" panose="020F0502020204030204" pitchFamily="34" charset="0"/>
                <a:cs typeface="Calibri" panose="020F0502020204030204" pitchFamily="34" charset="0"/>
              </a:rPr>
              <a:t>. Then we sample a subset of patches and mask (i.e., remove) the remaining ones. </a:t>
            </a:r>
            <a:r>
              <a:rPr lang="en-US" altLang="zh-CN" sz="2400" b="1" dirty="0">
                <a:solidFill>
                  <a:srgbClr val="FF0000"/>
                </a:solidFill>
                <a:latin typeface="Calibri" panose="020F0502020204030204" pitchFamily="34" charset="0"/>
                <a:cs typeface="Calibri" panose="020F0502020204030204" pitchFamily="34" charset="0"/>
              </a:rPr>
              <a:t>Random sampling with a high masking ratio </a:t>
            </a:r>
            <a:r>
              <a:rPr lang="en-US" altLang="zh-CN" sz="2400" dirty="0">
                <a:latin typeface="Calibri" panose="020F0502020204030204" pitchFamily="34" charset="0"/>
                <a:cs typeface="Calibri" panose="020F0502020204030204" pitchFamily="34" charset="0"/>
              </a:rPr>
              <a:t>(i.e., the ratio of removed patches) largely eliminates redundancy, thus creating a task that cannot be easily solved by extrapolation from visible neighboring patches. </a:t>
            </a:r>
          </a:p>
          <a:p>
            <a:pPr marL="342900" indent="-342900">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MAE encoder</a:t>
            </a:r>
            <a:r>
              <a:rPr lang="en-US" altLang="zh-CN" sz="2400" dirty="0">
                <a:latin typeface="Calibri" panose="020F0502020204030204" pitchFamily="34" charset="0"/>
                <a:cs typeface="Calibri" panose="020F0502020204030204" pitchFamily="34" charset="0"/>
              </a:rPr>
              <a:t>. Our encoder is a </a:t>
            </a:r>
            <a:r>
              <a:rPr lang="en-US" altLang="zh-CN" sz="2400" dirty="0" err="1">
                <a:latin typeface="Calibri" panose="020F0502020204030204" pitchFamily="34" charset="0"/>
                <a:cs typeface="Calibri" panose="020F0502020204030204" pitchFamily="34" charset="0"/>
              </a:rPr>
              <a:t>ViT</a:t>
            </a:r>
            <a:r>
              <a:rPr lang="en-US" altLang="zh-CN" sz="2400" dirty="0">
                <a:latin typeface="Calibri" panose="020F0502020204030204" pitchFamily="34" charset="0"/>
                <a:cs typeface="Calibri" panose="020F0502020204030204" pitchFamily="34" charset="0"/>
              </a:rPr>
              <a:t> but applied </a:t>
            </a:r>
            <a:r>
              <a:rPr lang="en-US" altLang="zh-CN" sz="2400" b="1" dirty="0">
                <a:solidFill>
                  <a:srgbClr val="FF0000"/>
                </a:solidFill>
                <a:latin typeface="Calibri" panose="020F0502020204030204" pitchFamily="34" charset="0"/>
                <a:cs typeface="Calibri" panose="020F0502020204030204" pitchFamily="34" charset="0"/>
              </a:rPr>
              <a:t>only on visible, unmasked patches</a:t>
            </a:r>
            <a:r>
              <a:rPr lang="en-US" altLang="zh-CN" sz="2400" dirty="0">
                <a:latin typeface="Calibri" panose="020F0502020204030204" pitchFamily="34" charset="0"/>
                <a:cs typeface="Calibri" panose="020F0502020204030204" pitchFamily="34" charset="0"/>
              </a:rPr>
              <a:t>. Masked patches are removed; no mask tokens are used. The full set is handled by a lightweight decoder, described next.</a:t>
            </a:r>
          </a:p>
        </p:txBody>
      </p:sp>
    </p:spTree>
    <p:extLst>
      <p:ext uri="{BB962C8B-B14F-4D97-AF65-F5344CB8AC3E}">
        <p14:creationId xmlns:p14="http://schemas.microsoft.com/office/powerpoint/2010/main" val="205570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047A1-8758-C272-2FA2-8C86B04BA5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D012925-DFD5-E16B-AF7C-3B8D055859B0}"/>
              </a:ext>
            </a:extLst>
          </p:cNvPr>
          <p:cNvSpPr>
            <a:spLocks noGrp="1"/>
          </p:cNvSpPr>
          <p:nvPr>
            <p:ph type="ctrTitle"/>
          </p:nvPr>
        </p:nvSpPr>
        <p:spPr>
          <a:xfrm>
            <a:off x="-284885"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Approach</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AF1A5E40-DAE8-BC56-3AA4-FB7C6EF8753E}"/>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sp>
        <p:nvSpPr>
          <p:cNvPr id="8" name="文本框 7">
            <a:extLst>
              <a:ext uri="{FF2B5EF4-FFF2-40B4-BE49-F238E27FC236}">
                <a16:creationId xmlns:a16="http://schemas.microsoft.com/office/drawing/2014/main" id="{1420B14E-0A34-ECA5-2F29-CFC1C06CBF4A}"/>
              </a:ext>
            </a:extLst>
          </p:cNvPr>
          <p:cNvSpPr txBox="1"/>
          <p:nvPr/>
        </p:nvSpPr>
        <p:spPr>
          <a:xfrm>
            <a:off x="412595" y="1016116"/>
            <a:ext cx="11366810" cy="4154984"/>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MAE decoder</a:t>
            </a:r>
            <a:r>
              <a:rPr lang="en-US" altLang="zh-CN" sz="2400" dirty="0">
                <a:latin typeface="Calibri" panose="020F0502020204030204" pitchFamily="34" charset="0"/>
                <a:cs typeface="Calibri" panose="020F0502020204030204" pitchFamily="34" charset="0"/>
              </a:rPr>
              <a:t>. The input to the MAE decoder is </a:t>
            </a:r>
            <a:r>
              <a:rPr lang="en-US" altLang="zh-CN" sz="2400" b="1" dirty="0">
                <a:solidFill>
                  <a:srgbClr val="FF0000"/>
                </a:solidFill>
                <a:latin typeface="Calibri" panose="020F0502020204030204" pitchFamily="34" charset="0"/>
                <a:cs typeface="Calibri" panose="020F0502020204030204" pitchFamily="34" charset="0"/>
              </a:rPr>
              <a:t>the full set of tokens </a:t>
            </a:r>
            <a:r>
              <a:rPr lang="en-US" altLang="zh-CN" sz="2400" dirty="0">
                <a:latin typeface="Calibri" panose="020F0502020204030204" pitchFamily="34" charset="0"/>
                <a:cs typeface="Calibri" panose="020F0502020204030204" pitchFamily="34" charset="0"/>
              </a:rPr>
              <a:t>consisting of (</a:t>
            </a:r>
            <a:r>
              <a:rPr lang="en-US" altLang="zh-CN" sz="2400" dirty="0" err="1">
                <a:latin typeface="Calibri" panose="020F0502020204030204" pitchFamily="34" charset="0"/>
                <a:cs typeface="Calibri" panose="020F0502020204030204" pitchFamily="34" charset="0"/>
              </a:rPr>
              <a:t>i</a:t>
            </a:r>
            <a:r>
              <a:rPr lang="en-US" altLang="zh-CN" sz="2400" dirty="0">
                <a:latin typeface="Calibri" panose="020F0502020204030204" pitchFamily="34" charset="0"/>
                <a:cs typeface="Calibri" panose="020F0502020204030204" pitchFamily="34" charset="0"/>
              </a:rPr>
              <a:t>) encoded visible patches, and (ii) mask tokens. Each mask token is a shared, learned vector that indicates the presence of a missing patch to be predicted. We add </a:t>
            </a:r>
            <a:r>
              <a:rPr lang="en-US" altLang="zh-CN" sz="2400" b="1" dirty="0">
                <a:solidFill>
                  <a:srgbClr val="FF0000"/>
                </a:solidFill>
                <a:latin typeface="Calibri" panose="020F0502020204030204" pitchFamily="34" charset="0"/>
                <a:cs typeface="Calibri" panose="020F0502020204030204" pitchFamily="34" charset="0"/>
              </a:rPr>
              <a:t>positional embeddings</a:t>
            </a:r>
            <a:r>
              <a:rPr lang="en-US" altLang="zh-CN" sz="2400" dirty="0">
                <a:latin typeface="Calibri" panose="020F0502020204030204" pitchFamily="34" charset="0"/>
                <a:cs typeface="Calibri" panose="020F0502020204030204" pitchFamily="34" charset="0"/>
              </a:rPr>
              <a:t> to all tokens in this full set. We experiment with very small decoders, narrower and shallower than the encoder. </a:t>
            </a:r>
          </a:p>
          <a:p>
            <a:pPr marL="342900" indent="-342900">
              <a:buFont typeface="Arial" panose="020B0604020202020204" pitchFamily="34" charset="0"/>
              <a:buChar char="•"/>
            </a:pPr>
            <a:r>
              <a:rPr lang="en-US" altLang="zh-CN" sz="2400" b="1" dirty="0">
                <a:solidFill>
                  <a:srgbClr val="FF0000"/>
                </a:solidFill>
                <a:latin typeface="Calibri" panose="020F0502020204030204" pitchFamily="34" charset="0"/>
                <a:cs typeface="Calibri" panose="020F0502020204030204" pitchFamily="34" charset="0"/>
              </a:rPr>
              <a:t>Reconstruction target</a:t>
            </a:r>
            <a:r>
              <a:rPr lang="en-US" altLang="zh-CN" sz="2400" dirty="0">
                <a:latin typeface="Calibri" panose="020F0502020204030204" pitchFamily="34" charset="0"/>
                <a:cs typeface="Calibri" panose="020F0502020204030204" pitchFamily="34" charset="0"/>
              </a:rPr>
              <a:t>. Our MAE reconstructs the input by </a:t>
            </a:r>
            <a:r>
              <a:rPr lang="en-US" altLang="zh-CN" sz="2400" b="1" dirty="0">
                <a:solidFill>
                  <a:srgbClr val="FF0000"/>
                </a:solidFill>
                <a:latin typeface="Calibri" panose="020F0502020204030204" pitchFamily="34" charset="0"/>
                <a:cs typeface="Calibri" panose="020F0502020204030204" pitchFamily="34" charset="0"/>
              </a:rPr>
              <a:t>predicting the pixel values</a:t>
            </a:r>
            <a:r>
              <a:rPr lang="en-US" altLang="zh-CN" sz="2400" dirty="0">
                <a:latin typeface="Calibri" panose="020F0502020204030204" pitchFamily="34" charset="0"/>
                <a:cs typeface="Calibri" panose="020F0502020204030204" pitchFamily="34" charset="0"/>
              </a:rPr>
              <a:t> for each </a:t>
            </a:r>
            <a:r>
              <a:rPr lang="en-US" altLang="zh-CN" sz="2400" b="1" dirty="0">
                <a:solidFill>
                  <a:srgbClr val="FF0000"/>
                </a:solidFill>
                <a:latin typeface="Calibri" panose="020F0502020204030204" pitchFamily="34" charset="0"/>
                <a:cs typeface="Calibri" panose="020F0502020204030204" pitchFamily="34" charset="0"/>
              </a:rPr>
              <a:t>masked patch</a:t>
            </a:r>
            <a:r>
              <a:rPr lang="en-US" altLang="zh-CN" sz="2400" dirty="0">
                <a:latin typeface="Calibri" panose="020F0502020204030204" pitchFamily="34" charset="0"/>
                <a:cs typeface="Calibri" panose="020F0502020204030204" pitchFamily="34" charset="0"/>
              </a:rPr>
              <a:t>. Each element in the decoder’s output is a vector of pixel values representing a patch. The last layer of the decoder is a linear projection whose number of output channels equals the number of pixel values in a patch. The decoder’s output is reshaped to form a reconstructed image. Our loss function computes </a:t>
            </a:r>
            <a:r>
              <a:rPr lang="en-US" altLang="zh-CN" sz="2400" b="1" dirty="0">
                <a:solidFill>
                  <a:srgbClr val="FF0000"/>
                </a:solidFill>
                <a:latin typeface="Calibri" panose="020F0502020204030204" pitchFamily="34" charset="0"/>
                <a:cs typeface="Calibri" panose="020F0502020204030204" pitchFamily="34" charset="0"/>
              </a:rPr>
              <a:t>the mean squared error (MSE)</a:t>
            </a:r>
            <a:r>
              <a:rPr lang="en-US" altLang="zh-CN" sz="2400" dirty="0">
                <a:latin typeface="Calibri" panose="020F0502020204030204" pitchFamily="34" charset="0"/>
                <a:cs typeface="Calibri" panose="020F0502020204030204" pitchFamily="34" charset="0"/>
              </a:rPr>
              <a:t> between the reconstructed and original images in the pixel space. </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368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66B7A-FA6D-D910-6582-9419FC21DC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7CAEBB-A5F0-1934-A309-898C4F389389}"/>
              </a:ext>
            </a:extLst>
          </p:cNvPr>
          <p:cNvSpPr>
            <a:spLocks noGrp="1"/>
          </p:cNvSpPr>
          <p:nvPr>
            <p:ph type="ctrTitle"/>
          </p:nvPr>
        </p:nvSpPr>
        <p:spPr>
          <a:xfrm>
            <a:off x="-79644"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Experiments</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9AD01106-166C-8F90-B232-05D3F60BB18E}"/>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sp>
        <p:nvSpPr>
          <p:cNvPr id="8" name="文本框 7">
            <a:extLst>
              <a:ext uri="{FF2B5EF4-FFF2-40B4-BE49-F238E27FC236}">
                <a16:creationId xmlns:a16="http://schemas.microsoft.com/office/drawing/2014/main" id="{5220EDF2-4424-7160-CCE8-F1AA5990957B}"/>
              </a:ext>
            </a:extLst>
          </p:cNvPr>
          <p:cNvSpPr txBox="1"/>
          <p:nvPr/>
        </p:nvSpPr>
        <p:spPr>
          <a:xfrm>
            <a:off x="412595" y="1102649"/>
            <a:ext cx="11366810" cy="193899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We do self-supervised pre-training on the ImageNet-1K (IN1K) training set. Then we do supervised training to evaluate the representations with (</a:t>
            </a:r>
            <a:r>
              <a:rPr lang="en-US" altLang="zh-CN" sz="2400" dirty="0" err="1">
                <a:latin typeface="Calibri" panose="020F0502020204030204" pitchFamily="34" charset="0"/>
                <a:cs typeface="Calibri" panose="020F0502020204030204" pitchFamily="34" charset="0"/>
              </a:rPr>
              <a:t>i</a:t>
            </a:r>
            <a:r>
              <a:rPr lang="en-US" altLang="zh-CN" sz="2400" dirty="0">
                <a:latin typeface="Calibri" panose="020F0502020204030204" pitchFamily="34" charset="0"/>
                <a:cs typeface="Calibri" panose="020F0502020204030204" pitchFamily="34" charset="0"/>
              </a:rPr>
              <a:t>) end-to-end fine-tuning or (ii) linear probing. We report top-1 validation accuracy of a single 224×224 crop. We use </a:t>
            </a:r>
            <a:r>
              <a:rPr lang="en-US" altLang="zh-CN" sz="2400" dirty="0" err="1">
                <a:latin typeface="Calibri" panose="020F0502020204030204" pitchFamily="34" charset="0"/>
                <a:cs typeface="Calibri" panose="020F0502020204030204" pitchFamily="34" charset="0"/>
              </a:rPr>
              <a:t>ViT</a:t>
            </a:r>
            <a:r>
              <a:rPr lang="en-US" altLang="zh-CN" sz="2400" dirty="0">
                <a:latin typeface="Calibri" panose="020F0502020204030204" pitchFamily="34" charset="0"/>
                <a:cs typeface="Calibri" panose="020F0502020204030204" pitchFamily="34" charset="0"/>
              </a:rPr>
              <a:t>-Large (</a:t>
            </a:r>
            <a:r>
              <a:rPr lang="en-US" altLang="zh-CN" sz="2400" dirty="0" err="1">
                <a:latin typeface="Calibri" panose="020F0502020204030204" pitchFamily="34" charset="0"/>
                <a:cs typeface="Calibri" panose="020F0502020204030204" pitchFamily="34" charset="0"/>
              </a:rPr>
              <a:t>ViT</a:t>
            </a:r>
            <a:r>
              <a:rPr lang="en-US" altLang="zh-CN" sz="2400" dirty="0">
                <a:latin typeface="Calibri" panose="020F0502020204030204" pitchFamily="34" charset="0"/>
                <a:cs typeface="Calibri" panose="020F0502020204030204" pitchFamily="34" charset="0"/>
              </a:rPr>
              <a:t>-L/16)  as the backbone in our ablation study. The following is a comparison between </a:t>
            </a:r>
            <a:r>
              <a:rPr lang="en-US" altLang="zh-CN" sz="2400" dirty="0" err="1">
                <a:latin typeface="Calibri" panose="020F0502020204030204" pitchFamily="34" charset="0"/>
                <a:cs typeface="Calibri" panose="020F0502020204030204" pitchFamily="34" charset="0"/>
              </a:rPr>
              <a:t>ViT</a:t>
            </a:r>
            <a:r>
              <a:rPr lang="en-US" altLang="zh-CN" sz="2400" dirty="0">
                <a:latin typeface="Calibri" panose="020F0502020204030204" pitchFamily="34" charset="0"/>
                <a:cs typeface="Calibri" panose="020F0502020204030204" pitchFamily="34" charset="0"/>
              </a:rPr>
              <a:t>-L trained from scratch vs. fine-tuned from our baseline MAE</a:t>
            </a:r>
          </a:p>
        </p:txBody>
      </p:sp>
      <p:pic>
        <p:nvPicPr>
          <p:cNvPr id="7" name="图片 6">
            <a:extLst>
              <a:ext uri="{FF2B5EF4-FFF2-40B4-BE49-F238E27FC236}">
                <a16:creationId xmlns:a16="http://schemas.microsoft.com/office/drawing/2014/main" id="{01F45740-28AD-1343-4BB8-FF4B187C1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042" y="3267060"/>
            <a:ext cx="8163915" cy="753219"/>
          </a:xfrm>
          <a:prstGeom prst="rect">
            <a:avLst/>
          </a:prstGeom>
        </p:spPr>
      </p:pic>
    </p:spTree>
    <p:extLst>
      <p:ext uri="{BB962C8B-B14F-4D97-AF65-F5344CB8AC3E}">
        <p14:creationId xmlns:p14="http://schemas.microsoft.com/office/powerpoint/2010/main" val="312468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68665-0632-CAB4-9DF5-36D47E22B992}"/>
            </a:ext>
          </a:extLst>
        </p:cNvPr>
        <p:cNvGrpSpPr/>
        <p:nvPr/>
      </p:nvGrpSpPr>
      <p:grpSpPr>
        <a:xfrm>
          <a:off x="0" y="0"/>
          <a:ext cx="0" cy="0"/>
          <a:chOff x="0" y="0"/>
          <a:chExt cx="0" cy="0"/>
        </a:xfrm>
      </p:grpSpPr>
      <p:pic>
        <p:nvPicPr>
          <p:cNvPr id="3" name="图片 2" descr="图表, 折线图&#10;&#10;AI 生成的内容可能不正确。">
            <a:extLst>
              <a:ext uri="{FF2B5EF4-FFF2-40B4-BE49-F238E27FC236}">
                <a16:creationId xmlns:a16="http://schemas.microsoft.com/office/drawing/2014/main" id="{C81B288A-A41E-4F08-B947-4E1DD361A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 y="2912210"/>
            <a:ext cx="5095070" cy="3438648"/>
          </a:xfrm>
          <a:prstGeom prst="rect">
            <a:avLst/>
          </a:prstGeom>
        </p:spPr>
      </p:pic>
      <p:sp>
        <p:nvSpPr>
          <p:cNvPr id="2" name="标题 1">
            <a:extLst>
              <a:ext uri="{FF2B5EF4-FFF2-40B4-BE49-F238E27FC236}">
                <a16:creationId xmlns:a16="http://schemas.microsoft.com/office/drawing/2014/main" id="{EB9DC50B-EADF-F4FD-7117-B9F88511D112}"/>
              </a:ext>
            </a:extLst>
          </p:cNvPr>
          <p:cNvSpPr>
            <a:spLocks noGrp="1"/>
          </p:cNvSpPr>
          <p:nvPr>
            <p:ph type="ctrTitle"/>
          </p:nvPr>
        </p:nvSpPr>
        <p:spPr>
          <a:xfrm>
            <a:off x="-79644"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Experiments</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BD39FE79-0A6F-49A5-3E9F-617924FFAE58}"/>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sp>
        <p:nvSpPr>
          <p:cNvPr id="8" name="文本框 7">
            <a:extLst>
              <a:ext uri="{FF2B5EF4-FFF2-40B4-BE49-F238E27FC236}">
                <a16:creationId xmlns:a16="http://schemas.microsoft.com/office/drawing/2014/main" id="{D6F9AEA7-1CBA-EFF9-1E7B-B06B4AF9BED0}"/>
              </a:ext>
            </a:extLst>
          </p:cNvPr>
          <p:cNvSpPr txBox="1"/>
          <p:nvPr/>
        </p:nvSpPr>
        <p:spPr>
          <a:xfrm>
            <a:off x="526009" y="1204550"/>
            <a:ext cx="11253396"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The optimal ratios are surprisingly high</a:t>
            </a:r>
            <a:r>
              <a:rPr lang="en-US" altLang="zh-CN" sz="2400" dirty="0">
                <a:latin typeface="Calibri" panose="020F0502020204030204" pitchFamily="34" charset="0"/>
                <a:cs typeface="Calibri" panose="020F0502020204030204" pitchFamily="34" charset="0"/>
              </a:rPr>
              <a:t>. The ratio of 75% is good for both linear probing and fine-tuning. This behavior is in contrast with BERT, whose typical masking ratio is 15%. Our masking ratios are also much higher than those in related works in computer vision (20% to 50%).</a:t>
            </a:r>
          </a:p>
        </p:txBody>
      </p:sp>
      <p:pic>
        <p:nvPicPr>
          <p:cNvPr id="10" name="图片 9" descr="图片包含 图表&#10;&#10;AI 生成的内容可能不正确。">
            <a:extLst>
              <a:ext uri="{FF2B5EF4-FFF2-40B4-BE49-F238E27FC236}">
                <a16:creationId xmlns:a16="http://schemas.microsoft.com/office/drawing/2014/main" id="{4B8CDFF5-6BD8-13C9-B1BA-0F42FF82B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707" y="2962778"/>
            <a:ext cx="4939250" cy="3388080"/>
          </a:xfrm>
          <a:prstGeom prst="rect">
            <a:avLst/>
          </a:prstGeom>
        </p:spPr>
      </p:pic>
    </p:spTree>
    <p:extLst>
      <p:ext uri="{BB962C8B-B14F-4D97-AF65-F5344CB8AC3E}">
        <p14:creationId xmlns:p14="http://schemas.microsoft.com/office/powerpoint/2010/main" val="169998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D9F6A-7F29-6EF8-8C59-5B01CC165CE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61E8FF9-9083-98FF-111F-B8F0DD2CB1AB}"/>
              </a:ext>
            </a:extLst>
          </p:cNvPr>
          <p:cNvSpPr>
            <a:spLocks noGrp="1"/>
          </p:cNvSpPr>
          <p:nvPr>
            <p:ph type="ctrTitle"/>
          </p:nvPr>
        </p:nvSpPr>
        <p:spPr>
          <a:xfrm>
            <a:off x="-79644" y="209573"/>
            <a:ext cx="4187371" cy="667656"/>
          </a:xfrm>
        </p:spPr>
        <p:txBody>
          <a:bodyPr>
            <a:noAutofit/>
          </a:bodyPr>
          <a:lstStyle/>
          <a:p>
            <a:r>
              <a:rPr lang="en-US" altLang="zh-CN" sz="4800" dirty="0">
                <a:latin typeface="Calibri" panose="020F0502020204030204" pitchFamily="34" charset="0"/>
                <a:ea typeface="Calibri" panose="020F0502020204030204" pitchFamily="34" charset="0"/>
                <a:cs typeface="Calibri" panose="020F0502020204030204" pitchFamily="34" charset="0"/>
              </a:rPr>
              <a:t>Experiments</a:t>
            </a:r>
            <a:endParaRPr lang="zh-CN" altLang="en-US" sz="4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A44213B6-B5DC-6303-6514-D6C09FFC9CA7}"/>
              </a:ext>
            </a:extLst>
          </p:cNvPr>
          <p:cNvCxnSpPr>
            <a:cxnSpLocks/>
          </p:cNvCxnSpPr>
          <p:nvPr/>
        </p:nvCxnSpPr>
        <p:spPr>
          <a:xfrm>
            <a:off x="412595" y="877229"/>
            <a:ext cx="11366810" cy="0"/>
          </a:xfrm>
          <a:prstGeom prst="line">
            <a:avLst/>
          </a:prstGeom>
          <a:ln w="57150"/>
        </p:spPr>
        <p:style>
          <a:lnRef idx="2">
            <a:schemeClr val="dk1"/>
          </a:lnRef>
          <a:fillRef idx="0">
            <a:schemeClr val="dk1"/>
          </a:fillRef>
          <a:effectRef idx="1">
            <a:schemeClr val="dk1"/>
          </a:effectRef>
          <a:fontRef idx="minor">
            <a:schemeClr val="tx1"/>
          </a:fontRef>
        </p:style>
      </p:cxnSp>
      <p:pic>
        <p:nvPicPr>
          <p:cNvPr id="6" name="图片 5" descr="图形用户界面, 文本&#10;&#10;AI 生成的内容可能不正确。">
            <a:extLst>
              <a:ext uri="{FF2B5EF4-FFF2-40B4-BE49-F238E27FC236}">
                <a16:creationId xmlns:a16="http://schemas.microsoft.com/office/drawing/2014/main" id="{E2C0A69D-D0DE-D7FB-F4E6-53B77A579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 y="1317269"/>
            <a:ext cx="11366810" cy="4663502"/>
          </a:xfrm>
          <a:prstGeom prst="rect">
            <a:avLst/>
          </a:prstGeom>
        </p:spPr>
      </p:pic>
    </p:spTree>
    <p:extLst>
      <p:ext uri="{BB962C8B-B14F-4D97-AF65-F5344CB8AC3E}">
        <p14:creationId xmlns:p14="http://schemas.microsoft.com/office/powerpoint/2010/main" val="34209328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TotalTime>
  <Words>1112</Words>
  <Application>Microsoft Office PowerPoint</Application>
  <PresentationFormat>宽屏</PresentationFormat>
  <Paragraphs>34</Paragraphs>
  <Slides>16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Calibri</vt:lpstr>
      <vt:lpstr>Cambria Math</vt:lpstr>
      <vt:lpstr>Office 主题​​</vt:lpstr>
      <vt:lpstr>PowerPoint 演示文稿</vt:lpstr>
      <vt:lpstr>Introduction</vt:lpstr>
      <vt:lpstr>Introduction</vt:lpstr>
      <vt:lpstr>Approach</vt:lpstr>
      <vt:lpstr>Approach</vt:lpstr>
      <vt:lpstr>Approach</vt:lpstr>
      <vt:lpstr>Experiments</vt:lpstr>
      <vt:lpstr>Experiments</vt:lpstr>
      <vt:lpstr>Experiments</vt:lpstr>
      <vt:lpstr>Experiments</vt:lpstr>
      <vt:lpstr>PowerPoint 演示文稿</vt:lpstr>
      <vt:lpstr>Approach</vt:lpstr>
      <vt:lpstr>Approach</vt:lpstr>
      <vt:lpstr>PowerPoint 演示文稿</vt:lpstr>
      <vt:lpstr>Approach</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波 张</dc:creator>
  <cp:lastModifiedBy>波 张</cp:lastModifiedBy>
  <cp:revision>106</cp:revision>
  <dcterms:created xsi:type="dcterms:W3CDTF">2025-04-25T00:55:09Z</dcterms:created>
  <dcterms:modified xsi:type="dcterms:W3CDTF">2025-04-25T05:15:38Z</dcterms:modified>
</cp:coreProperties>
</file>