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3"/>
    <p:sldId id="327" r:id="rId5"/>
    <p:sldId id="328" r:id="rId6"/>
    <p:sldId id="276" r:id="rId7"/>
    <p:sldId id="279" r:id="rId8"/>
    <p:sldId id="275" r:id="rId9"/>
    <p:sldId id="269" r:id="rId10"/>
    <p:sldId id="274" r:id="rId11"/>
    <p:sldId id="273" r:id="rId12"/>
    <p:sldId id="272" r:id="rId13"/>
    <p:sldId id="330" r:id="rId14"/>
    <p:sldId id="271" r:id="rId15"/>
    <p:sldId id="326" r:id="rId16"/>
    <p:sldId id="266" r:id="rId17"/>
    <p:sldId id="281" r:id="rId18"/>
    <p:sldId id="265" r:id="rId19"/>
    <p:sldId id="264" r:id="rId20"/>
    <p:sldId id="262" r:id="rId21"/>
    <p:sldId id="300" r:id="rId22"/>
    <p:sldId id="25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4BCB4-FFF1-4AF1-BB1E-A77D6189CB28}" type="datetimeFigureOut">
              <a:rPr/>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23E41-41A3-4391-969A-D730F577011D}" type="slidenum">
              <a:rPr/>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今天要分享的是两篇模型压缩与数据的</a:t>
            </a:r>
            <a:r>
              <a:rPr lang="zh-CN" altLang="en-US"/>
              <a:t>相关分析性研究文章，模型压缩常见的技术包括：量化、剪枝、低质分解以及</a:t>
            </a:r>
            <a:r>
              <a:rPr lang="zh-CN" altLang="en-US"/>
              <a:t>知识蒸馏。今天涉及的是其中的模型剪枝和</a:t>
            </a:r>
            <a:r>
              <a:rPr lang="zh-CN" altLang="en-US"/>
              <a:t>知识蒸馏。</a:t>
            </a:r>
            <a:endParaRPr lang="zh-CN" altLang="en-US"/>
          </a:p>
          <a:p>
            <a:r>
              <a:rPr lang="zh-CN" altLang="en-US"/>
              <a:t>第一篇文章是</a:t>
            </a:r>
            <a:r>
              <a:rPr lang="en-US" altLang="zh-CN"/>
              <a:t>24</a:t>
            </a:r>
            <a:r>
              <a:rPr lang="zh-CN" altLang="en-US"/>
              <a:t>年</a:t>
            </a:r>
            <a:r>
              <a:rPr lang="en-US" altLang="zh-CN"/>
              <a:t>10</a:t>
            </a:r>
            <a:r>
              <a:rPr lang="zh-CN" altLang="en-US"/>
              <a:t>月份苏大李俊涛组关于校准数据</a:t>
            </a:r>
            <a:r>
              <a:rPr lang="en-US" altLang="zh-CN"/>
              <a:t>calibration data</a:t>
            </a:r>
            <a:r>
              <a:rPr lang="zh-CN" altLang="en-US"/>
              <a:t>与模型剪枝的分析性研究；第二篇文章是发表在</a:t>
            </a:r>
            <a:r>
              <a:rPr lang="en-US" altLang="zh-CN"/>
              <a:t>NeurIPS2024</a:t>
            </a:r>
            <a:r>
              <a:rPr lang="zh-CN" altLang="en-US"/>
              <a:t>上的关于蒸馏数据组成与模型蒸馏效果的分析性研究。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最后就是验证所提出的合成校准数据策略的有效性</a:t>
            </a:r>
            <a:r>
              <a:rPr lang="zh-CN" altLang="en-US">
                <a:sym typeface="+mn-ea"/>
              </a:rPr>
              <a:t>了，</a:t>
            </a:r>
            <a:endParaRPr lang="zh-CN" altLang="en-US">
              <a:sym typeface="+mn-ea"/>
            </a:endParaRPr>
          </a:p>
          <a:p>
            <a:r>
              <a:rPr lang="zh-CN" altLang="en-US">
                <a:sym typeface="+mn-ea"/>
              </a:rPr>
              <a:t>具体地使用不同的</a:t>
            </a:r>
            <a:r>
              <a:rPr lang="en-US" altLang="zh-CN">
                <a:sym typeface="+mn-ea"/>
              </a:rPr>
              <a:t>LLM</a:t>
            </a:r>
            <a:r>
              <a:rPr lang="zh-CN" altLang="en-US">
                <a:sym typeface="+mn-ea"/>
              </a:rPr>
              <a:t>、不同的</a:t>
            </a:r>
            <a:r>
              <a:rPr lang="zh-CN" altLang="en-US">
                <a:sym typeface="+mn-ea"/>
              </a:rPr>
              <a:t>训练后剪枝算法、不同的标注数据来源，来验证本文提出的标注数据合成算法的有效性</a:t>
            </a:r>
            <a:endParaRPr lang="zh-CN" altLang="en-US"/>
          </a:p>
          <a:p>
            <a:r>
              <a:rPr lang="zh-CN" altLang="en-US"/>
              <a:t>为什么会选择</a:t>
            </a:r>
            <a:r>
              <a:rPr lang="en-US" altLang="zh-CN"/>
              <a:t>DCLM-7B</a:t>
            </a:r>
            <a:r>
              <a:rPr lang="zh-CN" altLang="en-US"/>
              <a:t>？</a:t>
            </a:r>
            <a:r>
              <a:rPr lang="en-US" altLang="zh-CN"/>
              <a:t>——</a:t>
            </a:r>
            <a:r>
              <a:rPr lang="zh-CN" altLang="en-US"/>
              <a:t>原因是为了研究不同来源的数据作为校准数据对训练后剪枝的影响，需要对模型训练中使用的数据有一个全面的了解。因此本文选择功能强大且完全开源的</a:t>
            </a:r>
            <a:r>
              <a:rPr lang="en-US" altLang="zh-CN"/>
              <a:t>LLM</a:t>
            </a:r>
            <a:r>
              <a:rPr lang="zh-CN" altLang="en-US"/>
              <a:t>（包括训练数据）</a:t>
            </a:r>
            <a:r>
              <a:rPr lang="en-US" altLang="zh-CN"/>
              <a:t>DCLM-7B</a:t>
            </a:r>
            <a:r>
              <a:rPr lang="zh-CN" altLang="en-US"/>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这个实验</a:t>
            </a:r>
            <a:r>
              <a:rPr lang="zh-CN" altLang="en-US">
                <a:sym typeface="+mn-ea"/>
              </a:rPr>
              <a:t>补充验证本文提出的校准</a:t>
            </a:r>
            <a:r>
              <a:rPr lang="zh-CN" altLang="en-US" b="1">
                <a:sym typeface="+mn-ea"/>
              </a:rPr>
              <a:t>数据合成方法</a:t>
            </a:r>
            <a:r>
              <a:rPr lang="zh-CN" altLang="en-US">
                <a:sym typeface="+mn-ea"/>
              </a:rPr>
              <a:t>的有效性</a:t>
            </a:r>
            <a:endParaRPr lang="zh-CN" altLang="en-US">
              <a:sym typeface="+mn-ea"/>
            </a:endParaRPr>
          </a:p>
          <a:p>
            <a:r>
              <a:rPr lang="zh-CN" altLang="en-US">
                <a:sym typeface="+mn-ea"/>
              </a:rPr>
              <a:t>从表中可以看出，（在不同剪枝率、剪枝类型的情况下），比较不同的</a:t>
            </a:r>
            <a:r>
              <a:rPr lang="zh-CN" altLang="en-US">
                <a:sym typeface="+mn-ea"/>
              </a:rPr>
              <a:t>校准数据组成方法，本文设计的合成方法得到的</a:t>
            </a:r>
            <a:r>
              <a:rPr lang="zh-CN" altLang="en-US">
                <a:sym typeface="+mn-ea"/>
              </a:rPr>
              <a:t>校准数据最终的效果更好</a:t>
            </a:r>
            <a:endParaRPr lang="zh-CN" altLang="en-US">
              <a:sym typeface="+mn-ea"/>
            </a:endParaRPr>
          </a:p>
          <a:p>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olidFill>
                  <a:srgbClr val="000000"/>
                </a:solidFill>
                <a:latin typeface="微软雅黑" panose="020B0503020204020204" charset="-122"/>
                <a:ea typeface="微软雅黑" panose="020B0503020204020204" charset="-122"/>
                <a:sym typeface="+mn-ea"/>
              </a:rPr>
              <a:t>。。。。从以上表中可以得出结论</a:t>
            </a:r>
            <a:r>
              <a:rPr lang="en-US" altLang="zh-CN">
                <a:solidFill>
                  <a:srgbClr val="000000"/>
                </a:solidFill>
                <a:latin typeface="微软雅黑" panose="020B0503020204020204" charset="-122"/>
                <a:ea typeface="微软雅黑" panose="020B0503020204020204" charset="-122"/>
                <a:sym typeface="+mn-ea"/>
              </a:rPr>
              <a:t>——</a:t>
            </a:r>
            <a:r>
              <a:rPr lang="zh-CN" altLang="en-US">
                <a:solidFill>
                  <a:srgbClr val="000000"/>
                </a:solidFill>
                <a:latin typeface="微软雅黑" panose="020B0503020204020204" charset="-122"/>
                <a:ea typeface="微软雅黑" panose="020B0503020204020204" charset="-122"/>
                <a:sym typeface="+mn-ea"/>
              </a:rPr>
              <a:t>在合成校准数据时，自生成过程中提供的前缀长度太长，合成的校准数据可能会从原始文本中保留过多的模式，性能会随着前缀长度的增加而逐渐下降，</a:t>
            </a:r>
            <a:r>
              <a:rPr lang="zh-CN" altLang="en-US"/>
              <a:t>对于合成数据的过滤比例在</a:t>
            </a:r>
            <a:r>
              <a:rPr lang="en-US" altLang="zh-CN"/>
              <a:t>10% ~ 20%</a:t>
            </a:r>
            <a:r>
              <a:rPr lang="zh-CN" altLang="en-US"/>
              <a:t>之间时，剪枝效果相对最好，一个样本的</a:t>
            </a:r>
            <a:r>
              <a:rPr lang="en-US" altLang="zh-CN"/>
              <a:t>Min-K%++</a:t>
            </a:r>
            <a:r>
              <a:rPr lang="zh-CN" altLang="en-US"/>
              <a:t>得分越高，就越有可能出现在训练数据中。因此此表验证的是自生成的合成数据是否真的比其他校准数据更接近模型的训练数据。</a:t>
            </a:r>
            <a:endParaRPr lang="zh-CN" altLang="en-US"/>
          </a:p>
        </p:txBody>
      </p:sp>
      <p:sp>
        <p:nvSpPr>
          <p:cNvPr id="4" name="灯片编号占位符 3"/>
          <p:cNvSpPr>
            <a:spLocks noGrp="1"/>
          </p:cNvSpPr>
          <p:nvPr>
            <p:ph type="sldNum" sz="quarter" idx="5"/>
          </p:nvPr>
        </p:nvSpPr>
        <p:spPr/>
        <p:txBody>
          <a:bodyPr/>
          <a:lstStyle/>
          <a:p>
            <a:fld id="{C6A23E41-41A3-4391-969A-D730F577011D}" type="slidenum">
              <a:rPr/>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最后是这篇文章对我现在在做的关于蒸馏数据与蒸馏效果之间的分析性研究的一些启发。具体地已经在前面的内容中</a:t>
            </a:r>
            <a:r>
              <a:rPr lang="zh-CN" altLang="en-US"/>
              <a:t>分析过了。</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latin typeface="等线" panose="02010600030101010101" charset="-122"/>
                <a:ea typeface="等线" panose="02010600030101010101" charset="-122"/>
                <a:cs typeface="Calibri" panose="020F0502020204030204"/>
              </a:rPr>
              <a:t>接下来分享的是一篇知识蒸馏与蒸馏数据的文章，它研究了</a:t>
            </a:r>
            <a:r>
              <a:rPr lang="zh-CN" altLang="en-US"/>
              <a:t>特定领域的数据混合对</a:t>
            </a:r>
            <a:r>
              <a:rPr lang="en-US" altLang="zh-CN"/>
              <a:t>llm</a:t>
            </a:r>
            <a:r>
              <a:rPr lang="zh-CN" altLang="en-US"/>
              <a:t>知识蒸馏的影响，并有效地将教师网络的领域知识转移到学生模型上，旨在减轻教师和学生模型在不同领域之间的性能差异。本文侧重于它的发现与设计的</a:t>
            </a:r>
            <a:r>
              <a:rPr lang="zh-CN" altLang="en-US"/>
              <a:t>方法。</a:t>
            </a:r>
            <a:endParaRPr lang="zh-CN" altLang="en-US"/>
          </a:p>
        </p:txBody>
      </p:sp>
      <p:sp>
        <p:nvSpPr>
          <p:cNvPr id="4" name="灯片编号占位符 3"/>
          <p:cNvSpPr>
            <a:spLocks noGrp="1"/>
          </p:cNvSpPr>
          <p:nvPr>
            <p:ph type="sldNum" sz="quarter" idx="5"/>
          </p:nvPr>
        </p:nvSpPr>
        <p:spPr/>
        <p:txBody>
          <a:bodyPr/>
          <a:lstStyle/>
          <a:p>
            <a:fld id="{C6A23E41-41A3-4391-969A-D730F577011D}" type="slidenum">
              <a:rPr lang="en-US" altLang="zh-CN"/>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。。。首先这张图展示了学生模型、教师模型以及使用现有的一些蒸馏算法得到的蒸馏模型在不同的知识领域的</a:t>
            </a:r>
            <a:r>
              <a:rPr lang="en-US" altLang="zh-CN">
                <a:sym typeface="+mn-ea"/>
              </a:rPr>
              <a:t>ppl</a:t>
            </a:r>
            <a:r>
              <a:rPr lang="zh-CN" altLang="en-US">
                <a:sym typeface="+mn-ea"/>
              </a:rPr>
              <a:t>得分，这里使用</a:t>
            </a:r>
            <a:r>
              <a:rPr lang="en-US" altLang="zh-CN">
                <a:sym typeface="+mn-ea"/>
              </a:rPr>
              <a:t>ppl</a:t>
            </a:r>
            <a:r>
              <a:rPr lang="zh-CN" altLang="en-US">
                <a:sym typeface="+mn-ea"/>
              </a:rPr>
              <a:t>代表模型性能</a:t>
            </a:r>
            <a:r>
              <a:rPr lang="zh-CN" altLang="en-US">
                <a:sym typeface="+mn-ea"/>
              </a:rPr>
              <a:t>表现，我们主要看蓝色的学生模型与紫色的教师模型之间的性能</a:t>
            </a:r>
            <a:r>
              <a:rPr lang="zh-CN" altLang="en-US">
                <a:sym typeface="+mn-ea"/>
              </a:rPr>
              <a:t>差异。</a:t>
            </a:r>
            <a:endParaRPr lang="zh-CN" altLang="en-US">
              <a:sym typeface="+mn-ea"/>
            </a:endParaRPr>
          </a:p>
          <a:p>
            <a:r>
              <a:rPr lang="zh-CN" altLang="en-US">
                <a:sym typeface="+mn-ea"/>
              </a:rPr>
              <a:t>可以看出</a:t>
            </a:r>
            <a:r>
              <a:rPr lang="en-US" altLang="zh-CN">
                <a:sym typeface="+mn-ea"/>
              </a:rPr>
              <a:t>Book</a:t>
            </a:r>
            <a:r>
              <a:rPr lang="zh-CN" altLang="en-US">
                <a:sym typeface="+mn-ea"/>
              </a:rPr>
              <a:t>领域的</a:t>
            </a:r>
            <a:r>
              <a:rPr lang="en-US" altLang="zh-CN">
                <a:sym typeface="+mn-ea"/>
              </a:rPr>
              <a:t>Student</a:t>
            </a:r>
            <a:r>
              <a:rPr lang="zh-CN" altLang="en-US">
                <a:sym typeface="+mn-ea"/>
              </a:rPr>
              <a:t>与</a:t>
            </a:r>
            <a:r>
              <a:rPr lang="en-US" altLang="zh-CN">
                <a:sym typeface="+mn-ea"/>
              </a:rPr>
              <a:t>Teacher</a:t>
            </a:r>
            <a:r>
              <a:rPr lang="zh-CN" altLang="en-US">
                <a:sym typeface="+mn-ea"/>
              </a:rPr>
              <a:t>之间的性能差异明显大于</a:t>
            </a:r>
            <a:r>
              <a:rPr lang="en-US" altLang="zh-CN">
                <a:sym typeface="+mn-ea"/>
              </a:rPr>
              <a:t>Stack Exchange</a:t>
            </a:r>
            <a:r>
              <a:rPr lang="zh-CN" altLang="en-US">
                <a:sym typeface="+mn-ea"/>
              </a:rPr>
              <a:t>领域的。因此在蒸馏训练的数据组成中，应该相应的更多地包含</a:t>
            </a:r>
            <a:r>
              <a:rPr lang="en-US" altLang="zh-CN">
                <a:sym typeface="+mn-ea"/>
              </a:rPr>
              <a:t>Book</a:t>
            </a:r>
            <a:r>
              <a:rPr lang="zh-CN" altLang="en-US">
                <a:sym typeface="+mn-ea"/>
              </a:rPr>
              <a:t>领域地数据，将更多的计算重新分配到</a:t>
            </a:r>
            <a:r>
              <a:rPr lang="en-US" altLang="zh-CN">
                <a:sym typeface="+mn-ea"/>
              </a:rPr>
              <a:t>Book</a:t>
            </a:r>
            <a:r>
              <a:rPr lang="zh-CN" altLang="en-US">
                <a:sym typeface="+mn-ea"/>
              </a:rPr>
              <a:t>域，来弥补平衡学生模型在这个领域相对于教师模型的不足</a:t>
            </a:r>
            <a:r>
              <a:rPr lang="zh-CN" altLang="en-US">
                <a:sym typeface="+mn-ea"/>
              </a:rPr>
              <a:t>与差异。</a:t>
            </a:r>
            <a:endParaRPr lang="zh-CN" altLang="en-US">
              <a:latin typeface="等线" panose="02010600030101010101" charset="-122"/>
              <a:ea typeface="等线" panose="02010600030101010101" charset="-122"/>
              <a:cs typeface="Calibri" panose="020F0502020204030204"/>
            </a:endParaRPr>
          </a:p>
          <a:p>
            <a:r>
              <a:rPr lang="zh-CN" altLang="en-US">
                <a:latin typeface="等线" panose="02010600030101010101" charset="-122"/>
                <a:ea typeface="等线" panose="02010600030101010101" charset="-122"/>
                <a:cs typeface="Calibri" panose="020F0502020204030204"/>
              </a:rPr>
              <a:t>然而现有的蒸馏算法普遍会忽略掉师生模型之间的领域知识差异，导致</a:t>
            </a:r>
            <a:r>
              <a:rPr lang="zh-CN" altLang="en-US"/>
              <a:t>过度关注性能差距最小的领域，而对性能差距较大的领域关注不足，从而降低了蒸馏后模型</a:t>
            </a:r>
            <a:r>
              <a:rPr lang="zh-CN" altLang="en-US"/>
              <a:t>的整体性能。</a:t>
            </a:r>
            <a:endParaRPr lang="zh-CN" altLang="en-US"/>
          </a:p>
        </p:txBody>
      </p:sp>
      <p:sp>
        <p:nvSpPr>
          <p:cNvPr id="4" name="灯片编号占位符 3"/>
          <p:cNvSpPr>
            <a:spLocks noGrp="1"/>
          </p:cNvSpPr>
          <p:nvPr>
            <p:ph type="sldNum" sz="quarter" idx="5"/>
          </p:nvPr>
        </p:nvSpPr>
        <p:spPr/>
        <p:txBody>
          <a:bodyPr/>
          <a:lstStyle/>
          <a:p>
            <a:fld id="{C6A23E41-41A3-4391-969A-D730F577011D}" type="slidenum">
              <a:rPr lang="en-US" altLang="zh-CN"/>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因此，作者目标设计一个知识蒸馏框架</a:t>
            </a:r>
            <a:r>
              <a:rPr lang="en-US" altLang="zh-CN"/>
              <a:t>DDK</a:t>
            </a:r>
            <a:r>
              <a:rPr lang="zh-CN" altLang="en-US"/>
              <a:t>，该框架可以在蒸馏过程中动态地调整蒸馏训练数据的组成，将更多的计算重新分配到学生模型和教师模型性能差距较大的</a:t>
            </a:r>
            <a:r>
              <a:rPr lang="zh-CN" altLang="en-US"/>
              <a:t>数据领域。</a:t>
            </a:r>
            <a:endParaRPr lang="zh-CN" altLang="en-US"/>
          </a:p>
          <a:p>
            <a:endParaRPr lang="zh-CN" altLang="en-US"/>
          </a:p>
          <a:p>
            <a:r>
              <a:rPr lang="zh-CN" altLang="en-US"/>
              <a:t>具体地来说，</a:t>
            </a:r>
            <a:r>
              <a:rPr lang="en-US" altLang="zh-CN"/>
              <a:t>DDK</a:t>
            </a:r>
            <a:r>
              <a:rPr lang="zh-CN" altLang="en-US"/>
              <a:t>首先将参与蒸馏训练的数据集划分为</a:t>
            </a:r>
            <a:r>
              <a:rPr lang="en-US" altLang="zh-CN"/>
              <a:t>N</a:t>
            </a:r>
            <a:r>
              <a:rPr lang="zh-CN" altLang="en-US"/>
              <a:t>个不同的</a:t>
            </a:r>
            <a:r>
              <a:rPr lang="zh-CN" altLang="en-US"/>
              <a:t>领域，使用跨各个领域离线收集的验证数据集来量化教师和学生</a:t>
            </a:r>
            <a:r>
              <a:rPr lang="en-US" altLang="zh-CN"/>
              <a:t>llm</a:t>
            </a:r>
            <a:r>
              <a:rPr lang="zh-CN" altLang="en-US"/>
              <a:t>之间的性能偏差。</a:t>
            </a:r>
            <a:endParaRPr lang="zh-CN" altLang="en-US"/>
          </a:p>
          <a:p>
            <a:r>
              <a:rPr lang="zh-CN" altLang="en-US"/>
              <a:t>其次，引入域差异因子</a:t>
            </a:r>
            <a:r>
              <a:rPr lang="en-US" altLang="zh-CN"/>
              <a:t>r</a:t>
            </a:r>
            <a:r>
              <a:rPr lang="zh-CN" altLang="en-US"/>
              <a:t>，为</a:t>
            </a:r>
            <a:r>
              <a:rPr lang="en-US" altLang="zh-CN"/>
              <a:t>N</a:t>
            </a:r>
            <a:r>
              <a:rPr lang="zh-CN" altLang="en-US"/>
              <a:t>维的向量，该向量的每个分量</a:t>
            </a:r>
            <a:r>
              <a:rPr lang="en-US" altLang="zh-CN"/>
              <a:t>r[i]</a:t>
            </a:r>
            <a:r>
              <a:rPr lang="zh-CN" altLang="en-US"/>
              <a:t>定量地表示第</a:t>
            </a:r>
            <a:r>
              <a:rPr lang="en-US" altLang="zh-CN"/>
              <a:t>i</a:t>
            </a:r>
            <a:r>
              <a:rPr lang="zh-CN" altLang="en-US"/>
              <a:t>域中教师模型和学生模型之间的性能差异，它周期性地根据教师和学生模型之间的表现差距重新计算领域差异因子。最后，</a:t>
            </a:r>
            <a:r>
              <a:rPr lang="en-US" altLang="zh-CN"/>
              <a:t>DDK</a:t>
            </a:r>
            <a:r>
              <a:rPr lang="zh-CN" altLang="en-US"/>
              <a:t>采用领域知识引导的采样策略，根据计算出的领域差异因子，以</a:t>
            </a:r>
            <a:r>
              <a:rPr lang="en-US" altLang="zh-CN"/>
              <a:t>r</a:t>
            </a:r>
            <a:r>
              <a:rPr lang="zh-CN" altLang="en-US"/>
              <a:t>定义的不同概率对完整训练语料库中不同领域的数据进行采样</a:t>
            </a:r>
            <a:r>
              <a:rPr lang="zh-CN" altLang="en-US"/>
              <a:t>以形成最终的蒸馏训练数据进行蒸馏训练，随着学生</a:t>
            </a:r>
            <a:r>
              <a:rPr lang="en-US" altLang="zh-CN"/>
              <a:t>LLM</a:t>
            </a:r>
            <a:r>
              <a:rPr lang="zh-CN" altLang="en-US"/>
              <a:t>在提取过程中的领域熟练度不断提高，作者</a:t>
            </a:r>
            <a:r>
              <a:rPr lang="zh-CN" altLang="en-US">
                <a:sym typeface="+mn-ea"/>
              </a:rPr>
              <a:t>提出了一种因子平滑更新机制来增强</a:t>
            </a:r>
            <a:r>
              <a:rPr lang="en-US" altLang="zh-CN">
                <a:sym typeface="+mn-ea"/>
              </a:rPr>
              <a:t>DDK</a:t>
            </a:r>
            <a:r>
              <a:rPr lang="zh-CN" altLang="en-US">
                <a:sym typeface="+mn-ea"/>
              </a:rPr>
              <a:t>方法的稳定性和鲁棒性</a:t>
            </a:r>
            <a:r>
              <a:rPr lang="zh-CN" altLang="en-US"/>
              <a:t>。最后，使用</a:t>
            </a:r>
            <a:r>
              <a:rPr lang="en-US" altLang="zh-CN"/>
              <a:t>DDK</a:t>
            </a:r>
            <a:r>
              <a:rPr lang="zh-CN" altLang="en-US"/>
              <a:t>进行蒸馏得到的学生</a:t>
            </a:r>
            <a:r>
              <a:rPr lang="zh-CN" altLang="en-US"/>
              <a:t>模型针对目标领域的性能进行了优化。</a:t>
            </a:r>
            <a:endParaRPr lang="zh-CN" altLang="en-US"/>
          </a:p>
        </p:txBody>
      </p:sp>
      <p:sp>
        <p:nvSpPr>
          <p:cNvPr id="4" name="灯片编号占位符 3"/>
          <p:cNvSpPr>
            <a:spLocks noGrp="1"/>
          </p:cNvSpPr>
          <p:nvPr>
            <p:ph type="sldNum" sz="quarter" idx="5"/>
          </p:nvPr>
        </p:nvSpPr>
        <p:spPr/>
        <p:txBody>
          <a:bodyPr/>
          <a:lstStyle/>
          <a:p>
            <a:fld id="{C6A23E41-41A3-4391-969A-D730F577011D}" type="slidenum">
              <a:rPr lang="en-US" altLang="zh-CN"/>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这里第二步计算领域差异因子，。。。，具体地基于假定：一个好的学生模型应该在所有领域都表现得与教师模型非常接近，所以对</a:t>
            </a:r>
            <a:r>
              <a:rPr lang="en-US" altLang="zh-CN"/>
              <a:t>r</a:t>
            </a:r>
            <a:r>
              <a:rPr lang="zh-CN" altLang="en-US"/>
              <a:t>进行了校准，以反映域差异情况，这里，</a:t>
            </a:r>
            <a:r>
              <a:rPr lang="en-US" altLang="zh-CN"/>
              <a:t>Vi</a:t>
            </a:r>
            <a:r>
              <a:rPr lang="zh-CN" altLang="en-US"/>
              <a:t>和</a:t>
            </a:r>
            <a:r>
              <a:rPr lang="en-US" altLang="zh-CN"/>
              <a:t>Yi</a:t>
            </a:r>
            <a:r>
              <a:rPr lang="zh-CN" altLang="en-US"/>
              <a:t>是第</a:t>
            </a:r>
            <a:r>
              <a:rPr lang="en-US" altLang="zh-CN"/>
              <a:t>i</a:t>
            </a:r>
            <a:r>
              <a:rPr lang="zh-CN" altLang="en-US"/>
              <a:t>个领域验证数据集的输入和真实标签。</a:t>
            </a:r>
            <a:r>
              <a:rPr lang="en-US" altLang="zh-CN"/>
              <a:t>LS∈RN</a:t>
            </a:r>
            <a:r>
              <a:rPr lang="zh-CN" altLang="en-US"/>
              <a:t>和</a:t>
            </a:r>
            <a:r>
              <a:rPr lang="en-US" altLang="zh-CN"/>
              <a:t>LT∈RN</a:t>
            </a:r>
            <a:r>
              <a:rPr lang="zh-CN" altLang="en-US"/>
              <a:t>就是计算的在验证集上学生模型与教师模型的</a:t>
            </a:r>
            <a:r>
              <a:rPr lang="en-US" altLang="zh-CN"/>
              <a:t>ppl</a:t>
            </a:r>
            <a:r>
              <a:rPr lang="zh-CN" altLang="en-US"/>
              <a:t>分数。因此，</a:t>
            </a:r>
            <a:r>
              <a:rPr lang="en-US" altLang="zh-CN"/>
              <a:t>r[i]</a:t>
            </a:r>
            <a:r>
              <a:rPr lang="zh-CN" altLang="en-US"/>
              <a:t>值越大就表示学生模型和教师模型在第</a:t>
            </a:r>
            <a:r>
              <a:rPr lang="en-US" altLang="zh-CN"/>
              <a:t>i</a:t>
            </a:r>
            <a:r>
              <a:rPr lang="zh-CN" altLang="en-US"/>
              <a:t>个领域上存在越明显的性能差异，也就是必须在后续的数据分配算法</a:t>
            </a:r>
            <a:r>
              <a:rPr lang="zh-CN" altLang="en-US"/>
              <a:t>中分配更多的该领域数据来增强学生模型在该领域</a:t>
            </a:r>
            <a:r>
              <a:rPr lang="zh-CN" altLang="en-US"/>
              <a:t>的专业知识。</a:t>
            </a:r>
            <a:endParaRPr lang="zh-CN" altLang="en-US"/>
          </a:p>
          <a:p>
            <a:endParaRPr lang="zh-CN" altLang="en-US"/>
          </a:p>
          <a:p>
            <a:r>
              <a:rPr lang="zh-CN" altLang="en-US"/>
              <a:t>文章提出的因子平滑更新机制是基于作者观察到上述计算的域差异因子在整个蒸馏训练过程中会表现出显著的波动，这种快速的变化可能会导致数据采样极不平衡，从而潜在地损害蒸馏的稳定性。因此，在整个蒸馏过程中作者设计每</a:t>
            </a:r>
            <a:r>
              <a:rPr lang="en-US" altLang="zh-CN"/>
              <a:t>K</a:t>
            </a:r>
            <a:r>
              <a:rPr lang="zh-CN" altLang="en-US"/>
              <a:t>次迭代周期性地调整域差异因子</a:t>
            </a:r>
            <a:r>
              <a:rPr lang="en-US" altLang="zh-CN"/>
              <a:t>r</a:t>
            </a:r>
            <a:r>
              <a:rPr lang="zh-CN" altLang="en-US"/>
              <a:t>，从而将其划分为离散的区间。我们将在蒸馏的第</a:t>
            </a:r>
            <a:r>
              <a:rPr lang="en-US" altLang="zh-CN"/>
              <a:t>t</a:t>
            </a:r>
            <a:r>
              <a:rPr lang="zh-CN" altLang="en-US"/>
              <a:t>个迭代区间的第</a:t>
            </a:r>
            <a:r>
              <a:rPr lang="en-US" altLang="zh-CN"/>
              <a:t>i</a:t>
            </a:r>
            <a:r>
              <a:rPr lang="zh-CN" altLang="en-US"/>
              <a:t>个领域的领域差异因子表示为</a:t>
            </a:r>
            <a:r>
              <a:rPr lang="en-US" altLang="zh-CN"/>
              <a:t>rt[i]</a:t>
            </a:r>
            <a:r>
              <a:rPr lang="zh-CN" altLang="en-US"/>
              <a:t>。同样，设</a:t>
            </a:r>
            <a:r>
              <a:rPr lang="en-US" altLang="zh-CN"/>
              <a:t>LSt [i]</a:t>
            </a:r>
            <a:r>
              <a:rPr lang="zh-CN" altLang="en-US"/>
              <a:t>和</a:t>
            </a:r>
            <a:r>
              <a:rPr lang="en-US" altLang="zh-CN"/>
              <a:t>LTt [i]</a:t>
            </a:r>
            <a:r>
              <a:rPr lang="zh-CN" altLang="en-US"/>
              <a:t>表示第</a:t>
            </a:r>
            <a:r>
              <a:rPr lang="en-US" altLang="zh-CN"/>
              <a:t>t</a:t>
            </a:r>
            <a:r>
              <a:rPr lang="zh-CN" altLang="en-US"/>
              <a:t>个蒸馏区间开始时的</a:t>
            </a:r>
            <a:r>
              <a:rPr lang="en-US" altLang="zh-CN"/>
              <a:t>ppl</a:t>
            </a:r>
            <a:r>
              <a:rPr lang="zh-CN" altLang="en-US"/>
              <a:t>分数，在</a:t>
            </a:r>
            <a:r>
              <a:rPr lang="en-US" altLang="zh-CN"/>
              <a:t>rt[i]</a:t>
            </a:r>
            <a:r>
              <a:rPr lang="zh-CN" altLang="en-US"/>
              <a:t>中加入了一个常数项，以防止出现过小的值，保证了跨各个域的数据采样的基线概率。参数</a:t>
            </a:r>
            <a:r>
              <a:rPr lang="en-US" altLang="zh-CN"/>
              <a:t>α</a:t>
            </a:r>
            <a:r>
              <a:rPr lang="zh-CN" altLang="en-US"/>
              <a:t>为平滑系数，引入的</a:t>
            </a:r>
            <a:r>
              <a:rPr lang="en-US" altLang="zh-CN"/>
              <a:t>ψt</a:t>
            </a:r>
            <a:r>
              <a:rPr lang="zh-CN" altLang="en-US"/>
              <a:t>为域差异因子的修正提供历史数据混合信息。</a:t>
            </a:r>
            <a:endParaRPr lang="zh-CN" altLang="en-US"/>
          </a:p>
          <a:p>
            <a:endParaRPr lang="zh-CN" altLang="en-US"/>
          </a:p>
          <a:p>
            <a:r>
              <a:rPr lang="zh-CN" altLang="en-US"/>
              <a:t>最终优化目标如下所示就是普通的蒸馏</a:t>
            </a:r>
            <a:r>
              <a:rPr lang="zh-CN" altLang="en-US"/>
              <a:t>算法目标，。。。当所有可用的数据都被充分利用，或者当领域差异因子接近一个阈值，表明教师和学生模型之间的最小差异时，蒸馏过程结束。</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Calibri" panose="020F0502020204030204"/>
                <a:ea typeface="Calibri" panose="020F0502020204030204"/>
                <a:cs typeface="Calibri" panose="020F0502020204030204"/>
              </a:rPr>
              <a:t>使用的总的蒸馏训练数据集为</a:t>
            </a:r>
            <a:r>
              <a:rPr lang="en-US" altLang="zh-CN"/>
              <a:t>RedPajama</a:t>
            </a:r>
            <a:r>
              <a:rPr lang="zh-CN" altLang="en-US"/>
              <a:t>，它由来自七个不同领域的训练数据组成包括：</a:t>
            </a:r>
            <a:r>
              <a:rPr lang="en-US" altLang="zh-CN"/>
              <a:t>CommonCrawl</a:t>
            </a:r>
            <a:r>
              <a:rPr lang="zh-CN" altLang="en-US"/>
              <a:t>，</a:t>
            </a:r>
            <a:r>
              <a:rPr lang="en-US" altLang="zh-CN"/>
              <a:t> C4, the Stack, Wikipedia, Books</a:t>
            </a:r>
            <a:r>
              <a:rPr lang="zh-CN" altLang="en-US"/>
              <a:t>，</a:t>
            </a:r>
            <a:r>
              <a:rPr lang="en-US" altLang="zh-CN"/>
              <a:t> ArXiv</a:t>
            </a:r>
            <a:r>
              <a:rPr lang="zh-CN" altLang="en-US"/>
              <a:t>和</a:t>
            </a:r>
            <a:r>
              <a:rPr lang="en-US" altLang="zh-CN"/>
              <a:t>StackExchange</a:t>
            </a:r>
            <a:r>
              <a:rPr lang="zh-CN" altLang="en-US"/>
              <a:t>。</a:t>
            </a:r>
            <a:endParaRPr lang="zh-CN" altLang="en-US"/>
          </a:p>
          <a:p>
            <a:endParaRPr lang="zh-CN" altLang="en-US"/>
          </a:p>
          <a:p>
            <a:r>
              <a:rPr lang="en-US" altLang="zh-CN"/>
              <a:t>CPT</a:t>
            </a:r>
            <a:r>
              <a:rPr lang="zh-CN" altLang="en-US"/>
              <a:t>：表示通过使用与其他</a:t>
            </a:r>
            <a:r>
              <a:rPr lang="zh-CN" altLang="en-US"/>
              <a:t>方法相同数量的训练</a:t>
            </a:r>
            <a:r>
              <a:rPr lang="en-US" altLang="zh-CN"/>
              <a:t>token</a:t>
            </a:r>
            <a:r>
              <a:rPr lang="zh-CN" altLang="en-US"/>
              <a:t>继续预训练学生模型，而不考虑</a:t>
            </a:r>
            <a:r>
              <a:rPr lang="zh-CN" altLang="en-US"/>
              <a:t>不同数据</a:t>
            </a:r>
            <a:r>
              <a:rPr lang="zh-CN" altLang="en-US"/>
              <a:t>领域。</a:t>
            </a:r>
            <a:endParaRPr lang="zh-CN" altLang="en-US"/>
          </a:p>
          <a:p>
            <a:r>
              <a:rPr lang="en-US" altLang="zh-CN"/>
              <a:t>CPT&amp;DoReMi</a:t>
            </a:r>
            <a:r>
              <a:rPr lang="zh-CN" altLang="en-US"/>
              <a:t>：表示首先使用</a:t>
            </a:r>
            <a:r>
              <a:rPr lang="en-US" altLang="zh-CN"/>
              <a:t>DoReMi</a:t>
            </a:r>
            <a:r>
              <a:rPr lang="zh-CN" altLang="en-US"/>
              <a:t>技术优化数据</a:t>
            </a:r>
            <a:r>
              <a:rPr lang="zh-CN" altLang="en-US"/>
              <a:t>领域采样权值，然后继续对学生模型进行预训练。</a:t>
            </a:r>
            <a:endParaRPr lang="zh-CN" altLang="en-US"/>
          </a:p>
          <a:p>
            <a:r>
              <a:rPr lang="en-US" altLang="zh-CN"/>
              <a:t>KD</a:t>
            </a:r>
            <a:r>
              <a:rPr lang="zh-CN" altLang="en-US"/>
              <a:t>：表示传统的标准知识蒸馏算法，不考虑</a:t>
            </a:r>
            <a:r>
              <a:rPr lang="zh-CN" altLang="en-US"/>
              <a:t>域；</a:t>
            </a:r>
            <a:endParaRPr lang="zh-CN" altLang="en-US"/>
          </a:p>
          <a:p>
            <a:r>
              <a:rPr lang="en-US" altLang="zh-CN"/>
              <a:t>TED</a:t>
            </a:r>
            <a:r>
              <a:rPr lang="zh-CN" altLang="en-US"/>
              <a:t>：表示使用任务感知过滤器来对齐每个</a:t>
            </a:r>
            <a:r>
              <a:rPr lang="en-US" altLang="zh-CN"/>
              <a:t>Transformer</a:t>
            </a:r>
            <a:r>
              <a:rPr lang="zh-CN" altLang="en-US"/>
              <a:t>层的学生和教师的隐藏层输出；一种中间层蒸馏算法；</a:t>
            </a:r>
            <a:endParaRPr lang="zh-CN" altLang="en-US"/>
          </a:p>
          <a:p>
            <a:r>
              <a:rPr lang="en-US" altLang="zh-CN"/>
              <a:t>MiniLLM</a:t>
            </a:r>
            <a:r>
              <a:rPr lang="zh-CN" altLang="en-US"/>
              <a:t>：表示将正向</a:t>
            </a:r>
            <a:r>
              <a:rPr lang="en-US" altLang="zh-CN"/>
              <a:t>KL</a:t>
            </a:r>
            <a:r>
              <a:rPr lang="zh-CN" altLang="en-US"/>
              <a:t>散度替换为反向</a:t>
            </a:r>
            <a:r>
              <a:rPr lang="en-US" altLang="zh-CN"/>
              <a:t>KL</a:t>
            </a:r>
            <a:r>
              <a:rPr lang="zh-CN" altLang="en-US"/>
              <a:t>散度的蒸馏算法，同样不考虑</a:t>
            </a:r>
            <a:r>
              <a:rPr lang="zh-CN" altLang="en-US"/>
              <a:t>域。</a:t>
            </a:r>
            <a:endParaRPr lang="zh-CN" altLang="en-US"/>
          </a:p>
          <a:p>
            <a:r>
              <a:rPr lang="zh-CN" altLang="en-US"/>
              <a:t>可以发现，使用本文提出的</a:t>
            </a:r>
            <a:r>
              <a:rPr lang="en-US" altLang="zh-CN"/>
              <a:t>DDK</a:t>
            </a:r>
            <a:r>
              <a:rPr lang="zh-CN" altLang="en-US"/>
              <a:t>蒸馏框架，相比于</a:t>
            </a:r>
            <a:r>
              <a:rPr lang="en-US" altLang="zh-CN"/>
              <a:t>MiniLLM</a:t>
            </a:r>
            <a:r>
              <a:rPr lang="zh-CN" altLang="en-US"/>
              <a:t>，在推理任务上取得了显著的进步，这表明</a:t>
            </a:r>
            <a:r>
              <a:rPr lang="en-US" altLang="zh-CN"/>
              <a:t>DDK</a:t>
            </a:r>
            <a:r>
              <a:rPr lang="zh-CN" altLang="en-US"/>
              <a:t>可以有效提升学生模型在相对薄弱的推理任务领域上的</a:t>
            </a:r>
            <a:r>
              <a:rPr lang="zh-CN" altLang="en-US"/>
              <a:t>性能。</a:t>
            </a:r>
            <a:endParaRPr lang="zh-CN" altLang="en-US"/>
          </a:p>
        </p:txBody>
      </p:sp>
      <p:sp>
        <p:nvSpPr>
          <p:cNvPr id="4" name="灯片编号占位符 3"/>
          <p:cNvSpPr>
            <a:spLocks noGrp="1"/>
          </p:cNvSpPr>
          <p:nvPr>
            <p:ph type="sldNum" sz="quarter" idx="5"/>
          </p:nvPr>
        </p:nvSpPr>
        <p:spPr/>
        <p:txBody>
          <a:bodyPr/>
          <a:lstStyle/>
          <a:p>
            <a:fld id="{C6A23E41-41A3-4391-969A-D730F577011D}" type="slidenum">
              <a:rPr lang="en-US" altLang="zh-CN"/>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Calibri" panose="020F0502020204030204"/>
                <a:ea typeface="Calibri" panose="020F0502020204030204"/>
                <a:cs typeface="Calibri" panose="020F0502020204030204"/>
              </a:rPr>
              <a:t>第一篇侧重于介绍它整个针对数据与模型剪枝效果的分析细节与过程</a:t>
            </a:r>
            <a:endParaRPr lang="zh-CN" altLang="en-US" dirty="0">
              <a:latin typeface="Calibri" panose="020F0502020204030204"/>
              <a:ea typeface="Calibri" panose="020F0502020204030204"/>
              <a:cs typeface="Calibri" panose="020F0502020204030204"/>
            </a:endParaRPr>
          </a:p>
          <a:p>
            <a:r>
              <a:rPr lang="zh-CN" altLang="en-US" dirty="0">
                <a:latin typeface="Calibri" panose="020F0502020204030204"/>
                <a:ea typeface="Calibri" panose="020F0502020204030204"/>
                <a:cs typeface="Calibri" panose="020F0502020204030204"/>
              </a:rPr>
              <a:t>以及类比下来对知识蒸馏与数据的分析性研究的一个思路</a:t>
            </a:r>
            <a:r>
              <a:rPr lang="zh-CN" altLang="en-US" dirty="0">
                <a:latin typeface="Calibri" panose="020F0502020204030204"/>
                <a:ea typeface="Calibri" panose="020F0502020204030204"/>
                <a:cs typeface="Calibri" panose="020F0502020204030204"/>
              </a:rPr>
              <a:t>的借鉴与</a:t>
            </a:r>
            <a:r>
              <a:rPr lang="zh-CN" altLang="en-US" dirty="0">
                <a:latin typeface="Calibri" panose="020F0502020204030204"/>
                <a:ea typeface="Calibri" panose="020F0502020204030204"/>
                <a:cs typeface="Calibri" panose="020F0502020204030204"/>
              </a:rPr>
              <a:t>启发。</a:t>
            </a:r>
            <a:endParaRPr lang="zh-CN" altLang="en-US" dirty="0">
              <a:latin typeface="Calibri" panose="020F0502020204030204"/>
              <a:ea typeface="Calibri" panose="020F0502020204030204"/>
              <a:cs typeface="Calibri" panose="020F0502020204030204"/>
            </a:endParaRPr>
          </a:p>
        </p:txBody>
      </p:sp>
      <p:sp>
        <p:nvSpPr>
          <p:cNvPr id="4" name="灯片编号占位符 3"/>
          <p:cNvSpPr>
            <a:spLocks noGrp="1"/>
          </p:cNvSpPr>
          <p:nvPr>
            <p:ph type="sldNum" sz="quarter" idx="5"/>
          </p:nvPr>
        </p:nvSpPr>
        <p:spPr/>
        <p:txBody>
          <a:bodyPr/>
          <a:lstStyle/>
          <a:p>
            <a:fld id="{C6A23E41-41A3-4391-969A-D730F577011D}" type="slidenum">
              <a:rPr lang="en-US" altLang="zh-CN"/>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Calibri" panose="020F0502020204030204"/>
                <a:ea typeface="Calibri" panose="020F0502020204030204"/>
                <a:cs typeface="Calibri" panose="020F0502020204030204"/>
              </a:rPr>
              <a:t>首先介绍下两个文章中比较关键的概念。一个是</a:t>
            </a:r>
            <a:r>
              <a:rPr lang="en-US" altLang="zh-CN" dirty="0">
                <a:latin typeface="Calibri" panose="020F0502020204030204"/>
                <a:ea typeface="Calibri" panose="020F0502020204030204"/>
                <a:cs typeface="Calibri" panose="020F0502020204030204"/>
              </a:rPr>
              <a:t>calibration data</a:t>
            </a:r>
            <a:r>
              <a:rPr lang="zh-CN" altLang="en-US" dirty="0">
                <a:latin typeface="Calibri" panose="020F0502020204030204"/>
                <a:ea typeface="宋体" panose="02010600030101010101" pitchFamily="2" charset="-122"/>
                <a:cs typeface="Calibri" panose="020F0502020204030204"/>
              </a:rPr>
              <a:t>，也就是校准数据；。。。。就是这张右边的图，使用校准数据可以对大语言模型进行训练后的压缩，无需重新训练就可得到量化后的语言模型、剪枝后的语言模型；另一个概念是</a:t>
            </a:r>
            <a:r>
              <a:rPr lang="en-US" altLang="zh-CN" dirty="0">
                <a:latin typeface="Calibri" panose="020F0502020204030204"/>
                <a:ea typeface="宋体" panose="02010600030101010101" pitchFamily="2" charset="-122"/>
                <a:cs typeface="Calibri" panose="020F0502020204030204"/>
              </a:rPr>
              <a:t>Post-training pruning</a:t>
            </a:r>
            <a:r>
              <a:rPr lang="zh-CN" altLang="en-US" dirty="0">
                <a:latin typeface="Calibri" panose="020F0502020204030204"/>
                <a:ea typeface="宋体" panose="02010600030101010101" pitchFamily="2" charset="-122"/>
                <a:cs typeface="Calibri" panose="020F0502020204030204"/>
              </a:rPr>
              <a:t>训练后剪枝，它相对于一般的剪枝算法而言优势是。。。如左图所示，剪枝就是移除模型中不重要的权重或神经元，这个带铃铛标记的神经元就是需要移除的部分，相应的，它与其他神经元的链接也会被移除。</a:t>
            </a:r>
            <a:endParaRPr lang="zh-CN" altLang="en-US" dirty="0">
              <a:latin typeface="Calibri" panose="020F0502020204030204"/>
              <a:ea typeface="Calibri" panose="020F0502020204030204"/>
              <a:cs typeface="Calibri" panose="020F0502020204030204"/>
            </a:endParaRPr>
          </a:p>
          <a:p>
            <a:endParaRPr lang="zh-CN" altLang="en-US" dirty="0">
              <a:latin typeface="Calibri" panose="020F0502020204030204"/>
              <a:ea typeface="Calibri" panose="020F0502020204030204"/>
              <a:cs typeface="Calibri" panose="020F0502020204030204"/>
            </a:endParaRPr>
          </a:p>
          <a:p>
            <a:r>
              <a:rPr lang="zh-CN" altLang="en-US" dirty="0">
                <a:latin typeface="Calibri" panose="020F0502020204030204"/>
                <a:ea typeface="Calibri" panose="020F0502020204030204"/>
                <a:cs typeface="Calibri" panose="020F0502020204030204"/>
              </a:rPr>
              <a:t>注：校准数据会生成层激活矩阵，</a:t>
            </a:r>
            <a:r>
              <a:rPr lang="zh-CN" altLang="en-US"/>
              <a:t>确定层激活的分布</a:t>
            </a:r>
            <a:endParaRPr lang="zh-CN" altLang="en-US"/>
          </a:p>
        </p:txBody>
      </p:sp>
      <p:sp>
        <p:nvSpPr>
          <p:cNvPr id="4" name="灯片编号占位符 3"/>
          <p:cNvSpPr>
            <a:spLocks noGrp="1"/>
          </p:cNvSpPr>
          <p:nvPr>
            <p:ph type="sldNum" sz="quarter" idx="5"/>
          </p:nvPr>
        </p:nvSpPr>
        <p:spPr/>
        <p:txBody>
          <a:bodyPr/>
          <a:lstStyle/>
          <a:p>
            <a:fld id="{C6A23E41-41A3-4391-969A-D730F577011D}" type="slidenum">
              <a:rPr lang="en-US" altLang="zh-CN"/>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作为一个分析性文章，本文的脉络很清晰：第一步分析校准数据与模型剪枝效果的各方面的关系；第二步就是基于分析结果遵循规律提出校准数据合成方法，实现更好的训练后</a:t>
            </a:r>
            <a:r>
              <a:rPr lang="zh-CN" altLang="en-US"/>
              <a:t>剪枝；</a:t>
            </a:r>
            <a:endParaRPr lang="zh-CN" altLang="en-US"/>
          </a:p>
          <a:p>
            <a:endParaRPr lang="zh-CN" altLang="en-US"/>
          </a:p>
          <a:p>
            <a:r>
              <a:rPr lang="zh-CN" altLang="en-US"/>
              <a:t>具体地，第一步，文章初步进行分析研究发现使用与</a:t>
            </a:r>
            <a:r>
              <a:rPr lang="en-US" altLang="zh-CN"/>
              <a:t>LLM</a:t>
            </a:r>
            <a:r>
              <a:rPr lang="zh-CN" altLang="en-US"/>
              <a:t>训练数据相似的校准数据可以获得更好的训练后剪枝性能。这里细分了主要三个分析角度，第一个是</a:t>
            </a:r>
            <a:r>
              <a:rPr lang="en-US" altLang="zh-CN"/>
              <a:t>how mach</a:t>
            </a:r>
            <a:r>
              <a:rPr lang="zh-CN" altLang="en-US"/>
              <a:t>的问题，也就是校准数据对模型剪枝性能影响究竟有多大；第二个是鲁棒性问题，即校准数据的数量的增大是否对不同来源的校准数据都具有相同的一个鲁棒性规律；第三个是</a:t>
            </a:r>
            <a:r>
              <a:rPr lang="en-US" altLang="zh-CN"/>
              <a:t>what</a:t>
            </a:r>
            <a:r>
              <a:rPr lang="zh-CN" altLang="en-US"/>
              <a:t>，也就是</a:t>
            </a:r>
            <a:r>
              <a:rPr lang="zh-CN" altLang="en-US"/>
              <a:t>什么样的的校准数据适合剪枝，带来的剪枝效果</a:t>
            </a:r>
            <a:r>
              <a:rPr lang="zh-CN" altLang="en-US"/>
              <a:t>更好。</a:t>
            </a:r>
            <a:endParaRPr lang="zh-CN" altLang="en-US"/>
          </a:p>
          <a:p>
            <a:endParaRPr lang="zh-CN" altLang="en-US"/>
          </a:p>
          <a:p>
            <a:r>
              <a:rPr lang="zh-CN" altLang="en-US"/>
              <a:t>基于以上的观察与分析，第二部，</a:t>
            </a:r>
            <a:r>
              <a:rPr lang="zh-CN" altLang="en-US"/>
              <a:t>作者考虑到现有的</a:t>
            </a:r>
            <a:r>
              <a:rPr lang="en-US" altLang="zh-CN"/>
              <a:t>llm</a:t>
            </a:r>
            <a:r>
              <a:rPr lang="zh-CN" altLang="en-US"/>
              <a:t>难以直接获得他们预训练数据的问题，于是</a:t>
            </a:r>
            <a:r>
              <a:rPr lang="zh-CN" altLang="en-US">
                <a:sym typeface="+mn-ea"/>
              </a:rPr>
              <a:t>利用</a:t>
            </a:r>
            <a:r>
              <a:rPr lang="en-US" altLang="zh-CN">
                <a:sym typeface="+mn-ea"/>
              </a:rPr>
              <a:t>LLM</a:t>
            </a:r>
            <a:r>
              <a:rPr lang="zh-CN" altLang="en-US">
                <a:sym typeface="+mn-ea"/>
              </a:rPr>
              <a:t>在训练过程中内化了训练数据中的语言结构、词分布甚至常识等模式这一特点，</a:t>
            </a:r>
            <a:r>
              <a:rPr lang="zh-CN" altLang="en-US"/>
              <a:t>进一步提出了一种自生成校准数据合成策略</a:t>
            </a:r>
            <a:r>
              <a:rPr lang="en-US" altLang="zh-CN">
                <a:sym typeface="+mn-ea"/>
              </a:rPr>
              <a:t>self-generating then sampling</a:t>
            </a:r>
            <a:r>
              <a:rPr lang="zh-CN" altLang="en-US"/>
              <a:t>，以构建可行的校准数据。主要包含以下三</a:t>
            </a:r>
            <a:r>
              <a:rPr lang="zh-CN" altLang="en-US"/>
              <a:t>步：。。。</a:t>
            </a:r>
            <a:endParaRPr lang="zh-CN" altLang="en-US"/>
          </a:p>
          <a:p>
            <a:endParaRPr lang="zh-CN" altLang="en-US"/>
          </a:p>
        </p:txBody>
      </p:sp>
      <p:sp>
        <p:nvSpPr>
          <p:cNvPr id="4" name="灯片编号占位符 3"/>
          <p:cNvSpPr>
            <a:spLocks noGrp="1"/>
          </p:cNvSpPr>
          <p:nvPr>
            <p:ph type="sldNum" sz="quarter" idx="5"/>
          </p:nvPr>
        </p:nvSpPr>
        <p:spPr/>
        <p:txBody>
          <a:bodyPr/>
          <a:lstStyle/>
          <a:p>
            <a:fld id="{C6A23E41-41A3-4391-969A-D730F577011D}" type="slidenum">
              <a:rPr/>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下面就侧重介绍实验部分。第一个实验关于这个</a:t>
            </a:r>
            <a:r>
              <a:rPr lang="en-US" altLang="zh-CN">
                <a:sym typeface="+mn-ea"/>
              </a:rPr>
              <a:t>how much</a:t>
            </a:r>
            <a:r>
              <a:rPr lang="zh-CN" altLang="en-US">
                <a:sym typeface="+mn-ea"/>
              </a:rPr>
              <a:t>的问题，。。。（</a:t>
            </a:r>
            <a:r>
              <a:rPr lang="zh-CN" altLang="en-US">
                <a:sym typeface="+mn-ea"/>
              </a:rPr>
              <a:t>介绍图），</a:t>
            </a:r>
            <a:endParaRPr lang="zh-CN" altLang="en-US">
              <a:sym typeface="+mn-ea"/>
            </a:endParaRPr>
          </a:p>
          <a:p>
            <a:endParaRPr lang="zh-CN" altLang="en-US" dirty="0">
              <a:latin typeface="Calibri" panose="020F0502020204030204"/>
              <a:ea typeface="Calibri" panose="020F0502020204030204"/>
              <a:cs typeface="Calibri" panose="020F0502020204030204"/>
            </a:endParaRPr>
          </a:p>
        </p:txBody>
      </p:sp>
      <p:sp>
        <p:nvSpPr>
          <p:cNvPr id="4" name="灯片编号占位符 3"/>
          <p:cNvSpPr>
            <a:spLocks noGrp="1"/>
          </p:cNvSpPr>
          <p:nvPr>
            <p:ph type="sldNum" sz="quarter" idx="5"/>
          </p:nvPr>
        </p:nvSpPr>
        <p:spPr/>
        <p:txBody>
          <a:bodyPr/>
          <a:lstStyle/>
          <a:p>
            <a:fld id="{C6A23E41-41A3-4391-969A-D730F577011D}" type="slidenum">
              <a:rPr lang="en-US" altLang="zh-CN"/>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第二个实验依旧思考的这个</a:t>
            </a:r>
            <a:r>
              <a:rPr lang="en-US" altLang="zh-CN">
                <a:sym typeface="+mn-ea"/>
              </a:rPr>
              <a:t>how much</a:t>
            </a:r>
            <a:r>
              <a:rPr lang="zh-CN" altLang="en-US">
                <a:sym typeface="+mn-ea"/>
              </a:rPr>
              <a:t>问题，。。。稀疏率就是在这里表示被评估为不重要的参数在</a:t>
            </a:r>
            <a:r>
              <a:rPr lang="en-US" altLang="zh-CN">
                <a:sym typeface="+mn-ea"/>
              </a:rPr>
              <a:t>LLM</a:t>
            </a:r>
            <a:r>
              <a:rPr lang="zh-CN" altLang="en-US">
                <a:sym typeface="+mn-ea"/>
              </a:rPr>
              <a:t>总体参数</a:t>
            </a:r>
            <a:r>
              <a:rPr lang="zh-CN" altLang="en-US">
                <a:sym typeface="+mn-ea"/>
              </a:rPr>
              <a:t>上的</a:t>
            </a:r>
            <a:r>
              <a:rPr lang="zh-CN" altLang="en-US">
                <a:sym typeface="+mn-ea"/>
              </a:rPr>
              <a:t>占比，</a:t>
            </a:r>
            <a:endParaRPr lang="en-US" altLang="zh-CN" dirty="0">
              <a:latin typeface="Calibri" panose="020F0502020204030204"/>
              <a:ea typeface="Calibri" panose="020F0502020204030204"/>
              <a:cs typeface="Calibri" panose="020F0502020204030204"/>
            </a:endParaRPr>
          </a:p>
        </p:txBody>
      </p:sp>
      <p:sp>
        <p:nvSpPr>
          <p:cNvPr id="4" name="灯片编号占位符 3"/>
          <p:cNvSpPr>
            <a:spLocks noGrp="1"/>
          </p:cNvSpPr>
          <p:nvPr>
            <p:ph type="sldNum" sz="quarter" idx="5"/>
          </p:nvPr>
        </p:nvSpPr>
        <p:spPr/>
        <p:txBody>
          <a:bodyPr/>
          <a:lstStyle/>
          <a:p>
            <a:fld id="{C6A23E41-41A3-4391-969A-D730F577011D}" type="slidenum">
              <a:rPr/>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Calibri" panose="020F0502020204030204"/>
                <a:ea typeface="Calibri" panose="020F0502020204030204"/>
                <a:cs typeface="Calibri" panose="020F0502020204030204"/>
              </a:rPr>
              <a:t>灰线是</a:t>
            </a:r>
            <a:r>
              <a:rPr lang="zh-CN" altLang="en-US"/>
              <a:t>没有任何校准数据的传统的幅度修剪得到的性能</a:t>
            </a:r>
            <a:r>
              <a:rPr lang="zh-CN" altLang="en-US"/>
              <a:t>值</a:t>
            </a:r>
            <a:endParaRPr lang="zh-CN" altLang="en-US"/>
          </a:p>
        </p:txBody>
      </p:sp>
      <p:sp>
        <p:nvSpPr>
          <p:cNvPr id="4" name="灯片编号占位符 3"/>
          <p:cNvSpPr>
            <a:spLocks noGrp="1"/>
          </p:cNvSpPr>
          <p:nvPr>
            <p:ph type="sldNum" sz="quarter" idx="5"/>
          </p:nvPr>
        </p:nvSpPr>
        <p:spPr/>
        <p:txBody>
          <a:bodyPr/>
          <a:lstStyle/>
          <a:p>
            <a:fld id="{C6A23E41-41A3-4391-969A-D730F577011D}" type="slidenum">
              <a:rPr lang="en-US" altLang="zh-CN"/>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第三个实验探索的就是鲁棒性</a:t>
            </a:r>
            <a:r>
              <a:rPr lang="zh-CN" altLang="en-US"/>
              <a:t>问题，这里阴影部分是为了减轻采样随机性的影响，本文设计</a:t>
            </a:r>
            <a:r>
              <a:rPr lang="zh-CN" altLang="en-US"/>
              <a:t>的所有的实验都使用不同的随机种子重复采样</a:t>
            </a:r>
            <a:r>
              <a:rPr lang="en-US" altLang="zh-CN"/>
              <a:t>20</a:t>
            </a:r>
            <a:r>
              <a:rPr lang="zh-CN" altLang="en-US"/>
              <a:t>次校准数据，并报告平均性能。</a:t>
            </a:r>
            <a:endParaRPr lang="zh-CN" altLang="en-US"/>
          </a:p>
          <a:p>
            <a:endParaRPr lang="zh-CN" altLang="en-US">
              <a:latin typeface="Calibri" panose="020F0502020204030204"/>
              <a:ea typeface="Calibri" panose="020F0502020204030204"/>
              <a:cs typeface="Calibri" panose="020F0502020204030204"/>
            </a:endParaRPr>
          </a:p>
        </p:txBody>
      </p:sp>
      <p:sp>
        <p:nvSpPr>
          <p:cNvPr id="4" name="灯片编号占位符 3"/>
          <p:cNvSpPr>
            <a:spLocks noGrp="1"/>
          </p:cNvSpPr>
          <p:nvPr>
            <p:ph type="sldNum" sz="quarter" idx="5"/>
          </p:nvPr>
        </p:nvSpPr>
        <p:spPr/>
        <p:txBody>
          <a:bodyPr/>
          <a:lstStyle/>
          <a:p>
            <a:fld id="{C6A23E41-41A3-4391-969A-D730F577011D}" type="slidenum">
              <a:rPr/>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然后是探索</a:t>
            </a:r>
            <a:r>
              <a:rPr lang="en-US" altLang="zh-CN">
                <a:sym typeface="+mn-ea"/>
              </a:rPr>
              <a:t>what</a:t>
            </a:r>
            <a:r>
              <a:rPr lang="zh-CN" altLang="en-US">
                <a:sym typeface="+mn-ea"/>
              </a:rPr>
              <a:t>的问题，</a:t>
            </a:r>
            <a:r>
              <a:rPr lang="zh-CN" altLang="en-US">
                <a:sym typeface="+mn-ea"/>
              </a:rPr>
              <a:t>即什么样的数据适合作为校准</a:t>
            </a:r>
            <a:r>
              <a:rPr lang="zh-CN" altLang="en-US">
                <a:sym typeface="+mn-ea"/>
              </a:rPr>
              <a:t>数据。</a:t>
            </a:r>
            <a:endParaRPr lang="zh-CN" altLang="en-US">
              <a:sym typeface="+mn-ea"/>
            </a:endParaRPr>
          </a:p>
          <a:p>
            <a:r>
              <a:rPr lang="zh-CN" altLang="en-US">
                <a:sym typeface="+mn-ea"/>
              </a:rPr>
              <a:t>做数据相似性分析实验然后得出结论</a:t>
            </a:r>
            <a:r>
              <a:rPr lang="en-US" altLang="zh-CN">
                <a:sym typeface="+mn-ea"/>
              </a:rPr>
              <a:t>——</a:t>
            </a:r>
            <a:r>
              <a:rPr lang="zh-CN" altLang="en-US">
                <a:sym typeface="+mn-ea"/>
              </a:rPr>
              <a:t>认为校准数据与训练数据的相似度比校准数据的质量对剪枝性能的影响更显著。训练数据或与训练数据相似的数据更适合作为校准数据。</a:t>
            </a:r>
            <a:endParaRPr lang="zh-CN" altLang="en-US">
              <a:sym typeface="+mn-ea"/>
            </a:endParaRPr>
          </a:p>
          <a:p>
            <a:r>
              <a:rPr lang="zh-CN" altLang="en-US">
                <a:sym typeface="+mn-ea"/>
              </a:rPr>
              <a:t>推测</a:t>
            </a:r>
            <a:r>
              <a:rPr lang="zh-CN" altLang="en-US">
                <a:sym typeface="+mn-ea"/>
              </a:rPr>
              <a:t>这可能是由于</a:t>
            </a:r>
            <a:r>
              <a:rPr lang="en-US" altLang="zh-CN">
                <a:sym typeface="+mn-ea"/>
              </a:rPr>
              <a:t>LLM</a:t>
            </a:r>
            <a:r>
              <a:rPr lang="zh-CN" altLang="en-US">
                <a:sym typeface="+mn-ea"/>
              </a:rPr>
              <a:t>更好地学习了训练数据中的模式。因此，在剪枝过程中使用模式相似的数据作为校准数据，可以更准确地反映模型参数的重要性。</a:t>
            </a:r>
            <a:endParaRPr lang="zh-CN" altLang="en-US">
              <a:sym typeface="+mn-ea"/>
            </a:endParaRPr>
          </a:p>
          <a:p>
            <a:endParaRPr lang="zh-CN" altLang="en-US">
              <a:sym typeface="+mn-ea"/>
            </a:endParaRPr>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3D17B11-CCD8-4EEC-AD7E-F410C145496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hyperlink" Target="https://github.com/EleutherAI/lm-evaluation-harness" TargetMode="Externa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hyperlink" Target="https://arxiv.org/pdf/2407.16154" TargetMode="Externa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s://arxiv.org/pdf/2410.17711" TargetMode="Externa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7825" y="350838"/>
            <a:ext cx="9144000" cy="2387600"/>
          </a:xfrm>
        </p:spPr>
        <p:txBody>
          <a:bodyPr>
            <a:normAutofit/>
          </a:bodyPr>
          <a:lstStyle/>
          <a:p>
            <a:r>
              <a:rPr lang="zh-CN" altLang="en-US" sz="4800">
                <a:latin typeface="Times New Roman" panose="02020603050405020304"/>
                <a:ea typeface="+mj-lt"/>
                <a:cs typeface="+mj-lt"/>
              </a:rPr>
              <a:t>模型压缩</a:t>
            </a:r>
            <a:r>
              <a:rPr lang="en-US" altLang="zh-CN" sz="4800">
                <a:latin typeface="Times New Roman" panose="02020603050405020304"/>
                <a:ea typeface="+mj-lt"/>
                <a:cs typeface="+mj-lt"/>
              </a:rPr>
              <a:t> &amp; </a:t>
            </a:r>
            <a:r>
              <a:rPr lang="zh-CN" altLang="en-US" sz="4800">
                <a:latin typeface="Times New Roman" panose="02020603050405020304"/>
                <a:ea typeface="+mj-lt"/>
                <a:cs typeface="+mj-lt"/>
              </a:rPr>
              <a:t>数据</a:t>
            </a:r>
            <a:endParaRPr lang="zh-CN" altLang="en-US" sz="4800">
              <a:latin typeface="Times New Roman" panose="02020603050405020304"/>
              <a:ea typeface="+mj-lt"/>
              <a:cs typeface="+mj-lt"/>
            </a:endParaRPr>
          </a:p>
        </p:txBody>
      </p:sp>
      <p:sp>
        <p:nvSpPr>
          <p:cNvPr id="6" name="椭圆形标注 5"/>
          <p:cNvSpPr/>
          <p:nvPr/>
        </p:nvSpPr>
        <p:spPr>
          <a:xfrm>
            <a:off x="2387600" y="1459865"/>
            <a:ext cx="979805" cy="514985"/>
          </a:xfrm>
          <a:prstGeom prst="wedgeEllipseCallout">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solidFill>
                  <a:schemeClr val="tx1"/>
                </a:solidFill>
              </a:rPr>
              <a:t>量化</a:t>
            </a:r>
            <a:endParaRPr lang="zh-CN" altLang="en-US" b="1">
              <a:solidFill>
                <a:schemeClr val="tx1"/>
              </a:solidFill>
            </a:endParaRPr>
          </a:p>
        </p:txBody>
      </p:sp>
      <p:sp>
        <p:nvSpPr>
          <p:cNvPr id="7" name="椭圆形标注 6"/>
          <p:cNvSpPr/>
          <p:nvPr/>
        </p:nvSpPr>
        <p:spPr>
          <a:xfrm>
            <a:off x="5818505" y="1287145"/>
            <a:ext cx="1645920" cy="514985"/>
          </a:xfrm>
          <a:prstGeom prst="wedgeEllipseCallout">
            <a:avLst/>
          </a:prstGeom>
          <a:solidFill>
            <a:schemeClr val="bg1"/>
          </a:solidFill>
          <a:ln w="1905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solidFill>
                  <a:srgbClr val="C00000"/>
                </a:solidFill>
              </a:rPr>
              <a:t>知识蒸馏</a:t>
            </a:r>
            <a:endParaRPr lang="zh-CN" altLang="en-US" b="1">
              <a:solidFill>
                <a:srgbClr val="C00000"/>
              </a:solidFill>
            </a:endParaRPr>
          </a:p>
        </p:txBody>
      </p:sp>
      <p:sp>
        <p:nvSpPr>
          <p:cNvPr id="8" name="椭圆形标注 7"/>
          <p:cNvSpPr/>
          <p:nvPr/>
        </p:nvSpPr>
        <p:spPr>
          <a:xfrm>
            <a:off x="3251835" y="772160"/>
            <a:ext cx="979805" cy="514985"/>
          </a:xfrm>
          <a:prstGeom prst="wedgeEllipseCallout">
            <a:avLst/>
          </a:prstGeom>
          <a:solidFill>
            <a:schemeClr val="bg1"/>
          </a:solidFill>
          <a:ln w="1905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solidFill>
                  <a:srgbClr val="C00000"/>
                </a:solidFill>
              </a:rPr>
              <a:t>剪枝</a:t>
            </a:r>
            <a:endParaRPr lang="zh-CN" altLang="en-US" b="1">
              <a:solidFill>
                <a:srgbClr val="C00000"/>
              </a:solidFill>
            </a:endParaRPr>
          </a:p>
        </p:txBody>
      </p:sp>
      <p:sp>
        <p:nvSpPr>
          <p:cNvPr id="9" name="椭圆形标注 8"/>
          <p:cNvSpPr/>
          <p:nvPr/>
        </p:nvSpPr>
        <p:spPr>
          <a:xfrm>
            <a:off x="4489450" y="519430"/>
            <a:ext cx="1564640" cy="514985"/>
          </a:xfrm>
          <a:prstGeom prst="wedgeEllipseCallout">
            <a:avLst/>
          </a:prstGeom>
          <a:solidFill>
            <a:schemeClr val="bg1"/>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solidFill>
                  <a:schemeClr val="tx1"/>
                </a:solidFill>
              </a:rPr>
              <a:t>低秩分解</a:t>
            </a:r>
            <a:endParaRPr lang="zh-CN" altLang="en-US" b="1">
              <a:solidFill>
                <a:schemeClr val="tx1"/>
              </a:solidFill>
            </a:endParaRPr>
          </a:p>
        </p:txBody>
      </p:sp>
      <p:cxnSp>
        <p:nvCxnSpPr>
          <p:cNvPr id="10" name="直接箭头连接符 9"/>
          <p:cNvCxnSpPr/>
          <p:nvPr/>
        </p:nvCxnSpPr>
        <p:spPr>
          <a:xfrm>
            <a:off x="3296920" y="2005330"/>
            <a:ext cx="706755" cy="1416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a:off x="4003675" y="1384935"/>
            <a:ext cx="495300" cy="51943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p:nvPr/>
        </p:nvCxnSpPr>
        <p:spPr>
          <a:xfrm flipH="1">
            <a:off x="4973320" y="1145540"/>
            <a:ext cx="138430" cy="74866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flipH="1">
            <a:off x="5316855" y="1783080"/>
            <a:ext cx="687070" cy="1714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pic>
        <p:nvPicPr>
          <p:cNvPr id="15" name="图片 14"/>
          <p:cNvPicPr/>
          <p:nvPr/>
        </p:nvPicPr>
        <p:blipFill>
          <a:blip r:embed="rId1"/>
          <a:srcRect l="6966" t="15145" r="10049" b="8614"/>
          <a:stretch>
            <a:fillRect/>
          </a:stretch>
        </p:blipFill>
        <p:spPr>
          <a:xfrm>
            <a:off x="99060" y="3281680"/>
            <a:ext cx="6120130" cy="2019935"/>
          </a:xfrm>
          <a:prstGeom prst="rect">
            <a:avLst/>
          </a:prstGeom>
        </p:spPr>
      </p:pic>
      <p:pic>
        <p:nvPicPr>
          <p:cNvPr id="16" name="图片 15"/>
          <p:cNvPicPr/>
          <p:nvPr/>
        </p:nvPicPr>
        <p:blipFill>
          <a:blip r:embed="rId2"/>
          <a:stretch>
            <a:fillRect/>
          </a:stretch>
        </p:blipFill>
        <p:spPr>
          <a:xfrm>
            <a:off x="6219190" y="3150235"/>
            <a:ext cx="5825490" cy="2658110"/>
          </a:xfrm>
          <a:prstGeom prst="rect">
            <a:avLst/>
          </a:prstGeom>
        </p:spPr>
      </p:pic>
      <p:sp>
        <p:nvSpPr>
          <p:cNvPr id="17" name="文本框 16"/>
          <p:cNvSpPr txBox="1"/>
          <p:nvPr/>
        </p:nvSpPr>
        <p:spPr>
          <a:xfrm>
            <a:off x="125095" y="5662930"/>
            <a:ext cx="5928995" cy="829945"/>
          </a:xfrm>
          <a:prstGeom prst="rect">
            <a:avLst/>
          </a:prstGeom>
        </p:spPr>
        <p:txBody>
          <a:bodyPr wrap="square">
            <a:spAutoFit/>
          </a:bodyPr>
          <a:p>
            <a:r>
              <a:rPr lang="zh-CN" altLang="en-US" sz="1600" b="1"/>
              <a:t>苏大李俊涛老师组</a:t>
            </a:r>
            <a:endParaRPr lang="zh-CN" altLang="en-US" sz="1600" b="1"/>
          </a:p>
          <a:p>
            <a:r>
              <a:rPr lang="zh-CN" altLang="en-US" sz="1600"/>
              <a:t>关于校准数据（</a:t>
            </a:r>
            <a:r>
              <a:rPr lang="en-US" altLang="zh-CN" sz="1600"/>
              <a:t>calibration data</a:t>
            </a:r>
            <a:r>
              <a:rPr lang="zh-CN" altLang="en-US" sz="1600"/>
              <a:t>）与</a:t>
            </a:r>
            <a:r>
              <a:rPr lang="zh-CN" altLang="en-US" sz="1600"/>
              <a:t>模型剪枝的分析性研究</a:t>
            </a:r>
            <a:endParaRPr lang="zh-CN" altLang="en-US" sz="1600"/>
          </a:p>
          <a:p>
            <a:r>
              <a:rPr lang="en-US" altLang="zh-CN" sz="1600"/>
              <a:t>2024.10.23</a:t>
            </a:r>
            <a:endParaRPr lang="en-US" altLang="zh-CN" sz="1600"/>
          </a:p>
        </p:txBody>
      </p:sp>
      <p:sp>
        <p:nvSpPr>
          <p:cNvPr id="18" name="文本框 17"/>
          <p:cNvSpPr txBox="1"/>
          <p:nvPr/>
        </p:nvSpPr>
        <p:spPr>
          <a:xfrm>
            <a:off x="6263005" y="6002020"/>
            <a:ext cx="5928995" cy="829945"/>
          </a:xfrm>
          <a:prstGeom prst="rect">
            <a:avLst/>
          </a:prstGeom>
        </p:spPr>
        <p:txBody>
          <a:bodyPr wrap="square">
            <a:spAutoFit/>
          </a:bodyPr>
          <a:p>
            <a:r>
              <a:rPr lang="en-US" altLang="zh-CN" sz="1600" b="1"/>
              <a:t>NeurIPS 2024</a:t>
            </a:r>
            <a:endParaRPr lang="en-US" altLang="zh-CN" sz="1600" b="1"/>
          </a:p>
          <a:p>
            <a:r>
              <a:rPr lang="zh-CN" altLang="en-US" sz="1600"/>
              <a:t>关于蒸馏数据</a:t>
            </a:r>
            <a:r>
              <a:rPr lang="zh-CN" altLang="en-US" sz="1600"/>
              <a:t>组成与模型蒸馏效果的</a:t>
            </a:r>
            <a:r>
              <a:rPr lang="zh-CN" altLang="en-US" sz="1600"/>
              <a:t>分析性研究</a:t>
            </a:r>
            <a:endParaRPr lang="zh-CN" altLang="en-US" sz="1600"/>
          </a:p>
          <a:p>
            <a:r>
              <a:rPr lang="en-US" altLang="zh-CN" sz="1600"/>
              <a:t>2024.7</a:t>
            </a:r>
            <a:endParaRPr lang="en-US" altLang="zh-CN"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932" y="362"/>
            <a:ext cx="10515600" cy="1325563"/>
          </a:xfrm>
        </p:spPr>
        <p:txBody>
          <a:bodyPr/>
          <a:lstStyle/>
          <a:p>
            <a:r>
              <a:rPr lang="en-US" altLang="zh-CN">
                <a:latin typeface="Times New Roman" panose="02020603050405020304"/>
                <a:ea typeface="宋体" panose="02010600030101010101" pitchFamily="2" charset="-122"/>
                <a:cs typeface="Calibri Light" panose="020F0302020204030204"/>
                <a:sym typeface="+mn-ea"/>
              </a:rPr>
              <a:t>Experiment</a:t>
            </a:r>
            <a:endParaRPr lang="en-US" altLang="zh-CN">
              <a:latin typeface="Times New Roman" panose="02020603050405020304"/>
              <a:ea typeface="宋体" panose="02010600030101010101" pitchFamily="2" charset="-122"/>
              <a:cs typeface="Calibri Light" panose="020F0302020204030204"/>
            </a:endParaRPr>
          </a:p>
        </p:txBody>
      </p:sp>
      <p:pic>
        <p:nvPicPr>
          <p:cNvPr id="6" name="图片 5"/>
          <p:cNvPicPr/>
          <p:nvPr/>
        </p:nvPicPr>
        <p:blipFill>
          <a:blip r:embed="rId1"/>
          <a:srcRect t="10478"/>
          <a:stretch>
            <a:fillRect/>
          </a:stretch>
        </p:blipFill>
        <p:spPr>
          <a:xfrm>
            <a:off x="1243965" y="1224280"/>
            <a:ext cx="7129780" cy="5338445"/>
          </a:xfrm>
          <a:prstGeom prst="rect">
            <a:avLst/>
          </a:prstGeom>
        </p:spPr>
      </p:pic>
      <p:sp>
        <p:nvSpPr>
          <p:cNvPr id="18" name="椭圆 17"/>
          <p:cNvSpPr/>
          <p:nvPr/>
        </p:nvSpPr>
        <p:spPr>
          <a:xfrm>
            <a:off x="3982720" y="1325880"/>
            <a:ext cx="1203325" cy="40195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椭圆 7"/>
          <p:cNvSpPr/>
          <p:nvPr/>
        </p:nvSpPr>
        <p:spPr>
          <a:xfrm>
            <a:off x="3982720" y="3823970"/>
            <a:ext cx="1203325" cy="40195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3" name="直接箭头连接符 12"/>
          <p:cNvCxnSpPr>
            <a:endCxn id="18" idx="7"/>
          </p:cNvCxnSpPr>
          <p:nvPr/>
        </p:nvCxnSpPr>
        <p:spPr>
          <a:xfrm flipH="1">
            <a:off x="5009515" y="714375"/>
            <a:ext cx="1689100" cy="67056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a:endCxn id="8" idx="6"/>
          </p:cNvCxnSpPr>
          <p:nvPr/>
        </p:nvCxnSpPr>
        <p:spPr>
          <a:xfrm flipH="1">
            <a:off x="5186045" y="703580"/>
            <a:ext cx="1512570" cy="332168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6677660" y="470535"/>
            <a:ext cx="1290955" cy="368300"/>
          </a:xfrm>
          <a:prstGeom prst="rect">
            <a:avLst/>
          </a:prstGeom>
          <a:noFill/>
        </p:spPr>
        <p:txBody>
          <a:bodyPr wrap="square" rtlCol="0">
            <a:spAutoFit/>
          </a:bodyPr>
          <a:p>
            <a:r>
              <a:rPr lang="zh-CN" altLang="en-US"/>
              <a:t>不同的</a:t>
            </a:r>
            <a:r>
              <a:rPr lang="en-US" altLang="zh-CN"/>
              <a:t>LLM</a:t>
            </a:r>
            <a:endParaRPr lang="en-US" altLang="zh-CN"/>
          </a:p>
        </p:txBody>
      </p:sp>
      <p:sp>
        <p:nvSpPr>
          <p:cNvPr id="19" name="椭圆 18"/>
          <p:cNvSpPr/>
          <p:nvPr/>
        </p:nvSpPr>
        <p:spPr>
          <a:xfrm>
            <a:off x="1243965" y="1727835"/>
            <a:ext cx="768985" cy="209613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0" name="直接箭头连接符 19"/>
          <p:cNvCxnSpPr>
            <a:endCxn id="19" idx="2"/>
          </p:cNvCxnSpPr>
          <p:nvPr/>
        </p:nvCxnSpPr>
        <p:spPr>
          <a:xfrm>
            <a:off x="761365" y="2206625"/>
            <a:ext cx="482600" cy="56959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127000" y="1561465"/>
            <a:ext cx="1290955" cy="645160"/>
          </a:xfrm>
          <a:prstGeom prst="rect">
            <a:avLst/>
          </a:prstGeom>
          <a:noFill/>
        </p:spPr>
        <p:txBody>
          <a:bodyPr wrap="square" rtlCol="0">
            <a:spAutoFit/>
          </a:bodyPr>
          <a:p>
            <a:r>
              <a:rPr lang="zh-CN" altLang="en-US"/>
              <a:t>不同的后剪枝</a:t>
            </a:r>
            <a:r>
              <a:rPr lang="zh-CN" altLang="en-US"/>
              <a:t>算法</a:t>
            </a:r>
            <a:endParaRPr lang="zh-CN" altLang="en-US"/>
          </a:p>
        </p:txBody>
      </p:sp>
      <p:sp>
        <p:nvSpPr>
          <p:cNvPr id="22" name="文本框 21"/>
          <p:cNvSpPr txBox="1"/>
          <p:nvPr/>
        </p:nvSpPr>
        <p:spPr>
          <a:xfrm>
            <a:off x="8556625" y="3190875"/>
            <a:ext cx="3401060" cy="1035050"/>
          </a:xfrm>
          <a:prstGeom prst="rect">
            <a:avLst/>
          </a:prstGeom>
          <a:noFill/>
        </p:spPr>
        <p:txBody>
          <a:bodyPr wrap="square" rtlCol="0" anchor="t">
            <a:noAutofit/>
          </a:bodyPr>
          <a:p>
            <a:r>
              <a:rPr lang="zh-CN" altLang="en-US">
                <a:solidFill>
                  <a:srgbClr val="C00000"/>
                </a:solidFill>
                <a:sym typeface="+mn-ea"/>
              </a:rPr>
              <a:t>结论</a:t>
            </a:r>
            <a:r>
              <a:rPr lang="en-US" altLang="zh-CN">
                <a:solidFill>
                  <a:srgbClr val="C00000"/>
                </a:solidFill>
                <a:sym typeface="+mn-ea"/>
              </a:rPr>
              <a:t>——</a:t>
            </a:r>
            <a:r>
              <a:rPr lang="zh-CN" altLang="en-US">
                <a:solidFill>
                  <a:srgbClr val="C00000"/>
                </a:solidFill>
                <a:sym typeface="+mn-ea"/>
              </a:rPr>
              <a:t>本文提出的校准数据合成算法与目前的强剪枝方法兼容，</a:t>
            </a:r>
            <a:r>
              <a:rPr lang="zh-CN" altLang="en-US">
                <a:solidFill>
                  <a:srgbClr val="C00000"/>
                </a:solidFill>
                <a:sym typeface="+mn-ea"/>
              </a:rPr>
              <a:t>并大大提高了它们的性能。</a:t>
            </a:r>
            <a:endParaRPr lang="zh-CN" altLang="en-US">
              <a:solidFill>
                <a:srgbClr val="C00000"/>
              </a:solidFill>
              <a:sym typeface="+mn-ea"/>
            </a:endParaRPr>
          </a:p>
        </p:txBody>
      </p:sp>
      <p:sp>
        <p:nvSpPr>
          <p:cNvPr id="23" name="椭圆 22"/>
          <p:cNvSpPr/>
          <p:nvPr/>
        </p:nvSpPr>
        <p:spPr>
          <a:xfrm>
            <a:off x="1836420" y="5654675"/>
            <a:ext cx="895985" cy="92138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nvSpPr>
        <p:spPr>
          <a:xfrm>
            <a:off x="127000" y="5654675"/>
            <a:ext cx="1524000" cy="645160"/>
          </a:xfrm>
          <a:prstGeom prst="rect">
            <a:avLst/>
          </a:prstGeom>
          <a:noFill/>
        </p:spPr>
        <p:txBody>
          <a:bodyPr wrap="square" rtlCol="0">
            <a:spAutoFit/>
          </a:bodyPr>
          <a:p>
            <a:r>
              <a:rPr lang="zh-CN" altLang="en-US"/>
              <a:t>不同的校准数据</a:t>
            </a:r>
            <a:r>
              <a:rPr lang="zh-CN" altLang="en-US"/>
              <a:t>来源</a:t>
            </a:r>
            <a:endParaRPr lang="zh-CN" altLang="en-US"/>
          </a:p>
        </p:txBody>
      </p:sp>
      <p:cxnSp>
        <p:nvCxnSpPr>
          <p:cNvPr id="25" name="直接箭头连接符 24"/>
          <p:cNvCxnSpPr/>
          <p:nvPr/>
        </p:nvCxnSpPr>
        <p:spPr>
          <a:xfrm>
            <a:off x="1215390" y="6058535"/>
            <a:ext cx="666750" cy="28575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26" name="文本框 25"/>
          <p:cNvSpPr txBox="1"/>
          <p:nvPr/>
        </p:nvSpPr>
        <p:spPr>
          <a:xfrm>
            <a:off x="8709660" y="965200"/>
            <a:ext cx="3312795" cy="1123315"/>
          </a:xfrm>
          <a:prstGeom prst="rect">
            <a:avLst/>
          </a:prstGeom>
        </p:spPr>
        <p:txBody>
          <a:bodyPr>
            <a:noAutofit/>
          </a:bodyPr>
          <a:p>
            <a:pPr marL="0" indent="0" algn="just"/>
            <a:r>
              <a:rPr lang="zh-CN" altLang="en-US" sz="1600" b="0" i="0">
                <a:solidFill>
                  <a:srgbClr val="000000"/>
                </a:solidFill>
                <a:latin typeface="微软雅黑" panose="020B0503020204020204" charset="-122"/>
                <a:ea typeface="微软雅黑" panose="020B0503020204020204" charset="-122"/>
              </a:rPr>
              <a:t>选择多个广泛使用且具有挑战性的</a:t>
            </a:r>
            <a:r>
              <a:rPr lang="zh-CN" altLang="en-US" sz="1600" b="1" i="0">
                <a:solidFill>
                  <a:srgbClr val="000000"/>
                </a:solidFill>
                <a:latin typeface="微软雅黑" panose="020B0503020204020204" charset="-122"/>
                <a:ea typeface="微软雅黑" panose="020B0503020204020204" charset="-122"/>
              </a:rPr>
              <a:t>常识推理任务</a:t>
            </a:r>
            <a:r>
              <a:rPr lang="zh-CN" altLang="en-US" sz="1600" b="0" i="0">
                <a:solidFill>
                  <a:srgbClr val="000000"/>
                </a:solidFill>
                <a:latin typeface="微软雅黑" panose="020B0503020204020204" charset="-122"/>
                <a:ea typeface="微软雅黑" panose="020B0503020204020204" charset="-122"/>
              </a:rPr>
              <a:t>进行评估</a:t>
            </a:r>
            <a:endParaRPr lang="zh-CN" altLang="en-US" sz="1600" b="0" i="0">
              <a:solidFill>
                <a:srgbClr val="000000"/>
              </a:solidFill>
              <a:latin typeface="微软雅黑" panose="020B0503020204020204" charset="-122"/>
              <a:ea typeface="微软雅黑" panose="020B0503020204020204" charset="-122"/>
            </a:endParaRPr>
          </a:p>
        </p:txBody>
      </p:sp>
      <p:sp>
        <p:nvSpPr>
          <p:cNvPr id="27" name="右箭头 26"/>
          <p:cNvSpPr/>
          <p:nvPr/>
        </p:nvSpPr>
        <p:spPr>
          <a:xfrm>
            <a:off x="8291830" y="1063625"/>
            <a:ext cx="455295" cy="24320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文本框 27"/>
          <p:cNvSpPr txBox="1"/>
          <p:nvPr/>
        </p:nvSpPr>
        <p:spPr>
          <a:xfrm>
            <a:off x="6509385" y="6520815"/>
            <a:ext cx="5746115" cy="337185"/>
          </a:xfrm>
          <a:prstGeom prst="rect">
            <a:avLst/>
          </a:prstGeom>
          <a:noFill/>
        </p:spPr>
        <p:txBody>
          <a:bodyPr wrap="square" rtlCol="0" anchor="t">
            <a:spAutoFit/>
          </a:bodyPr>
          <a:p>
            <a:r>
              <a:rPr lang="zh-CN" altLang="en-US" sz="1600"/>
              <a:t>评测基准：</a:t>
            </a:r>
            <a:r>
              <a:rPr lang="en-US" altLang="zh-CN" sz="1600">
                <a:hlinkClick r:id="rId2" tooltip="" action="ppaction://hlinkfile"/>
              </a:rPr>
              <a:t>https://github.com/EleutherAI/lm-evaluation-harness</a:t>
            </a:r>
            <a:endParaRPr lang="en-US" altLang="zh-CN" sz="1600">
              <a:hlinkClick r:id="rId2" tooltip="" action="ppaction://hlinkfi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299" y="2972"/>
            <a:ext cx="10515600" cy="1325563"/>
          </a:xfrm>
        </p:spPr>
        <p:txBody>
          <a:bodyPr/>
          <a:lstStyle/>
          <a:p>
            <a:r>
              <a:rPr lang="en-US" altLang="zh-CN">
                <a:latin typeface="Times New Roman" panose="02020603050405020304"/>
                <a:ea typeface="宋体" panose="02010600030101010101" pitchFamily="2" charset="-122"/>
                <a:cs typeface="Calibri Light" panose="020F0302020204030204"/>
                <a:sym typeface="+mn-ea"/>
              </a:rPr>
              <a:t>Experiment</a:t>
            </a:r>
            <a:endParaRPr lang="zh-CN" altLang="en-US">
              <a:latin typeface="Times New Roman" panose="02020603050405020304"/>
              <a:ea typeface="宋体" panose="02010600030101010101" pitchFamily="2" charset="-122"/>
              <a:cs typeface="Calibri Light" panose="020F0302020204030204"/>
            </a:endParaRPr>
          </a:p>
        </p:txBody>
      </p:sp>
      <p:pic>
        <p:nvPicPr>
          <p:cNvPr id="6" name="图片 5"/>
          <p:cNvPicPr/>
          <p:nvPr/>
        </p:nvPicPr>
        <p:blipFill>
          <a:blip r:embed="rId1"/>
          <a:stretch>
            <a:fillRect/>
          </a:stretch>
        </p:blipFill>
        <p:spPr>
          <a:xfrm>
            <a:off x="1479550" y="1484630"/>
            <a:ext cx="8813800" cy="4318635"/>
          </a:xfrm>
          <a:prstGeom prst="rect">
            <a:avLst/>
          </a:prstGeom>
        </p:spPr>
      </p:pic>
      <p:sp>
        <p:nvSpPr>
          <p:cNvPr id="19" name="文本框 18"/>
          <p:cNvSpPr txBox="1"/>
          <p:nvPr/>
        </p:nvSpPr>
        <p:spPr>
          <a:xfrm>
            <a:off x="2813050" y="5588000"/>
            <a:ext cx="6566535" cy="368300"/>
          </a:xfrm>
          <a:prstGeom prst="rect">
            <a:avLst/>
          </a:prstGeom>
          <a:noFill/>
        </p:spPr>
        <p:txBody>
          <a:bodyPr wrap="square" rtlCol="0" anchor="t">
            <a:spAutoFit/>
          </a:bodyPr>
          <a:p>
            <a:r>
              <a:rPr lang="zh-CN" altLang="en-US">
                <a:solidFill>
                  <a:srgbClr val="C00000"/>
                </a:solidFill>
                <a:sym typeface="+mn-ea"/>
              </a:rPr>
              <a:t>结论</a:t>
            </a:r>
            <a:r>
              <a:rPr lang="en-US" altLang="zh-CN">
                <a:solidFill>
                  <a:srgbClr val="C00000"/>
                </a:solidFill>
                <a:sym typeface="+mn-ea"/>
              </a:rPr>
              <a:t>——</a:t>
            </a:r>
            <a:r>
              <a:rPr lang="zh-CN" altLang="en-US">
                <a:solidFill>
                  <a:srgbClr val="C00000"/>
                </a:solidFill>
                <a:sym typeface="+mn-ea"/>
              </a:rPr>
              <a:t>自生成校准数据在</a:t>
            </a:r>
            <a:r>
              <a:rPr lang="zh-CN" altLang="en-US">
                <a:solidFill>
                  <a:srgbClr val="C00000"/>
                </a:solidFill>
                <a:sym typeface="+mn-ea"/>
              </a:rPr>
              <a:t>不同的修剪设置</a:t>
            </a:r>
            <a:r>
              <a:rPr lang="zh-CN" altLang="en-US">
                <a:solidFill>
                  <a:srgbClr val="C00000"/>
                </a:solidFill>
                <a:sym typeface="+mn-ea"/>
              </a:rPr>
              <a:t>下的有效性。</a:t>
            </a:r>
            <a:endParaRPr lang="zh-CN" altLang="en-US">
              <a:solidFill>
                <a:srgbClr val="C00000"/>
              </a:solidFill>
              <a:sym typeface="+mn-ea"/>
            </a:endParaRPr>
          </a:p>
        </p:txBody>
      </p:sp>
      <p:sp>
        <p:nvSpPr>
          <p:cNvPr id="18" name="椭圆 17"/>
          <p:cNvSpPr/>
          <p:nvPr/>
        </p:nvSpPr>
        <p:spPr>
          <a:xfrm>
            <a:off x="8428355" y="2538730"/>
            <a:ext cx="1657985" cy="341757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文本框 26"/>
          <p:cNvSpPr txBox="1"/>
          <p:nvPr/>
        </p:nvSpPr>
        <p:spPr>
          <a:xfrm>
            <a:off x="3559810" y="6416675"/>
            <a:ext cx="5361305" cy="368300"/>
          </a:xfrm>
          <a:prstGeom prst="rect">
            <a:avLst/>
          </a:prstGeom>
          <a:noFill/>
        </p:spPr>
        <p:txBody>
          <a:bodyPr wrap="square" rtlCol="0" anchor="t">
            <a:spAutoFit/>
          </a:bodyPr>
          <a:p>
            <a:r>
              <a:rPr lang="zh-CN" altLang="en-US" b="1">
                <a:solidFill>
                  <a:srgbClr val="C00000"/>
                </a:solidFill>
              </a:rPr>
              <a:t>构建蒸馏训练数据生成算法，实现</a:t>
            </a:r>
            <a:r>
              <a:rPr lang="zh-CN" altLang="en-US" b="1">
                <a:solidFill>
                  <a:srgbClr val="C00000"/>
                </a:solidFill>
              </a:rPr>
              <a:t>蒸馏效果的</a:t>
            </a:r>
            <a:r>
              <a:rPr lang="zh-CN" altLang="en-US" b="1">
                <a:solidFill>
                  <a:srgbClr val="C00000"/>
                </a:solidFill>
              </a:rPr>
              <a:t>提升</a:t>
            </a:r>
            <a:endParaRPr lang="zh-CN" altLang="en-US" b="1">
              <a:solidFill>
                <a:srgbClr val="C00000"/>
              </a:solidFill>
            </a:endParaRPr>
          </a:p>
        </p:txBody>
      </p:sp>
      <p:sp>
        <p:nvSpPr>
          <p:cNvPr id="28" name="下箭头 27"/>
          <p:cNvSpPr/>
          <p:nvPr/>
        </p:nvSpPr>
        <p:spPr>
          <a:xfrm>
            <a:off x="5779135" y="5955030"/>
            <a:ext cx="465455" cy="43370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3269" y="-1812"/>
            <a:ext cx="10515600" cy="1325563"/>
          </a:xfrm>
        </p:spPr>
        <p:txBody>
          <a:bodyPr/>
          <a:lstStyle/>
          <a:p>
            <a:r>
              <a:rPr lang="en-US" altLang="zh-CN">
                <a:latin typeface="Times New Roman" panose="02020603050405020304"/>
                <a:ea typeface="宋体" panose="02010600030101010101" pitchFamily="2" charset="-122"/>
                <a:cs typeface="Calibri Light" panose="020F0302020204030204"/>
                <a:sym typeface="+mn-ea"/>
              </a:rPr>
              <a:t>Experiment</a:t>
            </a:r>
            <a:endParaRPr lang="en-US" altLang="zh-CN">
              <a:latin typeface="Times New Roman" panose="02020603050405020304"/>
              <a:ea typeface="宋体" panose="02010600030101010101" pitchFamily="2" charset="-122"/>
              <a:cs typeface="Calibri Light" panose="020F0302020204030204"/>
            </a:endParaRPr>
          </a:p>
        </p:txBody>
      </p:sp>
      <p:pic>
        <p:nvPicPr>
          <p:cNvPr id="11" name="图片 10"/>
          <p:cNvPicPr/>
          <p:nvPr/>
        </p:nvPicPr>
        <p:blipFill>
          <a:blip r:embed="rId1"/>
          <a:stretch>
            <a:fillRect/>
          </a:stretch>
        </p:blipFill>
        <p:spPr>
          <a:xfrm>
            <a:off x="233680" y="2066925"/>
            <a:ext cx="3714115" cy="3448050"/>
          </a:xfrm>
          <a:prstGeom prst="rect">
            <a:avLst/>
          </a:prstGeom>
        </p:spPr>
      </p:pic>
      <p:pic>
        <p:nvPicPr>
          <p:cNvPr id="12" name="图片 11"/>
          <p:cNvPicPr/>
          <p:nvPr/>
        </p:nvPicPr>
        <p:blipFill>
          <a:blip r:embed="rId2"/>
          <a:stretch>
            <a:fillRect/>
          </a:stretch>
        </p:blipFill>
        <p:spPr>
          <a:xfrm>
            <a:off x="4201795" y="2271395"/>
            <a:ext cx="3421380" cy="3036570"/>
          </a:xfrm>
          <a:prstGeom prst="rect">
            <a:avLst/>
          </a:prstGeom>
        </p:spPr>
      </p:pic>
      <p:pic>
        <p:nvPicPr>
          <p:cNvPr id="13" name="图片 12"/>
          <p:cNvPicPr/>
          <p:nvPr/>
        </p:nvPicPr>
        <p:blipFill>
          <a:blip r:embed="rId3"/>
          <a:stretch>
            <a:fillRect/>
          </a:stretch>
        </p:blipFill>
        <p:spPr>
          <a:xfrm>
            <a:off x="7684135" y="1881505"/>
            <a:ext cx="4201160" cy="4046220"/>
          </a:xfrm>
          <a:prstGeom prst="rect">
            <a:avLst/>
          </a:prstGeom>
        </p:spPr>
      </p:pic>
      <p:sp>
        <p:nvSpPr>
          <p:cNvPr id="16" name="矩形 15"/>
          <p:cNvSpPr/>
          <p:nvPr/>
        </p:nvSpPr>
        <p:spPr>
          <a:xfrm>
            <a:off x="1893570" y="5146040"/>
            <a:ext cx="1212215" cy="29273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nvSpPr>
        <p:spPr>
          <a:xfrm>
            <a:off x="626745" y="2407920"/>
            <a:ext cx="1203325" cy="40195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nvSpPr>
        <p:spPr>
          <a:xfrm>
            <a:off x="5458460" y="2693035"/>
            <a:ext cx="1095375" cy="29273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椭圆 18"/>
          <p:cNvSpPr/>
          <p:nvPr/>
        </p:nvSpPr>
        <p:spPr>
          <a:xfrm>
            <a:off x="4277995" y="4013835"/>
            <a:ext cx="3076575" cy="50736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4083685" y="1323975"/>
            <a:ext cx="3464560" cy="368300"/>
          </a:xfrm>
          <a:prstGeom prst="rect">
            <a:avLst/>
          </a:prstGeom>
          <a:noFill/>
        </p:spPr>
        <p:txBody>
          <a:bodyPr wrap="square" rtlCol="0" anchor="t">
            <a:spAutoFit/>
          </a:bodyPr>
          <a:p>
            <a:r>
              <a:rPr lang="zh-CN" altLang="en-US" b="1">
                <a:solidFill>
                  <a:srgbClr val="C00000"/>
                </a:solidFill>
                <a:sym typeface="+mn-ea"/>
              </a:rPr>
              <a:t>自生成校准数据策略的细节实验</a:t>
            </a:r>
            <a:endParaRPr lang="zh-CN" altLang="en-US" b="1">
              <a:solidFill>
                <a:srgbClr val="C00000"/>
              </a:solidFill>
              <a:sym typeface="+mn-ea"/>
            </a:endParaRPr>
          </a:p>
        </p:txBody>
      </p:sp>
      <p:sp>
        <p:nvSpPr>
          <p:cNvPr id="21" name="椭圆 20"/>
          <p:cNvSpPr/>
          <p:nvPr/>
        </p:nvSpPr>
        <p:spPr>
          <a:xfrm>
            <a:off x="9927590" y="2407920"/>
            <a:ext cx="1245870" cy="279273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807" y="-2268"/>
            <a:ext cx="10515600" cy="1325563"/>
          </a:xfrm>
        </p:spPr>
        <p:txBody>
          <a:bodyPr/>
          <a:lstStyle/>
          <a:p>
            <a:r>
              <a:rPr lang="en-US" altLang="zh-CN">
                <a:latin typeface="Times New Roman" panose="02020603050405020304"/>
                <a:ea typeface="宋体" panose="02010600030101010101" pitchFamily="2" charset="-122"/>
                <a:cs typeface="Calibri Light" panose="020F0302020204030204"/>
              </a:rPr>
              <a:t>inspiration</a:t>
            </a:r>
            <a:endParaRPr lang="en-US" altLang="zh-CN">
              <a:latin typeface="Times New Roman" panose="02020603050405020304"/>
              <a:ea typeface="宋体" panose="02010600030101010101" pitchFamily="2" charset="-122"/>
              <a:cs typeface="Calibri Light" panose="020F0302020204030204"/>
            </a:endParaRPr>
          </a:p>
        </p:txBody>
      </p:sp>
      <p:sp>
        <p:nvSpPr>
          <p:cNvPr id="7" name="文本框 6"/>
          <p:cNvSpPr txBox="1"/>
          <p:nvPr/>
        </p:nvSpPr>
        <p:spPr>
          <a:xfrm>
            <a:off x="1120775" y="1459865"/>
            <a:ext cx="9865995" cy="4643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sz="1200" dirty="0">
              <a:latin typeface="Times New Roman" panose="02020603050405020304"/>
              <a:ea typeface="宋体" panose="02010600030101010101" pitchFamily="2" charset="-122"/>
              <a:cs typeface="Calibri" panose="020F0502020204030204"/>
            </a:endParaRPr>
          </a:p>
          <a:p>
            <a:pPr marL="342900" indent="-342900">
              <a:buFont typeface="Wingdings" panose="05000000000000000000"/>
              <a:buChar char="Ø"/>
            </a:pPr>
            <a:endParaRPr lang="zh-CN" altLang="en-US" sz="1200" dirty="0">
              <a:latin typeface="Times New Roman" panose="02020603050405020304"/>
              <a:ea typeface="宋体" panose="02010600030101010101" pitchFamily="2" charset="-122"/>
              <a:cs typeface="Calibri" panose="020F0502020204030204"/>
            </a:endParaRPr>
          </a:p>
          <a:p>
            <a:pPr marL="342900" indent="-342900" algn="l">
              <a:buFont typeface="Wingdings" panose="05000000000000000000"/>
              <a:buChar char="Ø"/>
            </a:pPr>
            <a:r>
              <a:rPr lang="zh-CN" altLang="en-US" sz="1200" b="1">
                <a:solidFill>
                  <a:schemeClr val="tx1"/>
                </a:solidFill>
                <a:sym typeface="+mn-ea"/>
              </a:rPr>
              <a:t>蒸馏算法带来的性能提升</a:t>
            </a:r>
            <a:r>
              <a:rPr lang="en-US" altLang="zh-CN" sz="1200" b="1">
                <a:solidFill>
                  <a:schemeClr val="tx1"/>
                </a:solidFill>
                <a:sym typeface="+mn-ea"/>
              </a:rPr>
              <a:t>vs</a:t>
            </a:r>
            <a:r>
              <a:rPr lang="zh-CN" altLang="en-US" sz="1200" b="1">
                <a:solidFill>
                  <a:schemeClr val="tx1"/>
                </a:solidFill>
                <a:sym typeface="+mn-ea"/>
              </a:rPr>
              <a:t>蒸馏训练数据带来的性能提升</a:t>
            </a:r>
            <a:r>
              <a:rPr lang="en-US" altLang="zh-CN" sz="1200" b="1">
                <a:solidFill>
                  <a:schemeClr val="tx1"/>
                </a:solidFill>
                <a:sym typeface="+mn-ea"/>
              </a:rPr>
              <a:t>——&gt;</a:t>
            </a:r>
            <a:r>
              <a:rPr lang="zh-CN" altLang="en-US" sz="1200" b="1">
                <a:solidFill>
                  <a:schemeClr val="tx1"/>
                </a:solidFill>
                <a:sym typeface="+mn-ea"/>
              </a:rPr>
              <a:t>分析蒸馏训练数据的重要性</a:t>
            </a:r>
            <a:endParaRPr lang="zh-CN" altLang="en-US" sz="1200" b="1">
              <a:solidFill>
                <a:schemeClr val="tx1"/>
              </a:solidFill>
              <a:sym typeface="+mn-ea"/>
            </a:endParaRPr>
          </a:p>
          <a:p>
            <a:pPr marL="342900" indent="-342900" algn="l">
              <a:buFont typeface="Wingdings" panose="05000000000000000000"/>
              <a:buChar char="Ø"/>
            </a:pPr>
            <a:endParaRPr lang="zh-CN" sz="1200">
              <a:solidFill>
                <a:schemeClr val="tx1"/>
              </a:solidFill>
              <a:latin typeface="Times New Roman" panose="02020603050405020304"/>
              <a:ea typeface="宋体" panose="02010600030101010101" pitchFamily="2" charset="-122"/>
              <a:cs typeface="Calibri" panose="020F0502020204030204"/>
            </a:endParaRPr>
          </a:p>
          <a:p>
            <a:endParaRPr lang="zh-CN" altLang="en-US" sz="1200" dirty="0">
              <a:solidFill>
                <a:schemeClr val="tx1"/>
              </a:solidFill>
              <a:latin typeface="Times New Roman" panose="02020603050405020304"/>
              <a:ea typeface="宋体" panose="02010600030101010101" pitchFamily="2" charset="-122"/>
              <a:cs typeface="Calibri" panose="020F0502020204030204"/>
            </a:endParaRPr>
          </a:p>
          <a:p>
            <a:pPr marL="342900" indent="-342900">
              <a:buFont typeface="Wingdings" panose="05000000000000000000"/>
              <a:buChar char="Ø"/>
            </a:pPr>
            <a:r>
              <a:rPr lang="zh-CN" altLang="en-US" sz="1200" b="1">
                <a:solidFill>
                  <a:schemeClr val="tx1"/>
                </a:solidFill>
                <a:sym typeface="+mn-ea"/>
              </a:rPr>
              <a:t>考虑随着蒸馏算法带来的性能提升，蒸馏训练数据所带来的蒸馏后模型性能影响变化</a:t>
            </a:r>
            <a:endParaRPr lang="zh-CN" altLang="en-US" sz="1200" b="1">
              <a:solidFill>
                <a:schemeClr val="tx1"/>
              </a:solidFill>
              <a:sym typeface="+mn-ea"/>
            </a:endParaRPr>
          </a:p>
          <a:p>
            <a:pPr marL="342900" indent="-342900">
              <a:buFont typeface="Wingdings" panose="05000000000000000000"/>
              <a:buChar char="Ø"/>
            </a:pPr>
            <a:endParaRPr lang="zh-CN" altLang="en-US" sz="1200">
              <a:solidFill>
                <a:schemeClr val="tx1"/>
              </a:solidFill>
              <a:latin typeface="Times New Roman" panose="02020603050405020304"/>
              <a:ea typeface="宋体" panose="02010600030101010101" pitchFamily="2" charset="-122"/>
              <a:cs typeface="Calibri" panose="020F0502020204030204"/>
            </a:endParaRPr>
          </a:p>
          <a:p>
            <a:endParaRPr lang="zh-CN" altLang="en-US" sz="1200" dirty="0">
              <a:solidFill>
                <a:schemeClr val="tx1"/>
              </a:solidFill>
              <a:latin typeface="Times New Roman" panose="02020603050405020304"/>
              <a:ea typeface="宋体" panose="02010600030101010101" pitchFamily="2" charset="-122"/>
              <a:cs typeface="Calibri" panose="020F0502020204030204"/>
            </a:endParaRPr>
          </a:p>
          <a:p>
            <a:pPr marL="342900" indent="-342900">
              <a:buFont typeface="Wingdings" panose="05000000000000000000"/>
              <a:buChar char="Ø"/>
            </a:pPr>
            <a:r>
              <a:rPr lang="zh-CN" altLang="en-US" sz="1200" b="1">
                <a:solidFill>
                  <a:schemeClr val="tx1"/>
                </a:solidFill>
                <a:sym typeface="+mn-ea"/>
              </a:rPr>
              <a:t>考虑随着蒸馏训练数据的数量增加，蒸馏模型的平均性能对数据量是否具有鲁棒性</a:t>
            </a:r>
            <a:endParaRPr lang="zh-CN" altLang="en-US" sz="1200" b="1">
              <a:solidFill>
                <a:schemeClr val="tx1"/>
              </a:solidFill>
              <a:sym typeface="+mn-ea"/>
            </a:endParaRPr>
          </a:p>
          <a:p>
            <a:pPr marL="342900" indent="-342900">
              <a:buFont typeface="Wingdings" panose="05000000000000000000"/>
              <a:buChar char="Ø"/>
            </a:pPr>
            <a:endParaRPr lang="zh-CN" altLang="en-US" sz="1200" b="1">
              <a:solidFill>
                <a:schemeClr val="tx1"/>
              </a:solidFill>
              <a:sym typeface="+mn-ea"/>
            </a:endParaRPr>
          </a:p>
          <a:p>
            <a:pPr marL="342900" indent="-342900">
              <a:buFont typeface="Wingdings" panose="05000000000000000000"/>
              <a:buChar char="Ø"/>
            </a:pPr>
            <a:endParaRPr lang="zh-CN" altLang="en-US" sz="1200">
              <a:solidFill>
                <a:schemeClr val="tx1"/>
              </a:solidFill>
              <a:latin typeface="Times New Roman" panose="02020603050405020304"/>
              <a:ea typeface="宋体" panose="02010600030101010101" pitchFamily="2" charset="-122"/>
              <a:cs typeface="Calibri" panose="020F0502020204030204"/>
            </a:endParaRPr>
          </a:p>
          <a:p>
            <a:pPr marL="342900" indent="-342900">
              <a:buFont typeface="Wingdings" panose="05000000000000000000"/>
              <a:buChar char="Ø"/>
            </a:pPr>
            <a:r>
              <a:rPr lang="zh-CN" altLang="en-US" sz="1200" b="1">
                <a:solidFill>
                  <a:schemeClr val="tx1"/>
                </a:solidFill>
                <a:sym typeface="+mn-ea"/>
              </a:rPr>
              <a:t>探索什么样的数据更适合做蒸馏训练数据（质量更好？多样性更好？与</a:t>
            </a:r>
            <a:r>
              <a:rPr lang="en-US" altLang="zh-CN" sz="1200" b="1">
                <a:solidFill>
                  <a:schemeClr val="tx1"/>
                </a:solidFill>
                <a:sym typeface="+mn-ea"/>
              </a:rPr>
              <a:t>LLM</a:t>
            </a:r>
            <a:r>
              <a:rPr lang="zh-CN" altLang="en-US" sz="1200" b="1">
                <a:solidFill>
                  <a:schemeClr val="tx1"/>
                </a:solidFill>
                <a:sym typeface="+mn-ea"/>
              </a:rPr>
              <a:t>训练数据更相似？）</a:t>
            </a:r>
            <a:endParaRPr lang="zh-CN" altLang="en-US" sz="1200" b="1">
              <a:solidFill>
                <a:schemeClr val="tx1"/>
              </a:solidFill>
              <a:sym typeface="+mn-ea"/>
            </a:endParaRPr>
          </a:p>
          <a:p>
            <a:pPr marL="342900" indent="-342900">
              <a:buFont typeface="Wingdings" panose="05000000000000000000"/>
              <a:buChar char="Ø"/>
            </a:pPr>
            <a:endParaRPr lang="zh-CN" altLang="en-US" sz="1200" b="1">
              <a:solidFill>
                <a:schemeClr val="tx1"/>
              </a:solidFill>
              <a:sym typeface="+mn-ea"/>
            </a:endParaRPr>
          </a:p>
          <a:p>
            <a:pPr marL="342900" indent="-342900">
              <a:buFont typeface="Wingdings" panose="05000000000000000000"/>
              <a:buChar char="Ø"/>
            </a:pPr>
            <a:endParaRPr lang="zh-CN" altLang="en-US" sz="1200">
              <a:solidFill>
                <a:schemeClr val="tx1"/>
              </a:solidFill>
              <a:latin typeface="Times New Roman" panose="02020603050405020304"/>
              <a:ea typeface="宋体" panose="02010600030101010101" pitchFamily="2" charset="-122"/>
              <a:cs typeface="Calibri" panose="020F0502020204030204"/>
            </a:endParaRPr>
          </a:p>
          <a:p>
            <a:pPr marL="342900" indent="-342900">
              <a:buFont typeface="Wingdings" panose="05000000000000000000"/>
              <a:buChar char="Ø"/>
            </a:pPr>
            <a:r>
              <a:rPr lang="zh-CN" altLang="en-US" sz="1200" b="1">
                <a:solidFill>
                  <a:schemeClr val="tx1"/>
                </a:solidFill>
                <a:sym typeface="+mn-ea"/>
              </a:rPr>
              <a:t>构建蒸馏训练数据生成算法，实现蒸馏效果的提升</a:t>
            </a:r>
            <a:endParaRPr lang="zh-CN" altLang="en-US" sz="1200" b="1">
              <a:solidFill>
                <a:schemeClr val="tx1"/>
              </a:solidFill>
              <a:latin typeface="Times New Roman" panose="02020603050405020304"/>
              <a:ea typeface="宋体" panose="02010600030101010101" pitchFamily="2" charset="-122"/>
              <a:cs typeface="Calibri" panose="020F0502020204030204"/>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438785" y="839470"/>
            <a:ext cx="11314430" cy="5179060"/>
          </a:xfrm>
          <a:prstGeom prst="rect">
            <a:avLst/>
          </a:prstGeom>
        </p:spPr>
      </p:pic>
      <p:sp>
        <p:nvSpPr>
          <p:cNvPr id="6" name="文本框 5"/>
          <p:cNvSpPr txBox="1"/>
          <p:nvPr/>
        </p:nvSpPr>
        <p:spPr>
          <a:xfrm>
            <a:off x="9133205" y="6520815"/>
            <a:ext cx="3058795" cy="337185"/>
          </a:xfrm>
          <a:prstGeom prst="rect">
            <a:avLst/>
          </a:prstGeom>
        </p:spPr>
        <p:txBody>
          <a:bodyPr wrap="square">
            <a:spAutoFit/>
          </a:bodyPr>
          <a:p>
            <a:r>
              <a:rPr lang="en-US" altLang="zh-CN" sz="1600">
                <a:hlinkClick r:id="rId2"/>
              </a:rPr>
              <a:t>https://arxiv.org/pdf/2407.16154</a:t>
            </a:r>
            <a:endParaRPr lang="en-US" altLang="zh-CN" sz="1600">
              <a:hlinkClick r:id="rId2"/>
            </a:endParaRPr>
          </a:p>
        </p:txBody>
      </p:sp>
      <p:sp>
        <p:nvSpPr>
          <p:cNvPr id="7" name="文本框 6"/>
          <p:cNvSpPr txBox="1"/>
          <p:nvPr/>
        </p:nvSpPr>
        <p:spPr>
          <a:xfrm>
            <a:off x="5090160" y="651510"/>
            <a:ext cx="2011680" cy="368300"/>
          </a:xfrm>
          <a:prstGeom prst="rect">
            <a:avLst/>
          </a:prstGeom>
          <a:noFill/>
        </p:spPr>
        <p:txBody>
          <a:bodyPr wrap="square" rtlCol="0" anchor="t">
            <a:spAutoFit/>
          </a:bodyPr>
          <a:p>
            <a:r>
              <a:rPr lang="zh-CN" altLang="en-US">
                <a:solidFill>
                  <a:srgbClr val="C00000"/>
                </a:solidFill>
                <a:latin typeface="等线" panose="02010600030101010101" charset="-122"/>
                <a:ea typeface="等线" panose="02010600030101010101" charset="-122"/>
                <a:cs typeface="Calibri" panose="020F0502020204030204"/>
                <a:sym typeface="+mn-ea"/>
              </a:rPr>
              <a:t>知识蒸馏</a:t>
            </a:r>
            <a:r>
              <a:rPr lang="en-US" altLang="zh-CN">
                <a:solidFill>
                  <a:srgbClr val="C00000"/>
                </a:solidFill>
                <a:latin typeface="等线" panose="02010600030101010101" charset="-122"/>
                <a:ea typeface="等线" panose="02010600030101010101" charset="-122"/>
                <a:cs typeface="Calibri" panose="020F0502020204030204"/>
                <a:sym typeface="+mn-ea"/>
              </a:rPr>
              <a:t> &amp; </a:t>
            </a:r>
            <a:r>
              <a:rPr lang="zh-CN" altLang="en-US">
                <a:solidFill>
                  <a:srgbClr val="C00000"/>
                </a:solidFill>
                <a:latin typeface="等线" panose="02010600030101010101" charset="-122"/>
                <a:ea typeface="等线" panose="02010600030101010101" charset="-122"/>
                <a:cs typeface="Calibri" panose="020F0502020204030204"/>
                <a:sym typeface="+mn-ea"/>
              </a:rPr>
              <a:t>数据</a:t>
            </a:r>
            <a:endParaRPr lang="zh-CN" altLang="en-US">
              <a:solidFill>
                <a:srgbClr val="C00000"/>
              </a:solidFill>
              <a:latin typeface="等线" panose="02010600030101010101" charset="-122"/>
              <a:ea typeface="等线" panose="02010600030101010101" charset="-122"/>
              <a:cs typeface="Calibri" panose="020F0502020204030204"/>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431875" y="52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a:ea typeface="宋体" panose="02010600030101010101" pitchFamily="2" charset="-122"/>
                <a:cs typeface="Calibri Light" panose="020F0302020204030204"/>
                <a:sym typeface="+mn-ea"/>
              </a:rPr>
              <a:t>Background</a:t>
            </a:r>
            <a:endParaRPr lang="en-US" altLang="zh-CN">
              <a:latin typeface="Times New Roman" panose="02020603050405020304"/>
              <a:ea typeface="宋体" panose="02010600030101010101" pitchFamily="2" charset="-122"/>
              <a:cs typeface="Calibri Light" panose="020F0302020204030204"/>
              <a:sym typeface="+mn-ea"/>
            </a:endParaRPr>
          </a:p>
        </p:txBody>
      </p:sp>
      <p:pic>
        <p:nvPicPr>
          <p:cNvPr id="3" name="图片 2"/>
          <p:cNvPicPr/>
          <p:nvPr/>
        </p:nvPicPr>
        <p:blipFill>
          <a:blip r:embed="rId1"/>
          <a:stretch>
            <a:fillRect/>
          </a:stretch>
        </p:blipFill>
        <p:spPr>
          <a:xfrm>
            <a:off x="1217930" y="1401445"/>
            <a:ext cx="9937115" cy="4298315"/>
          </a:xfrm>
          <a:prstGeom prst="rect">
            <a:avLst/>
          </a:prstGeom>
        </p:spPr>
      </p:pic>
      <p:sp>
        <p:nvSpPr>
          <p:cNvPr id="21" name="椭圆 20"/>
          <p:cNvSpPr/>
          <p:nvPr/>
        </p:nvSpPr>
        <p:spPr>
          <a:xfrm>
            <a:off x="5397500" y="1680210"/>
            <a:ext cx="1202690" cy="282194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椭圆 5"/>
          <p:cNvSpPr/>
          <p:nvPr/>
        </p:nvSpPr>
        <p:spPr>
          <a:xfrm>
            <a:off x="3905250" y="3306445"/>
            <a:ext cx="843280" cy="133350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3783965" y="5721350"/>
            <a:ext cx="4624070" cy="368300"/>
          </a:xfrm>
          <a:prstGeom prst="rect">
            <a:avLst/>
          </a:prstGeom>
          <a:noFill/>
        </p:spPr>
        <p:txBody>
          <a:bodyPr wrap="square" rtlCol="0" anchor="t">
            <a:spAutoFit/>
          </a:bodyPr>
          <a:p>
            <a:r>
              <a:rPr lang="zh-CN" altLang="en-US" b="1">
                <a:solidFill>
                  <a:schemeClr val="tx1"/>
                </a:solidFill>
                <a:latin typeface="等线" panose="02010600030101010101" charset="-122"/>
                <a:ea typeface="等线" panose="02010600030101010101" charset="-122"/>
                <a:cs typeface="Calibri" panose="020F0502020204030204"/>
                <a:sym typeface="+mn-ea"/>
              </a:rPr>
              <a:t>反应问题</a:t>
            </a:r>
            <a:r>
              <a:rPr lang="en-US" altLang="zh-CN" b="1">
                <a:solidFill>
                  <a:schemeClr val="tx1"/>
                </a:solidFill>
                <a:latin typeface="等线" panose="02010600030101010101" charset="-122"/>
                <a:ea typeface="等线" panose="02010600030101010101" charset="-122"/>
                <a:cs typeface="Calibri" panose="020F0502020204030204"/>
                <a:sym typeface="+mn-ea"/>
              </a:rPr>
              <a:t>——</a:t>
            </a:r>
            <a:r>
              <a:rPr lang="zh-CN" altLang="en-US" b="1">
                <a:solidFill>
                  <a:schemeClr val="tx1"/>
                </a:solidFill>
                <a:latin typeface="等线" panose="02010600030101010101" charset="-122"/>
                <a:ea typeface="等线" panose="02010600030101010101" charset="-122"/>
                <a:cs typeface="Calibri" panose="020F0502020204030204"/>
                <a:sym typeface="+mn-ea"/>
              </a:rPr>
              <a:t>师生模型之间的领域知识差异</a:t>
            </a:r>
            <a:endParaRPr lang="zh-CN" altLang="en-US" b="1">
              <a:solidFill>
                <a:schemeClr val="tx1"/>
              </a:solidFill>
              <a:latin typeface="等线" panose="02010600030101010101" charset="-122"/>
              <a:ea typeface="等线" panose="02010600030101010101" charset="-122"/>
              <a:cs typeface="Calibri" panose="020F0502020204030204"/>
              <a:sym typeface="+mn-ea"/>
            </a:endParaRPr>
          </a:p>
        </p:txBody>
      </p:sp>
      <p:sp>
        <p:nvSpPr>
          <p:cNvPr id="8" name="文本框 7"/>
          <p:cNvSpPr txBox="1"/>
          <p:nvPr/>
        </p:nvSpPr>
        <p:spPr>
          <a:xfrm>
            <a:off x="480060" y="6417945"/>
            <a:ext cx="11413490" cy="645160"/>
          </a:xfrm>
          <a:prstGeom prst="rect">
            <a:avLst/>
          </a:prstGeom>
          <a:noFill/>
        </p:spPr>
        <p:txBody>
          <a:bodyPr wrap="square" rtlCol="0" anchor="t">
            <a:spAutoFit/>
          </a:bodyPr>
          <a:p>
            <a:r>
              <a:rPr lang="zh-CN" altLang="en-US" b="1">
                <a:solidFill>
                  <a:srgbClr val="C00000"/>
                </a:solidFill>
                <a:latin typeface="等线" panose="02010600030101010101" charset="-122"/>
                <a:ea typeface="等线" panose="02010600030101010101" charset="-122"/>
                <a:cs typeface="Calibri" panose="020F0502020204030204"/>
              </a:rPr>
              <a:t>研究</a:t>
            </a:r>
            <a:r>
              <a:rPr lang="zh-CN" altLang="en-US" b="1">
                <a:solidFill>
                  <a:srgbClr val="C00000"/>
                </a:solidFill>
                <a:latin typeface="等线" panose="02010600030101010101" charset="-122"/>
                <a:ea typeface="等线" panose="02010600030101010101" charset="-122"/>
                <a:cs typeface="Calibri" panose="020F0502020204030204"/>
                <a:sym typeface="+mn-ea"/>
              </a:rPr>
              <a:t>目的：对蒸馏数据的</a:t>
            </a:r>
            <a:r>
              <a:rPr lang="zh-CN" altLang="en-US" b="1">
                <a:solidFill>
                  <a:srgbClr val="C00000"/>
                </a:solidFill>
                <a:latin typeface="等线" panose="02010600030101010101" charset="-122"/>
                <a:ea typeface="等线" panose="02010600030101010101" charset="-122"/>
                <a:cs typeface="Calibri" panose="020F0502020204030204"/>
                <a:sym typeface="+mn-ea"/>
              </a:rPr>
              <a:t>组成进行动态调整，以平衡蒸馏过程中的领域知识差异，使蒸馏过程更加稳定和有效</a:t>
            </a:r>
            <a:endParaRPr lang="zh-CN" altLang="en-US" b="1">
              <a:solidFill>
                <a:srgbClr val="C00000"/>
              </a:solidFill>
              <a:latin typeface="等线" panose="02010600030101010101" charset="-122"/>
              <a:ea typeface="等线" panose="02010600030101010101" charset="-122"/>
              <a:cs typeface="Calibri" panose="020F0502020204030204"/>
            </a:endParaRPr>
          </a:p>
          <a:p>
            <a:endParaRPr lang="zh-CN" altLang="en-US" b="1">
              <a:solidFill>
                <a:srgbClr val="C00000"/>
              </a:solidFill>
              <a:latin typeface="等线" panose="02010600030101010101" charset="-122"/>
              <a:ea typeface="等线" panose="02010600030101010101" charset="-122"/>
              <a:cs typeface="Calibri" panose="020F0502020204030204"/>
              <a:sym typeface="+mn-ea"/>
            </a:endParaRPr>
          </a:p>
        </p:txBody>
      </p:sp>
      <p:sp>
        <p:nvSpPr>
          <p:cNvPr id="9" name="下箭头 8"/>
          <p:cNvSpPr/>
          <p:nvPr/>
        </p:nvSpPr>
        <p:spPr>
          <a:xfrm>
            <a:off x="5967730" y="6097270"/>
            <a:ext cx="254000" cy="34925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852" y="4629"/>
            <a:ext cx="10515600" cy="1325563"/>
          </a:xfrm>
        </p:spPr>
        <p:txBody>
          <a:bodyPr/>
          <a:lstStyle/>
          <a:p>
            <a:r>
              <a:rPr lang="en-US" altLang="zh-CN">
                <a:latin typeface="Times New Roman" panose="02020603050405020304"/>
                <a:ea typeface="宋体" panose="02010600030101010101" pitchFamily="2" charset="-122"/>
                <a:cs typeface="Calibri Light" panose="020F0302020204030204"/>
              </a:rPr>
              <a:t>Method</a:t>
            </a:r>
            <a:endParaRPr lang="en-US" altLang="zh-CN">
              <a:latin typeface="Times New Roman" panose="02020603050405020304"/>
              <a:ea typeface="宋体" panose="02010600030101010101" pitchFamily="2" charset="-122"/>
              <a:cs typeface="Calibri Light" panose="020F0302020204030204"/>
            </a:endParaRPr>
          </a:p>
        </p:txBody>
      </p:sp>
      <p:pic>
        <p:nvPicPr>
          <p:cNvPr id="4" name="图片 3"/>
          <p:cNvPicPr/>
          <p:nvPr/>
        </p:nvPicPr>
        <p:blipFill>
          <a:blip r:embed="rId1"/>
          <a:srcRect b="25751"/>
          <a:stretch>
            <a:fillRect/>
          </a:stretch>
        </p:blipFill>
        <p:spPr>
          <a:xfrm>
            <a:off x="806450" y="1125220"/>
            <a:ext cx="10727690" cy="4993640"/>
          </a:xfrm>
          <a:prstGeom prst="rect">
            <a:avLst/>
          </a:prstGeom>
        </p:spPr>
      </p:pic>
      <p:sp>
        <p:nvSpPr>
          <p:cNvPr id="7" name="文本框 6"/>
          <p:cNvSpPr txBox="1"/>
          <p:nvPr/>
        </p:nvSpPr>
        <p:spPr>
          <a:xfrm>
            <a:off x="494665" y="4034155"/>
            <a:ext cx="2751455" cy="495935"/>
          </a:xfrm>
          <a:prstGeom prst="rect">
            <a:avLst/>
          </a:prstGeom>
          <a:noFill/>
        </p:spPr>
        <p:txBody>
          <a:bodyPr wrap="square" rtlCol="0">
            <a:noAutofit/>
          </a:bodyPr>
          <a:p>
            <a:r>
              <a:rPr lang="zh-CN" altLang="en-US">
                <a:solidFill>
                  <a:srgbClr val="C00000"/>
                </a:solidFill>
              </a:rPr>
              <a:t>①量化领域性能偏差</a:t>
            </a:r>
            <a:endParaRPr lang="zh-CN" altLang="en-US">
              <a:solidFill>
                <a:srgbClr val="C00000"/>
              </a:solidFill>
            </a:endParaRPr>
          </a:p>
        </p:txBody>
      </p:sp>
      <p:sp>
        <p:nvSpPr>
          <p:cNvPr id="8" name="文本框 7"/>
          <p:cNvSpPr txBox="1"/>
          <p:nvPr/>
        </p:nvSpPr>
        <p:spPr>
          <a:xfrm>
            <a:off x="5640705" y="6118860"/>
            <a:ext cx="5291455" cy="443230"/>
          </a:xfrm>
          <a:prstGeom prst="rect">
            <a:avLst/>
          </a:prstGeom>
          <a:noFill/>
        </p:spPr>
        <p:txBody>
          <a:bodyPr wrap="square" rtlCol="0">
            <a:noAutofit/>
          </a:bodyPr>
          <a:p>
            <a:r>
              <a:rPr lang="zh-CN" altLang="en-US">
                <a:solidFill>
                  <a:srgbClr val="C00000"/>
                </a:solidFill>
              </a:rPr>
              <a:t>②计算领域差异因子（</a:t>
            </a:r>
            <a:r>
              <a:rPr lang="zh-CN" altLang="en-US">
                <a:solidFill>
                  <a:srgbClr val="C00000"/>
                </a:solidFill>
              </a:rPr>
              <a:t>提出因子平滑更新机制）</a:t>
            </a:r>
            <a:endParaRPr lang="zh-CN" altLang="en-US">
              <a:solidFill>
                <a:srgbClr val="C00000"/>
              </a:solidFill>
            </a:endParaRPr>
          </a:p>
        </p:txBody>
      </p:sp>
      <p:sp>
        <p:nvSpPr>
          <p:cNvPr id="9" name="文本框 8"/>
          <p:cNvSpPr txBox="1"/>
          <p:nvPr/>
        </p:nvSpPr>
        <p:spPr>
          <a:xfrm>
            <a:off x="4926965" y="2803525"/>
            <a:ext cx="3052445" cy="443230"/>
          </a:xfrm>
          <a:prstGeom prst="rect">
            <a:avLst/>
          </a:prstGeom>
          <a:noFill/>
        </p:spPr>
        <p:txBody>
          <a:bodyPr wrap="square" rtlCol="0">
            <a:noAutofit/>
          </a:bodyPr>
          <a:p>
            <a:r>
              <a:rPr lang="zh-CN" altLang="en-US">
                <a:solidFill>
                  <a:srgbClr val="C00000"/>
                </a:solidFill>
              </a:rPr>
              <a:t>③领域知识引导的数据采样</a:t>
            </a:r>
            <a:endParaRPr lang="zh-CN" altLang="en-US">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9765" y="-4711"/>
            <a:ext cx="10515600" cy="1325563"/>
          </a:xfrm>
        </p:spPr>
        <p:txBody>
          <a:bodyPr/>
          <a:lstStyle/>
          <a:p>
            <a:r>
              <a:rPr lang="en-US" altLang="zh-CN">
                <a:latin typeface="Times New Roman" panose="02020603050405020304"/>
                <a:cs typeface="Calibri Light" panose="020F0302020204030204"/>
              </a:rPr>
              <a:t>Method</a:t>
            </a:r>
            <a:endParaRPr lang="en-US" altLang="zh-CN">
              <a:latin typeface="Times New Roman" panose="02020603050405020304"/>
              <a:cs typeface="Calibri Light" panose="020F0302020204030204"/>
            </a:endParaRPr>
          </a:p>
        </p:txBody>
      </p:sp>
      <p:pic>
        <p:nvPicPr>
          <p:cNvPr id="6" name="图片 5"/>
          <p:cNvPicPr/>
          <p:nvPr/>
        </p:nvPicPr>
        <p:blipFill>
          <a:blip r:embed="rId1"/>
          <a:srcRect t="6594"/>
          <a:stretch>
            <a:fillRect/>
          </a:stretch>
        </p:blipFill>
        <p:spPr>
          <a:xfrm>
            <a:off x="3620135" y="1320800"/>
            <a:ext cx="5924550" cy="818515"/>
          </a:xfrm>
          <a:prstGeom prst="rect">
            <a:avLst/>
          </a:prstGeom>
        </p:spPr>
      </p:pic>
      <p:pic>
        <p:nvPicPr>
          <p:cNvPr id="8" name="图片 7"/>
          <p:cNvPicPr/>
          <p:nvPr/>
        </p:nvPicPr>
        <p:blipFill>
          <a:blip r:embed="rId2"/>
          <a:stretch>
            <a:fillRect/>
          </a:stretch>
        </p:blipFill>
        <p:spPr>
          <a:xfrm>
            <a:off x="4606608" y="2938463"/>
            <a:ext cx="3762374" cy="981075"/>
          </a:xfrm>
          <a:prstGeom prst="rect">
            <a:avLst/>
          </a:prstGeom>
        </p:spPr>
      </p:pic>
      <p:pic>
        <p:nvPicPr>
          <p:cNvPr id="9" name="图片 8"/>
          <p:cNvPicPr/>
          <p:nvPr/>
        </p:nvPicPr>
        <p:blipFill>
          <a:blip r:embed="rId3"/>
          <a:stretch>
            <a:fillRect/>
          </a:stretch>
        </p:blipFill>
        <p:spPr>
          <a:xfrm>
            <a:off x="4086225" y="4689793"/>
            <a:ext cx="6762750" cy="847725"/>
          </a:xfrm>
          <a:prstGeom prst="rect">
            <a:avLst/>
          </a:prstGeom>
        </p:spPr>
      </p:pic>
      <p:sp>
        <p:nvSpPr>
          <p:cNvPr id="10" name="文本框 9"/>
          <p:cNvSpPr txBox="1"/>
          <p:nvPr/>
        </p:nvSpPr>
        <p:spPr>
          <a:xfrm>
            <a:off x="1217295" y="1445260"/>
            <a:ext cx="2402840" cy="368300"/>
          </a:xfrm>
          <a:prstGeom prst="rect">
            <a:avLst/>
          </a:prstGeom>
          <a:noFill/>
        </p:spPr>
        <p:txBody>
          <a:bodyPr wrap="square" rtlCol="0" anchor="t">
            <a:spAutoFit/>
          </a:bodyPr>
          <a:p>
            <a:r>
              <a:rPr lang="zh-CN" altLang="en-US">
                <a:solidFill>
                  <a:srgbClr val="C00000"/>
                </a:solidFill>
                <a:sym typeface="+mn-ea"/>
              </a:rPr>
              <a:t>②计算领域差异因子</a:t>
            </a:r>
            <a:endParaRPr lang="zh-CN" altLang="en-US">
              <a:solidFill>
                <a:srgbClr val="C00000"/>
              </a:solidFill>
              <a:sym typeface="+mn-ea"/>
            </a:endParaRPr>
          </a:p>
        </p:txBody>
      </p:sp>
      <p:sp>
        <p:nvSpPr>
          <p:cNvPr id="11" name="文本框 10"/>
          <p:cNvSpPr txBox="1"/>
          <p:nvPr/>
        </p:nvSpPr>
        <p:spPr>
          <a:xfrm>
            <a:off x="1080135" y="3046730"/>
            <a:ext cx="3006090" cy="368300"/>
          </a:xfrm>
          <a:prstGeom prst="rect">
            <a:avLst/>
          </a:prstGeom>
          <a:noFill/>
        </p:spPr>
        <p:txBody>
          <a:bodyPr wrap="square" rtlCol="0" anchor="t">
            <a:spAutoFit/>
          </a:bodyPr>
          <a:p>
            <a:r>
              <a:rPr lang="zh-CN" altLang="en-US">
                <a:solidFill>
                  <a:srgbClr val="C00000"/>
                </a:solidFill>
                <a:sym typeface="+mn-ea"/>
              </a:rPr>
              <a:t>引入了因子平滑更新机制</a:t>
            </a:r>
            <a:r>
              <a:rPr lang="zh-CN" altLang="en-US">
                <a:solidFill>
                  <a:srgbClr val="C00000"/>
                </a:solidFill>
                <a:sym typeface="+mn-ea"/>
              </a:rPr>
              <a:t>后</a:t>
            </a:r>
            <a:endParaRPr lang="zh-CN" altLang="en-US">
              <a:solidFill>
                <a:srgbClr val="C00000"/>
              </a:solidFill>
              <a:sym typeface="+mn-ea"/>
            </a:endParaRPr>
          </a:p>
        </p:txBody>
      </p:sp>
      <p:sp>
        <p:nvSpPr>
          <p:cNvPr id="12" name="文本框 11"/>
          <p:cNvSpPr txBox="1"/>
          <p:nvPr/>
        </p:nvSpPr>
        <p:spPr>
          <a:xfrm>
            <a:off x="1365250" y="4902200"/>
            <a:ext cx="2106930" cy="368300"/>
          </a:xfrm>
          <a:prstGeom prst="rect">
            <a:avLst/>
          </a:prstGeom>
          <a:noFill/>
        </p:spPr>
        <p:txBody>
          <a:bodyPr wrap="square" rtlCol="0" anchor="t">
            <a:spAutoFit/>
          </a:bodyPr>
          <a:p>
            <a:r>
              <a:rPr lang="zh-CN" altLang="en-US">
                <a:solidFill>
                  <a:srgbClr val="C00000"/>
                </a:solidFill>
                <a:sym typeface="+mn-ea"/>
              </a:rPr>
              <a:t>最终的优化</a:t>
            </a:r>
            <a:r>
              <a:rPr lang="zh-CN" altLang="en-US">
                <a:solidFill>
                  <a:srgbClr val="C00000"/>
                </a:solidFill>
                <a:sym typeface="+mn-ea"/>
              </a:rPr>
              <a:t>总目标</a:t>
            </a:r>
            <a:endParaRPr lang="zh-CN" altLang="en-US">
              <a:solidFill>
                <a:srgbClr val="C00000"/>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1"/>
          <a:stretch>
            <a:fillRect/>
          </a:stretch>
        </p:blipFill>
        <p:spPr>
          <a:xfrm>
            <a:off x="1881188" y="1129983"/>
            <a:ext cx="8105775" cy="5305425"/>
          </a:xfrm>
          <a:prstGeom prst="rect">
            <a:avLst/>
          </a:prstGeom>
        </p:spPr>
      </p:pic>
      <p:sp>
        <p:nvSpPr>
          <p:cNvPr id="9" name="标题 1"/>
          <p:cNvSpPr>
            <a:spLocks noGrp="1"/>
          </p:cNvSpPr>
          <p:nvPr/>
        </p:nvSpPr>
        <p:spPr>
          <a:xfrm>
            <a:off x="541831" y="1229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a:ea typeface="宋体" panose="02010600030101010101" pitchFamily="2" charset="-122"/>
                <a:cs typeface="Calibri Light" panose="020F0302020204030204"/>
                <a:sym typeface="+mn-ea"/>
              </a:rPr>
              <a:t>Experiment</a:t>
            </a:r>
            <a:endParaRPr lang="zh-CN" altLang="en-US">
              <a:latin typeface="Times New Roman" panose="02020603050405020304"/>
              <a:ea typeface="宋体" panose="02010600030101010101" pitchFamily="2" charset="-122"/>
              <a:cs typeface="Calibri Light" panose="020F0302020204030204"/>
            </a:endParaRPr>
          </a:p>
        </p:txBody>
      </p:sp>
      <p:sp>
        <p:nvSpPr>
          <p:cNvPr id="16" name="矩形 15"/>
          <p:cNvSpPr/>
          <p:nvPr/>
        </p:nvSpPr>
        <p:spPr>
          <a:xfrm>
            <a:off x="2338070" y="1515745"/>
            <a:ext cx="1212215" cy="29273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1893570" y="4193540"/>
            <a:ext cx="1572260" cy="29273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8307070" y="3992880"/>
            <a:ext cx="1212215" cy="29273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8645525" y="1293495"/>
            <a:ext cx="1212215" cy="29273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nvSpPr>
        <p:spPr>
          <a:xfrm>
            <a:off x="2073275" y="2795905"/>
            <a:ext cx="1476375" cy="76898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14"/>
          <p:cNvSpPr txBox="1"/>
          <p:nvPr/>
        </p:nvSpPr>
        <p:spPr>
          <a:xfrm>
            <a:off x="687705" y="3060700"/>
            <a:ext cx="1193800" cy="368300"/>
          </a:xfrm>
          <a:prstGeom prst="rect">
            <a:avLst/>
          </a:prstGeom>
          <a:noFill/>
        </p:spPr>
        <p:txBody>
          <a:bodyPr wrap="square" rtlCol="0" anchor="t">
            <a:spAutoFit/>
          </a:bodyPr>
          <a:p>
            <a:r>
              <a:rPr lang="zh-CN" altLang="en-US">
                <a:sym typeface="+mn-ea"/>
              </a:rPr>
              <a:t>基线方法</a:t>
            </a:r>
            <a:endParaRPr lang="zh-CN" altLang="en-US">
              <a:sym typeface="+mn-ea"/>
            </a:endParaRPr>
          </a:p>
        </p:txBody>
      </p:sp>
      <p:sp>
        <p:nvSpPr>
          <p:cNvPr id="17" name="文本框 16"/>
          <p:cNvSpPr txBox="1"/>
          <p:nvPr/>
        </p:nvSpPr>
        <p:spPr>
          <a:xfrm>
            <a:off x="9207500" y="925195"/>
            <a:ext cx="1132205" cy="368300"/>
          </a:xfrm>
          <a:prstGeom prst="rect">
            <a:avLst/>
          </a:prstGeom>
          <a:noFill/>
        </p:spPr>
        <p:txBody>
          <a:bodyPr wrap="square" rtlCol="0" anchor="t">
            <a:spAutoFit/>
          </a:bodyPr>
          <a:p>
            <a:r>
              <a:rPr lang="zh-CN" altLang="en-US">
                <a:sym typeface="+mn-ea"/>
              </a:rPr>
              <a:t>教师模型</a:t>
            </a:r>
            <a:endParaRPr lang="zh-CN" altLang="en-US">
              <a:sym typeface="+mn-ea"/>
            </a:endParaRPr>
          </a:p>
        </p:txBody>
      </p:sp>
      <p:sp>
        <p:nvSpPr>
          <p:cNvPr id="18" name="文本框 17"/>
          <p:cNvSpPr txBox="1"/>
          <p:nvPr/>
        </p:nvSpPr>
        <p:spPr>
          <a:xfrm>
            <a:off x="9519285" y="4193540"/>
            <a:ext cx="1132205" cy="368300"/>
          </a:xfrm>
          <a:prstGeom prst="rect">
            <a:avLst/>
          </a:prstGeom>
          <a:noFill/>
        </p:spPr>
        <p:txBody>
          <a:bodyPr wrap="square" rtlCol="0" anchor="t">
            <a:spAutoFit/>
          </a:bodyPr>
          <a:p>
            <a:r>
              <a:rPr lang="zh-CN" altLang="en-US">
                <a:sym typeface="+mn-ea"/>
              </a:rPr>
              <a:t>教师模型</a:t>
            </a:r>
            <a:endParaRPr lang="zh-CN" altLang="en-US">
              <a:sym typeface="+mn-ea"/>
            </a:endParaRPr>
          </a:p>
        </p:txBody>
      </p:sp>
      <p:sp>
        <p:nvSpPr>
          <p:cNvPr id="19" name="文本框 18"/>
          <p:cNvSpPr txBox="1"/>
          <p:nvPr/>
        </p:nvSpPr>
        <p:spPr>
          <a:xfrm>
            <a:off x="761365" y="1440180"/>
            <a:ext cx="1132205" cy="368300"/>
          </a:xfrm>
          <a:prstGeom prst="rect">
            <a:avLst/>
          </a:prstGeom>
          <a:noFill/>
        </p:spPr>
        <p:txBody>
          <a:bodyPr wrap="square" rtlCol="0" anchor="t">
            <a:spAutoFit/>
          </a:bodyPr>
          <a:p>
            <a:r>
              <a:rPr lang="zh-CN" altLang="en-US">
                <a:sym typeface="+mn-ea"/>
              </a:rPr>
              <a:t>学</a:t>
            </a:r>
            <a:r>
              <a:rPr lang="zh-CN" altLang="en-US">
                <a:sym typeface="+mn-ea"/>
              </a:rPr>
              <a:t>生模型</a:t>
            </a:r>
            <a:endParaRPr lang="zh-CN" altLang="en-US">
              <a:sym typeface="+mn-ea"/>
            </a:endParaRPr>
          </a:p>
        </p:txBody>
      </p:sp>
      <p:sp>
        <p:nvSpPr>
          <p:cNvPr id="20" name="文本框 19"/>
          <p:cNvSpPr txBox="1"/>
          <p:nvPr/>
        </p:nvSpPr>
        <p:spPr>
          <a:xfrm>
            <a:off x="825500" y="4486275"/>
            <a:ext cx="1132205" cy="368300"/>
          </a:xfrm>
          <a:prstGeom prst="rect">
            <a:avLst/>
          </a:prstGeom>
          <a:noFill/>
        </p:spPr>
        <p:txBody>
          <a:bodyPr wrap="square" rtlCol="0" anchor="t">
            <a:spAutoFit/>
          </a:bodyPr>
          <a:p>
            <a:r>
              <a:rPr lang="zh-CN" altLang="en-US">
                <a:sym typeface="+mn-ea"/>
              </a:rPr>
              <a:t>学生模型</a:t>
            </a:r>
            <a:endParaRPr lang="zh-CN" altLang="en-US">
              <a:sym typeface="+mn-ea"/>
            </a:endParaRPr>
          </a:p>
        </p:txBody>
      </p:sp>
      <p:sp>
        <p:nvSpPr>
          <p:cNvPr id="21" name="椭圆 20"/>
          <p:cNvSpPr/>
          <p:nvPr/>
        </p:nvSpPr>
        <p:spPr>
          <a:xfrm>
            <a:off x="8759825" y="3429635"/>
            <a:ext cx="591185" cy="33083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8235315" y="3429000"/>
            <a:ext cx="591185" cy="33083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6171565" y="3429000"/>
            <a:ext cx="591185" cy="33083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807" y="-2268"/>
            <a:ext cx="10515600" cy="1325563"/>
          </a:xfrm>
        </p:spPr>
        <p:txBody>
          <a:bodyPr/>
          <a:lstStyle/>
          <a:p>
            <a:r>
              <a:rPr lang="zh-CN" altLang="en-US">
                <a:latin typeface="Times New Roman" panose="02020603050405020304"/>
                <a:ea typeface="宋体" panose="02010600030101010101" pitchFamily="2" charset="-122"/>
                <a:cs typeface="Calibri Light" panose="020F0302020204030204"/>
              </a:rPr>
              <a:t>Conclusion</a:t>
            </a:r>
            <a:r>
              <a:rPr lang="en-US" altLang="zh-CN">
                <a:latin typeface="Times New Roman" panose="02020603050405020304"/>
                <a:ea typeface="宋体" panose="02010600030101010101" pitchFamily="2" charset="-122"/>
                <a:cs typeface="Calibri Light" panose="020F0302020204030204"/>
              </a:rPr>
              <a:t> &amp;</a:t>
            </a:r>
            <a:r>
              <a:rPr lang="zh-CN" altLang="en-US">
                <a:latin typeface="Times New Roman" panose="02020603050405020304"/>
                <a:ea typeface="宋体" panose="02010600030101010101" pitchFamily="2" charset="-122"/>
                <a:cs typeface="Calibri Light" panose="020F0302020204030204"/>
              </a:rPr>
              <a:t> inspiration</a:t>
            </a:r>
            <a:endParaRPr lang="zh-CN" altLang="en-US">
              <a:latin typeface="Times New Roman" panose="02020603050405020304"/>
              <a:ea typeface="宋体" panose="02010600030101010101" pitchFamily="2" charset="-122"/>
              <a:cs typeface="Calibri Light" panose="020F0302020204030204"/>
            </a:endParaRPr>
          </a:p>
        </p:txBody>
      </p:sp>
      <p:sp>
        <p:nvSpPr>
          <p:cNvPr id="3" name="内容占位符 2"/>
          <p:cNvSpPr>
            <a:spLocks noGrp="1"/>
          </p:cNvSpPr>
          <p:nvPr>
            <p:ph idx="1"/>
          </p:nvPr>
        </p:nvSpPr>
        <p:spPr>
          <a:xfrm>
            <a:off x="933450" y="2199005"/>
            <a:ext cx="10389235" cy="3303905"/>
          </a:xfrm>
        </p:spPr>
        <p:txBody>
          <a:bodyPr vert="horz" lIns="91440" tIns="45720" rIns="91440" bIns="45720" rtlCol="0" anchor="t">
            <a:normAutofit/>
          </a:bodyPr>
          <a:lstStyle/>
          <a:p>
            <a:r>
              <a:rPr lang="zh-CN" altLang="en-US">
                <a:ea typeface="宋体" panose="02010600030101010101" pitchFamily="2" charset="-122"/>
                <a:cs typeface="Calibri" panose="020F0502020204030204"/>
              </a:rPr>
              <a:t>在蒸馏训练样本的多样性、具体地数据占比与最终</a:t>
            </a:r>
            <a:r>
              <a:rPr lang="zh-CN" altLang="en-US">
                <a:ea typeface="宋体" panose="02010600030101010101" pitchFamily="2" charset="-122"/>
                <a:cs typeface="Calibri" panose="020F0502020204030204"/>
              </a:rPr>
              <a:t>模型蒸馏效果之间的关系</a:t>
            </a:r>
            <a:r>
              <a:rPr lang="zh-CN" altLang="en-US">
                <a:ea typeface="宋体" panose="02010600030101010101" pitchFamily="2" charset="-122"/>
                <a:cs typeface="Calibri" panose="020F0502020204030204"/>
              </a:rPr>
              <a:t>分析方面提供了</a:t>
            </a:r>
            <a:r>
              <a:rPr lang="zh-CN" altLang="en-US">
                <a:ea typeface="宋体" panose="02010600030101010101" pitchFamily="2" charset="-122"/>
                <a:cs typeface="Calibri" panose="020F0502020204030204"/>
              </a:rPr>
              <a:t>思路的</a:t>
            </a:r>
            <a:r>
              <a:rPr lang="zh-CN" altLang="en-US">
                <a:ea typeface="宋体" panose="02010600030101010101" pitchFamily="2" charset="-122"/>
                <a:cs typeface="Calibri" panose="020F0502020204030204"/>
              </a:rPr>
              <a:t>借鉴</a:t>
            </a:r>
            <a:endParaRPr lang="zh-CN" altLang="en-US" dirty="0">
              <a:ea typeface="宋体" panose="02010600030101010101" pitchFamily="2" charset="-122"/>
              <a:cs typeface="Calibri" panose="020F0502020204030204"/>
            </a:endParaRPr>
          </a:p>
          <a:p>
            <a:pPr marL="0" indent="0">
              <a:buNone/>
            </a:pPr>
            <a:endParaRPr lang="zh-CN" altLang="en-US" dirty="0">
              <a:ea typeface="宋体" panose="02010600030101010101" pitchFamily="2" charset="-122"/>
              <a:cs typeface="Calibri" panose="020F0502020204030204"/>
            </a:endParaRPr>
          </a:p>
          <a:p>
            <a:pPr marL="0" indent="0">
              <a:buNone/>
            </a:pPr>
            <a:endParaRPr lang="zh-CN" altLang="en-US" dirty="0">
              <a:ea typeface="宋体" panose="02010600030101010101" pitchFamily="2" charset="-122"/>
              <a:cs typeface="Calibri" panose="020F0502020204030204"/>
            </a:endParaRPr>
          </a:p>
          <a:p>
            <a:r>
              <a:rPr lang="zh-CN" altLang="en-US">
                <a:ea typeface="宋体" panose="02010600030101010101" pitchFamily="2" charset="-122"/>
                <a:cs typeface="Calibri" panose="020F0502020204030204"/>
              </a:rPr>
              <a:t>在如何构建自适应的下游任务导向的蒸馏训练数据集、如何实现不同领域间数据的融合与组成提供了算法</a:t>
            </a:r>
            <a:r>
              <a:rPr lang="zh-CN" altLang="en-US">
                <a:ea typeface="宋体" panose="02010600030101010101" pitchFamily="2" charset="-122"/>
                <a:cs typeface="Calibri" panose="020F0502020204030204"/>
              </a:rPr>
              <a:t>实现借鉴</a:t>
            </a:r>
            <a:endParaRPr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tretch>
            <a:fillRect/>
          </a:stretch>
        </p:blipFill>
        <p:spPr>
          <a:xfrm>
            <a:off x="721995" y="1176020"/>
            <a:ext cx="11217910" cy="4197350"/>
          </a:xfrm>
          <a:prstGeom prst="rect">
            <a:avLst/>
          </a:prstGeom>
        </p:spPr>
      </p:pic>
      <p:sp>
        <p:nvSpPr>
          <p:cNvPr id="7" name="文本框 6"/>
          <p:cNvSpPr txBox="1"/>
          <p:nvPr/>
        </p:nvSpPr>
        <p:spPr>
          <a:xfrm>
            <a:off x="9206865" y="6520815"/>
            <a:ext cx="2985135" cy="337185"/>
          </a:xfrm>
          <a:prstGeom prst="rect">
            <a:avLst/>
          </a:prstGeom>
        </p:spPr>
        <p:txBody>
          <a:bodyPr wrap="square">
            <a:spAutoFit/>
          </a:bodyPr>
          <a:p>
            <a:r>
              <a:rPr lang="en-US" altLang="zh-CN" sz="1600">
                <a:hlinkClick r:id="rId2"/>
              </a:rPr>
              <a:t>https://arxiv.org/pdf/2410.17711</a:t>
            </a:r>
            <a:endParaRPr lang="en-US" altLang="zh-CN" sz="1600">
              <a:hlinkClick r:id="rId2"/>
            </a:endParaRPr>
          </a:p>
        </p:txBody>
      </p:sp>
      <p:sp>
        <p:nvSpPr>
          <p:cNvPr id="8" name="文本框 7"/>
          <p:cNvSpPr txBox="1"/>
          <p:nvPr/>
        </p:nvSpPr>
        <p:spPr>
          <a:xfrm>
            <a:off x="5090160" y="651510"/>
            <a:ext cx="2011680" cy="368300"/>
          </a:xfrm>
          <a:prstGeom prst="rect">
            <a:avLst/>
          </a:prstGeom>
          <a:noFill/>
        </p:spPr>
        <p:txBody>
          <a:bodyPr wrap="square" rtlCol="0" anchor="t">
            <a:spAutoFit/>
          </a:bodyPr>
          <a:p>
            <a:r>
              <a:rPr lang="zh-CN" altLang="en-US">
                <a:solidFill>
                  <a:srgbClr val="C00000"/>
                </a:solidFill>
                <a:latin typeface="等线" panose="02010600030101010101" charset="-122"/>
                <a:ea typeface="等线" panose="02010600030101010101" charset="-122"/>
                <a:cs typeface="Calibri" panose="020F0502020204030204"/>
                <a:sym typeface="+mn-ea"/>
              </a:rPr>
              <a:t>模型剪枝</a:t>
            </a:r>
            <a:r>
              <a:rPr lang="en-US" altLang="zh-CN">
                <a:solidFill>
                  <a:srgbClr val="C00000"/>
                </a:solidFill>
                <a:latin typeface="等线" panose="02010600030101010101" charset="-122"/>
                <a:ea typeface="等线" panose="02010600030101010101" charset="-122"/>
                <a:cs typeface="Calibri" panose="020F0502020204030204"/>
                <a:sym typeface="+mn-ea"/>
              </a:rPr>
              <a:t> &amp; </a:t>
            </a:r>
            <a:r>
              <a:rPr lang="zh-CN" altLang="en-US">
                <a:solidFill>
                  <a:srgbClr val="C00000"/>
                </a:solidFill>
                <a:latin typeface="等线" panose="02010600030101010101" charset="-122"/>
                <a:ea typeface="等线" panose="02010600030101010101" charset="-122"/>
                <a:cs typeface="Calibri" panose="020F0502020204030204"/>
                <a:sym typeface="+mn-ea"/>
              </a:rPr>
              <a:t>数据</a:t>
            </a:r>
            <a:endParaRPr lang="zh-CN" altLang="en-US">
              <a:solidFill>
                <a:srgbClr val="C00000"/>
              </a:solidFill>
              <a:latin typeface="等线" panose="02010600030101010101" charset="-122"/>
              <a:ea typeface="等线" panose="02010600030101010101" charset="-122"/>
              <a:cs typeface="Calibri" panose="020F0502020204030204"/>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3525" y="1474788"/>
            <a:ext cx="9144000" cy="2387600"/>
          </a:xfrm>
        </p:spPr>
        <p:txBody>
          <a:bodyPr>
            <a:normAutofit/>
          </a:bodyPr>
          <a:lstStyle/>
          <a:p>
            <a:r>
              <a:rPr lang="en-US" altLang="zh-CN" b="1">
                <a:latin typeface="Times New Roman" panose="02020603050405020304"/>
                <a:ea typeface="+mj-lt"/>
                <a:cs typeface="+mj-lt"/>
              </a:rPr>
              <a:t>Thanks for your listening！</a:t>
            </a:r>
            <a:endParaRPr lang="zh-CN" altLang="en-US" b="1">
              <a:latin typeface="Times New Roman" panose="02020603050405020304"/>
              <a:ea typeface="宋体" panose="02010600030101010101" pitchFamily="2" charset="-122"/>
              <a:cs typeface="Calibri Light" panose="020F03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2330" y="1412240"/>
            <a:ext cx="10337800" cy="4706620"/>
          </a:xfrm>
          <a:prstGeom prst="rect">
            <a:avLst/>
          </a:prstGeom>
          <a:noFill/>
        </p:spPr>
        <p:txBody>
          <a:bodyPr wrap="square" rtlCol="0">
            <a:noAutofit/>
          </a:bodyPr>
          <a:p>
            <a:pPr marL="285750" indent="-285750">
              <a:buFont typeface="Arial" panose="020B0604020202020204" pitchFamily="34" charset="0"/>
              <a:buChar char="•"/>
            </a:pPr>
            <a:r>
              <a:rPr lang="zh-CN" altLang="en-US"/>
              <a:t>什么是</a:t>
            </a:r>
            <a:r>
              <a:rPr lang="en-US" altLang="zh-CN">
                <a:solidFill>
                  <a:srgbClr val="C00000"/>
                </a:solidFill>
              </a:rPr>
              <a:t>calibration data</a:t>
            </a:r>
            <a:r>
              <a:rPr lang="zh-CN" altLang="en-US"/>
              <a:t>？</a:t>
            </a:r>
            <a:endParaRPr lang="zh-CN" altLang="en-US"/>
          </a:p>
          <a:p>
            <a:r>
              <a:rPr lang="zh-CN" altLang="en-US"/>
              <a:t>用于模型压缩过程中的一小批</a:t>
            </a:r>
            <a:r>
              <a:rPr lang="zh-CN" altLang="en-US" b="1"/>
              <a:t>未标记</a:t>
            </a:r>
            <a:r>
              <a:rPr lang="zh-CN" altLang="en-US"/>
              <a:t>样本，是从</a:t>
            </a:r>
            <a:r>
              <a:rPr lang="zh-CN" altLang="en-US" b="1"/>
              <a:t>未标记的预训练文本</a:t>
            </a:r>
            <a:r>
              <a:rPr lang="zh-CN" altLang="en-US"/>
              <a:t>中随机抽取的一个小子集，这些样本被用来</a:t>
            </a:r>
            <a:r>
              <a:rPr lang="zh-CN" altLang="en-US" b="1"/>
              <a:t>生成层激活</a:t>
            </a:r>
            <a:r>
              <a:rPr lang="zh-CN" altLang="en-US"/>
              <a:t>（</a:t>
            </a:r>
            <a:r>
              <a:rPr lang="en-US" altLang="zh-CN"/>
              <a:t>layer activations</a:t>
            </a:r>
            <a:r>
              <a:rPr lang="zh-CN" altLang="en-US"/>
              <a:t>）。主要用于量化（</a:t>
            </a:r>
            <a:r>
              <a:rPr lang="en-US" altLang="zh-CN"/>
              <a:t>quantization</a:t>
            </a:r>
            <a:r>
              <a:rPr lang="zh-CN" altLang="en-US"/>
              <a:t>）和剪枝（</a:t>
            </a:r>
            <a:r>
              <a:rPr lang="en-US" altLang="zh-CN"/>
              <a:t>pruning</a:t>
            </a:r>
            <a:r>
              <a:rPr lang="zh-CN" altLang="en-US"/>
              <a:t>）这两种模型压缩技术中，提供层激活的分布信息以确定层激活的分布情况。通常只需要少量的校准数据样本，过多的样本带来的增益逐渐减少。</a:t>
            </a:r>
            <a:endParaRPr lang="zh-CN" altLang="en-US"/>
          </a:p>
          <a:p>
            <a:endParaRPr lang="en-US" altLang="zh-CN"/>
          </a:p>
          <a:p>
            <a:endParaRPr lang="en-US" altLang="zh-CN"/>
          </a:p>
          <a:p>
            <a:pPr marL="285750" indent="-285750">
              <a:buFont typeface="Arial" panose="020B0604020202020204" pitchFamily="34" charset="0"/>
              <a:buChar char="•"/>
            </a:pPr>
            <a:r>
              <a:rPr lang="zh-CN" altLang="en-US"/>
              <a:t>什么是</a:t>
            </a:r>
            <a:r>
              <a:rPr lang="en-US" altLang="zh-CN">
                <a:solidFill>
                  <a:srgbClr val="C00000"/>
                </a:solidFill>
              </a:rPr>
              <a:t>Post-training pruning</a:t>
            </a:r>
            <a:r>
              <a:rPr lang="zh-CN" altLang="en-US"/>
              <a:t>？</a:t>
            </a:r>
            <a:endParaRPr lang="zh-CN" altLang="en-US"/>
          </a:p>
          <a:p>
            <a:r>
              <a:rPr lang="zh-CN" altLang="en-US" b="1"/>
              <a:t>不需要</a:t>
            </a:r>
            <a:r>
              <a:rPr lang="zh-CN" altLang="en-US"/>
              <a:t>对</a:t>
            </a:r>
            <a:r>
              <a:rPr lang="en-US" altLang="zh-CN"/>
              <a:t>LLM</a:t>
            </a:r>
            <a:r>
              <a:rPr lang="zh-CN" altLang="en-US" b="1"/>
              <a:t>重新迭代训练</a:t>
            </a:r>
            <a:r>
              <a:rPr lang="zh-CN" altLang="en-US"/>
              <a:t>，通过执行不需要训练的参数重要性估计</a:t>
            </a:r>
            <a:r>
              <a:rPr lang="zh-CN" altLang="en-US"/>
              <a:t>移除模型中</a:t>
            </a:r>
            <a:r>
              <a:rPr lang="zh-CN" altLang="en-US" b="1"/>
              <a:t>不重要的权重或神经元</a:t>
            </a:r>
            <a:r>
              <a:rPr lang="zh-CN" altLang="en-US"/>
              <a:t>来减少模型的大小和计算需求，同时尽量保持模型的性能。</a:t>
            </a:r>
            <a:r>
              <a:rPr lang="en-US" altLang="zh-CN"/>
              <a:t> </a:t>
            </a:r>
            <a:endParaRPr lang="en-US" altLang="zh-CN"/>
          </a:p>
          <a:p>
            <a:endParaRPr lang="zh-CN" altLang="en-US"/>
          </a:p>
        </p:txBody>
      </p:sp>
      <p:sp>
        <p:nvSpPr>
          <p:cNvPr id="4" name="标题 1"/>
          <p:cNvSpPr>
            <a:spLocks noGrp="1"/>
          </p:cNvSpPr>
          <p:nvPr>
            <p:ph type="title"/>
          </p:nvPr>
        </p:nvSpPr>
        <p:spPr>
          <a:xfrm>
            <a:off x="327156" y="5146"/>
            <a:ext cx="10515600" cy="1325563"/>
          </a:xfrm>
        </p:spPr>
        <p:txBody>
          <a:bodyPr/>
          <a:p>
            <a:r>
              <a:rPr lang="en-US" altLang="zh-CN">
                <a:latin typeface="Times New Roman" panose="02020603050405020304"/>
                <a:ea typeface="宋体" panose="02010600030101010101" pitchFamily="2" charset="-122"/>
                <a:cs typeface="Calibri Light" panose="020F0302020204030204"/>
              </a:rPr>
              <a:t>Background</a:t>
            </a:r>
            <a:endParaRPr lang="en-US" altLang="zh-CN">
              <a:latin typeface="Times New Roman" panose="02020603050405020304"/>
              <a:ea typeface="宋体" panose="02010600030101010101" pitchFamily="2" charset="-122"/>
              <a:cs typeface="Calibri Light" panose="020F0302020204030204"/>
            </a:endParaRPr>
          </a:p>
        </p:txBody>
      </p:sp>
      <p:sp>
        <p:nvSpPr>
          <p:cNvPr id="6" name="文本框 5"/>
          <p:cNvSpPr txBox="1"/>
          <p:nvPr/>
        </p:nvSpPr>
        <p:spPr>
          <a:xfrm>
            <a:off x="5549900" y="2882900"/>
            <a:ext cx="3937635" cy="645160"/>
          </a:xfrm>
          <a:prstGeom prst="rect">
            <a:avLst/>
          </a:prstGeom>
          <a:noFill/>
        </p:spPr>
        <p:txBody>
          <a:bodyPr wrap="square" rtlCol="0" anchor="t">
            <a:spAutoFit/>
          </a:bodyPr>
          <a:p>
            <a:pPr algn="ctr"/>
            <a:r>
              <a:rPr lang="en-US" altLang="zh-CN"/>
              <a:t>calibration data </a:t>
            </a:r>
            <a:endParaRPr lang="en-US" altLang="zh-CN"/>
          </a:p>
          <a:p>
            <a:pPr algn="ctr"/>
            <a:r>
              <a:rPr lang="en-US" altLang="zh-CN"/>
              <a:t>to assess the importance of parameters</a:t>
            </a:r>
            <a:endParaRPr lang="zh-CN" altLang="en-US"/>
          </a:p>
        </p:txBody>
      </p:sp>
      <p:sp>
        <p:nvSpPr>
          <p:cNvPr id="18" name="椭圆 17"/>
          <p:cNvSpPr/>
          <p:nvPr/>
        </p:nvSpPr>
        <p:spPr>
          <a:xfrm>
            <a:off x="8787765" y="3528060"/>
            <a:ext cx="2566670" cy="54991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7" name="直接箭头连接符 6"/>
          <p:cNvCxnSpPr>
            <a:endCxn id="18" idx="0"/>
          </p:cNvCxnSpPr>
          <p:nvPr/>
        </p:nvCxnSpPr>
        <p:spPr>
          <a:xfrm>
            <a:off x="9503410" y="3381375"/>
            <a:ext cx="567690" cy="14668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pic>
        <p:nvPicPr>
          <p:cNvPr id="8" name="图片 7"/>
          <p:cNvPicPr/>
          <p:nvPr/>
        </p:nvPicPr>
        <p:blipFill>
          <a:blip r:embed="rId1"/>
          <a:stretch>
            <a:fillRect/>
          </a:stretch>
        </p:blipFill>
        <p:spPr>
          <a:xfrm>
            <a:off x="2100263" y="4437063"/>
            <a:ext cx="2828925" cy="1971675"/>
          </a:xfrm>
          <a:prstGeom prst="rect">
            <a:avLst/>
          </a:prstGeom>
        </p:spPr>
      </p:pic>
      <p:pic>
        <p:nvPicPr>
          <p:cNvPr id="9" name="图片 8"/>
          <p:cNvPicPr/>
          <p:nvPr/>
        </p:nvPicPr>
        <p:blipFill>
          <a:blip r:embed="rId2"/>
          <a:stretch>
            <a:fillRect/>
          </a:stretch>
        </p:blipFill>
        <p:spPr>
          <a:xfrm>
            <a:off x="6540500" y="4437380"/>
            <a:ext cx="3063875" cy="20916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1367" y="5291"/>
            <a:ext cx="10515600" cy="1325563"/>
          </a:xfrm>
        </p:spPr>
        <p:txBody>
          <a:bodyPr/>
          <a:lstStyle/>
          <a:p>
            <a:r>
              <a:rPr lang="en-US" altLang="zh-CN">
                <a:latin typeface="Times New Roman" panose="02020603050405020304"/>
                <a:ea typeface="宋体" panose="02010600030101010101" pitchFamily="2" charset="-122"/>
                <a:cs typeface="Calibri Light" panose="020F0302020204030204"/>
              </a:rPr>
              <a:t>Method</a:t>
            </a:r>
            <a:r>
              <a:rPr lang="en-US" altLang="zh-CN">
                <a:ea typeface="宋体" panose="02010600030101010101" pitchFamily="2" charset="-122"/>
                <a:cs typeface="Calibri Light" panose="020F0302020204030204"/>
              </a:rPr>
              <a:t> </a:t>
            </a:r>
            <a:endParaRPr lang="zh-CN" altLang="en-US">
              <a:ea typeface="宋体" panose="02010600030101010101" pitchFamily="2" charset="-122"/>
              <a:cs typeface="Calibri Light" panose="020F0302020204030204"/>
            </a:endParaRPr>
          </a:p>
        </p:txBody>
      </p:sp>
      <p:sp>
        <p:nvSpPr>
          <p:cNvPr id="3" name="内容占位符 2"/>
          <p:cNvSpPr>
            <a:spLocks noGrp="1"/>
          </p:cNvSpPr>
          <p:nvPr>
            <p:ph idx="1"/>
          </p:nvPr>
        </p:nvSpPr>
        <p:spPr>
          <a:xfrm>
            <a:off x="668655" y="1349375"/>
            <a:ext cx="11002645" cy="5133975"/>
          </a:xfrm>
        </p:spPr>
        <p:txBody>
          <a:bodyPr vert="horz" lIns="91440" tIns="45720" rIns="91440" bIns="45720" rtlCol="0" anchor="t">
            <a:normAutofit/>
          </a:bodyPr>
          <a:lstStyle/>
          <a:p>
            <a:r>
              <a:rPr lang="zh-CN" altLang="en-US" sz="2000"/>
              <a:t>分析发现使用与</a:t>
            </a:r>
            <a:r>
              <a:rPr lang="en-US" altLang="zh-CN" sz="2000"/>
              <a:t>LLM</a:t>
            </a:r>
            <a:r>
              <a:rPr lang="zh-CN" altLang="en-US" sz="2000"/>
              <a:t>训练数据相似的校准数据进行后剪枝可以产生更好的剪枝性能</a:t>
            </a:r>
            <a:endParaRPr lang="zh-CN" altLang="en-US" sz="2000">
              <a:ea typeface="宋体" panose="02010600030101010101" pitchFamily="2" charset="-122"/>
              <a:cs typeface="Calibri" panose="020F0502020204030204"/>
            </a:endParaRPr>
          </a:p>
          <a:p>
            <a:pPr marL="0" indent="0">
              <a:buNone/>
            </a:pPr>
            <a:endParaRPr lang="zh-CN" altLang="en-US">
              <a:ea typeface="宋体" panose="02010600030101010101" pitchFamily="2" charset="-122"/>
              <a:cs typeface="Calibri" panose="020F0502020204030204"/>
            </a:endParaRPr>
          </a:p>
          <a:p>
            <a:pPr marL="0" indent="0">
              <a:buNone/>
            </a:pPr>
            <a:endParaRPr lang="zh-CN" altLang="en-US">
              <a:ea typeface="宋体" panose="02010600030101010101" pitchFamily="2" charset="-122"/>
              <a:cs typeface="Calibri" panose="020F0502020204030204"/>
            </a:endParaRPr>
          </a:p>
          <a:p>
            <a:pPr marL="0" indent="0">
              <a:buNone/>
            </a:pPr>
            <a:endParaRPr lang="zh-CN" altLang="en-US">
              <a:ea typeface="宋体" panose="02010600030101010101" pitchFamily="2" charset="-122"/>
              <a:cs typeface="Calibri" panose="020F0502020204030204"/>
            </a:endParaRPr>
          </a:p>
          <a:p>
            <a:pPr marL="0" indent="0">
              <a:buNone/>
            </a:pPr>
            <a:endParaRPr lang="zh-CN" altLang="en-US">
              <a:ea typeface="宋体" panose="02010600030101010101" pitchFamily="2" charset="-122"/>
              <a:cs typeface="Calibri" panose="020F0502020204030204"/>
            </a:endParaRPr>
          </a:p>
          <a:p>
            <a:endParaRPr lang="zh-CN" altLang="en-US" sz="2000"/>
          </a:p>
          <a:p>
            <a:r>
              <a:rPr lang="zh-CN" altLang="en-US" sz="2000"/>
              <a:t>提供一种</a:t>
            </a:r>
            <a:r>
              <a:rPr lang="en-US" altLang="zh-CN" sz="2000"/>
              <a:t>“self-generating then sampling”</a:t>
            </a:r>
            <a:r>
              <a:rPr lang="zh-CN" altLang="en-US" sz="2000"/>
              <a:t>的</a:t>
            </a:r>
            <a:r>
              <a:rPr lang="zh-CN" altLang="en-US" sz="2000" b="1"/>
              <a:t>校准数据合成策略</a:t>
            </a:r>
            <a:r>
              <a:rPr lang="zh-CN" altLang="en-US" sz="2000"/>
              <a:t>，构建可行的校准数据</a:t>
            </a:r>
            <a:endParaRPr lang="zh-CN" altLang="en-US"/>
          </a:p>
          <a:p>
            <a:pPr marL="0" indent="457200">
              <a:buNone/>
            </a:pPr>
            <a:r>
              <a:rPr lang="en-US" altLang="zh-CN" sz="2000">
                <a:solidFill>
                  <a:schemeClr val="tx1"/>
                </a:solidFill>
                <a:ea typeface="宋体" panose="02010600030101010101" pitchFamily="2" charset="-122"/>
                <a:cs typeface="Calibri" panose="020F0502020204030204"/>
              </a:rPr>
              <a:t>1. LLM</a:t>
            </a:r>
            <a:r>
              <a:rPr lang="zh-CN" altLang="en-US" sz="2000">
                <a:solidFill>
                  <a:schemeClr val="tx1"/>
                </a:solidFill>
                <a:ea typeface="宋体" panose="02010600030101010101" pitchFamily="2" charset="-122"/>
                <a:cs typeface="Calibri" panose="020F0502020204030204"/>
              </a:rPr>
              <a:t>自生成数据集</a:t>
            </a:r>
            <a:r>
              <a:rPr lang="en-US" altLang="zh-CN" sz="2000" i="1">
                <a:solidFill>
                  <a:schemeClr val="tx1"/>
                </a:solidFill>
                <a:ea typeface="宋体" panose="02010600030101010101" pitchFamily="2" charset="-122"/>
                <a:cs typeface="Calibri" panose="020F0502020204030204"/>
              </a:rPr>
              <a:t>D</a:t>
            </a:r>
            <a:r>
              <a:rPr lang="zh-CN" altLang="en-US" sz="2000">
                <a:solidFill>
                  <a:schemeClr val="tx1"/>
                </a:solidFill>
                <a:ea typeface="宋体" panose="02010600030101010101" pitchFamily="2" charset="-122"/>
                <a:cs typeface="Calibri" panose="020F0502020204030204"/>
              </a:rPr>
              <a:t>：</a:t>
            </a:r>
            <a:r>
              <a:rPr lang="zh-CN" altLang="en-US" sz="2000">
                <a:ea typeface="宋体" panose="02010600030101010101" pitchFamily="2" charset="-122"/>
                <a:cs typeface="Calibri" panose="020F0502020204030204"/>
              </a:rPr>
              <a:t>对于来自校准数据源的样本，截断前t个</a:t>
            </a:r>
            <a:r>
              <a:rPr lang="en-US" altLang="zh-CN" sz="2000">
                <a:ea typeface="宋体" panose="02010600030101010101" pitchFamily="2" charset="-122"/>
                <a:cs typeface="Calibri" panose="020F0502020204030204"/>
              </a:rPr>
              <a:t>token</a:t>
            </a:r>
            <a:r>
              <a:rPr lang="zh-CN" altLang="en-US" sz="2000">
                <a:ea typeface="宋体" panose="02010600030101010101" pitchFamily="2" charset="-122"/>
                <a:cs typeface="Calibri" panose="020F0502020204030204"/>
              </a:rPr>
              <a:t>作为前缀，然后让LLM生成上下文相关的后续内容。</a:t>
            </a:r>
            <a:endParaRPr lang="zh-CN" altLang="en-US" sz="2000">
              <a:ea typeface="宋体" panose="02010600030101010101" pitchFamily="2" charset="-122"/>
              <a:cs typeface="Calibri" panose="020F0502020204030204"/>
            </a:endParaRPr>
          </a:p>
          <a:p>
            <a:pPr marL="0" indent="457200">
              <a:buNone/>
            </a:pPr>
            <a:r>
              <a:rPr lang="en-US" altLang="zh-CN" sz="2000">
                <a:solidFill>
                  <a:schemeClr val="tx1"/>
                </a:solidFill>
                <a:ea typeface="宋体" panose="02010600030101010101" pitchFamily="2" charset="-122"/>
                <a:cs typeface="Calibri" panose="020F0502020204030204"/>
              </a:rPr>
              <a:t>2. </a:t>
            </a:r>
            <a:r>
              <a:rPr lang="zh-CN" altLang="en-US" sz="2000">
                <a:ea typeface="宋体" panose="02010600030101010101" pitchFamily="2" charset="-122"/>
                <a:cs typeface="Calibri" panose="020F0502020204030204"/>
              </a:rPr>
              <a:t>对合成数据</a:t>
            </a:r>
            <a:r>
              <a:rPr lang="en-US" altLang="zh-CN" sz="2000" i="1">
                <a:ea typeface="宋体" panose="02010600030101010101" pitchFamily="2" charset="-122"/>
                <a:cs typeface="Calibri" panose="020F0502020204030204"/>
                <a:sym typeface="+mn-ea"/>
              </a:rPr>
              <a:t>D</a:t>
            </a:r>
            <a:r>
              <a:rPr lang="zh-CN" altLang="en-US" sz="2000">
                <a:ea typeface="宋体" panose="02010600030101010101" pitchFamily="2" charset="-122"/>
                <a:cs typeface="Calibri" panose="020F0502020204030204"/>
              </a:rPr>
              <a:t>进行过滤：计算每个生成的样本的</a:t>
            </a:r>
            <a:r>
              <a:rPr lang="en-US" altLang="zh-CN" sz="2000">
                <a:ea typeface="宋体" panose="02010600030101010101" pitchFamily="2" charset="-122"/>
                <a:cs typeface="Calibri" panose="020F0502020204030204"/>
              </a:rPr>
              <a:t>ppl</a:t>
            </a:r>
            <a:r>
              <a:rPr lang="zh-CN" altLang="en-US" sz="2000">
                <a:ea typeface="宋体" panose="02010600030101010101" pitchFamily="2" charset="-122"/>
                <a:cs typeface="Calibri" panose="020F0502020204030204"/>
              </a:rPr>
              <a:t>，并过滤</a:t>
            </a:r>
            <a:r>
              <a:rPr lang="zh-CN" altLang="en-US" sz="2000" i="1">
                <a:ea typeface="宋体" panose="02010600030101010101" pitchFamily="2" charset="-122"/>
                <a:cs typeface="Calibri" panose="020F0502020204030204"/>
              </a:rPr>
              <a:t>k%</a:t>
            </a:r>
            <a:r>
              <a:rPr lang="zh-CN" altLang="en-US" sz="2000">
                <a:ea typeface="宋体" panose="02010600030101010101" pitchFamily="2" charset="-122"/>
                <a:cs typeface="Calibri" panose="020F0502020204030204"/>
              </a:rPr>
              <a:t>具有最高</a:t>
            </a:r>
            <a:r>
              <a:rPr lang="en-US" altLang="zh-CN" sz="2000">
                <a:ea typeface="宋体" panose="02010600030101010101" pitchFamily="2" charset="-122"/>
                <a:cs typeface="Calibri" panose="020F0502020204030204"/>
              </a:rPr>
              <a:t>ppl</a:t>
            </a:r>
            <a:r>
              <a:rPr lang="zh-CN" altLang="en-US" sz="2000">
                <a:ea typeface="宋体" panose="02010600030101010101" pitchFamily="2" charset="-122"/>
                <a:cs typeface="Calibri" panose="020F0502020204030204"/>
              </a:rPr>
              <a:t>的样本。较高的</a:t>
            </a:r>
            <a:r>
              <a:rPr lang="en-US" altLang="zh-CN" sz="2000">
                <a:ea typeface="宋体" panose="02010600030101010101" pitchFamily="2" charset="-122"/>
                <a:cs typeface="Calibri" panose="020F0502020204030204"/>
              </a:rPr>
              <a:t>ppl</a:t>
            </a:r>
            <a:r>
              <a:rPr lang="zh-CN" altLang="en-US" sz="2000">
                <a:ea typeface="宋体" panose="02010600030101010101" pitchFamily="2" charset="-122"/>
                <a:cs typeface="Calibri" panose="020F0502020204030204"/>
              </a:rPr>
              <a:t>表明LLM的拟合效果不佳，可能与训练数据存在显著差异，不适合作为校准数据。</a:t>
            </a:r>
            <a:endParaRPr lang="zh-CN" altLang="en-US" sz="2000">
              <a:ea typeface="宋体" panose="02010600030101010101" pitchFamily="2" charset="-122"/>
              <a:cs typeface="Calibri" panose="020F0502020204030204"/>
            </a:endParaRPr>
          </a:p>
          <a:p>
            <a:pPr marL="0" indent="457200">
              <a:buNone/>
            </a:pPr>
            <a:r>
              <a:rPr lang="en-US" altLang="zh-CN" sz="2000">
                <a:ea typeface="宋体" panose="02010600030101010101" pitchFamily="2" charset="-122"/>
                <a:cs typeface="Calibri" panose="020F0502020204030204"/>
              </a:rPr>
              <a:t>3. </a:t>
            </a:r>
            <a:r>
              <a:rPr lang="zh-CN" altLang="en-US" sz="2000">
                <a:ea typeface="宋体" panose="02010600030101010101" pitchFamily="2" charset="-122"/>
                <a:cs typeface="Calibri" panose="020F0502020204030204"/>
              </a:rPr>
              <a:t>然后从</a:t>
            </a:r>
            <a:r>
              <a:rPr lang="en-US" altLang="zh-CN" sz="2000" i="1">
                <a:ea typeface="宋体" panose="02010600030101010101" pitchFamily="2" charset="-122"/>
                <a:cs typeface="Calibri" panose="020F0502020204030204"/>
                <a:sym typeface="+mn-ea"/>
              </a:rPr>
              <a:t>D</a:t>
            </a:r>
            <a:r>
              <a:rPr lang="zh-CN" altLang="en-US" sz="2000">
                <a:ea typeface="宋体" panose="02010600030101010101" pitchFamily="2" charset="-122"/>
                <a:cs typeface="Calibri" panose="020F0502020204030204"/>
              </a:rPr>
              <a:t>中采样得到校准数据。</a:t>
            </a:r>
            <a:endParaRPr lang="zh-CN" altLang="en-US" sz="2000">
              <a:solidFill>
                <a:schemeClr val="tx1"/>
              </a:solidFill>
              <a:ea typeface="宋体" panose="02010600030101010101" pitchFamily="2" charset="-122"/>
              <a:cs typeface="Calibri" panose="020F0502020204030204"/>
            </a:endParaRPr>
          </a:p>
        </p:txBody>
      </p:sp>
      <p:pic>
        <p:nvPicPr>
          <p:cNvPr id="4" name="图片 3"/>
          <p:cNvPicPr/>
          <p:nvPr/>
        </p:nvPicPr>
        <p:blipFill>
          <a:blip r:embed="rId1"/>
          <a:stretch>
            <a:fillRect/>
          </a:stretch>
        </p:blipFill>
        <p:spPr>
          <a:xfrm>
            <a:off x="2714625" y="1814513"/>
            <a:ext cx="6762750" cy="409575"/>
          </a:xfrm>
          <a:prstGeom prst="rect">
            <a:avLst/>
          </a:prstGeom>
        </p:spPr>
      </p:pic>
      <p:pic>
        <p:nvPicPr>
          <p:cNvPr id="6" name="图片 5"/>
          <p:cNvPicPr/>
          <p:nvPr/>
        </p:nvPicPr>
        <p:blipFill>
          <a:blip r:embed="rId2"/>
          <a:stretch>
            <a:fillRect/>
          </a:stretch>
        </p:blipFill>
        <p:spPr>
          <a:xfrm>
            <a:off x="2541270" y="2708275"/>
            <a:ext cx="7258050" cy="552450"/>
          </a:xfrm>
          <a:prstGeom prst="rect">
            <a:avLst/>
          </a:prstGeom>
        </p:spPr>
      </p:pic>
      <p:pic>
        <p:nvPicPr>
          <p:cNvPr id="7" name="图片 6"/>
          <p:cNvPicPr/>
          <p:nvPr/>
        </p:nvPicPr>
        <p:blipFill>
          <a:blip r:embed="rId3"/>
          <a:stretch>
            <a:fillRect/>
          </a:stretch>
        </p:blipFill>
        <p:spPr>
          <a:xfrm>
            <a:off x="3442653" y="3504248"/>
            <a:ext cx="5305425" cy="295275"/>
          </a:xfrm>
          <a:prstGeom prst="rect">
            <a:avLst/>
          </a:prstGeom>
        </p:spPr>
      </p:pic>
      <p:sp>
        <p:nvSpPr>
          <p:cNvPr id="8" name="下箭头 7"/>
          <p:cNvSpPr/>
          <p:nvPr/>
        </p:nvSpPr>
        <p:spPr>
          <a:xfrm>
            <a:off x="5993765" y="2343785"/>
            <a:ext cx="190500" cy="34925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下箭头 8"/>
          <p:cNvSpPr/>
          <p:nvPr/>
        </p:nvSpPr>
        <p:spPr>
          <a:xfrm>
            <a:off x="5993765" y="3155315"/>
            <a:ext cx="190500" cy="34925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椭圆 19"/>
          <p:cNvSpPr/>
          <p:nvPr/>
        </p:nvSpPr>
        <p:spPr>
          <a:xfrm>
            <a:off x="2995930" y="1732915"/>
            <a:ext cx="1548765" cy="57277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椭圆 9"/>
          <p:cNvSpPr/>
          <p:nvPr/>
        </p:nvSpPr>
        <p:spPr>
          <a:xfrm>
            <a:off x="8082280" y="2657475"/>
            <a:ext cx="1072515" cy="51752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椭圆 10"/>
          <p:cNvSpPr/>
          <p:nvPr/>
        </p:nvSpPr>
        <p:spPr>
          <a:xfrm>
            <a:off x="3884930" y="3429000"/>
            <a:ext cx="701040" cy="50609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27156" y="5146"/>
            <a:ext cx="10515600" cy="1325563"/>
          </a:xfrm>
        </p:spPr>
        <p:txBody>
          <a:bodyPr/>
          <a:lstStyle/>
          <a:p>
            <a:r>
              <a:rPr lang="en-US" altLang="zh-CN">
                <a:latin typeface="Times New Roman" panose="02020603050405020304"/>
                <a:ea typeface="宋体" panose="02010600030101010101" pitchFamily="2" charset="-122"/>
                <a:cs typeface="Calibri Light" panose="020F0302020204030204"/>
              </a:rPr>
              <a:t>Experiment</a:t>
            </a:r>
            <a:endParaRPr lang="en-US" altLang="zh-CN">
              <a:latin typeface="Times New Roman" panose="02020603050405020304"/>
              <a:ea typeface="宋体" panose="02010600030101010101" pitchFamily="2" charset="-122"/>
              <a:cs typeface="Calibri Light" panose="020F0302020204030204"/>
            </a:endParaRPr>
          </a:p>
        </p:txBody>
      </p:sp>
      <p:pic>
        <p:nvPicPr>
          <p:cNvPr id="4" name="图片 3"/>
          <p:cNvPicPr/>
          <p:nvPr/>
        </p:nvPicPr>
        <p:blipFill>
          <a:blip r:embed="rId1"/>
          <a:stretch>
            <a:fillRect/>
          </a:stretch>
        </p:blipFill>
        <p:spPr>
          <a:xfrm>
            <a:off x="1741805" y="1231900"/>
            <a:ext cx="8435975" cy="4364355"/>
          </a:xfrm>
          <a:prstGeom prst="rect">
            <a:avLst/>
          </a:prstGeom>
        </p:spPr>
      </p:pic>
      <p:sp>
        <p:nvSpPr>
          <p:cNvPr id="6" name="文本框 5"/>
          <p:cNvSpPr txBox="1"/>
          <p:nvPr/>
        </p:nvSpPr>
        <p:spPr>
          <a:xfrm>
            <a:off x="1623060" y="5596255"/>
            <a:ext cx="8939530" cy="368300"/>
          </a:xfrm>
          <a:prstGeom prst="rect">
            <a:avLst/>
          </a:prstGeom>
          <a:noFill/>
        </p:spPr>
        <p:txBody>
          <a:bodyPr wrap="square" rtlCol="0" anchor="t">
            <a:spAutoFit/>
          </a:bodyPr>
          <a:p>
            <a:r>
              <a:rPr lang="zh-CN" altLang="en-US">
                <a:solidFill>
                  <a:srgbClr val="C00000"/>
                </a:solidFill>
                <a:sym typeface="+mn-ea"/>
              </a:rPr>
              <a:t>结论</a:t>
            </a:r>
            <a:r>
              <a:rPr lang="en-US" altLang="zh-CN">
                <a:solidFill>
                  <a:srgbClr val="C00000"/>
                </a:solidFill>
                <a:sym typeface="+mn-ea"/>
              </a:rPr>
              <a:t>——</a:t>
            </a:r>
            <a:r>
              <a:rPr lang="zh-CN" altLang="en-US">
                <a:solidFill>
                  <a:srgbClr val="C00000"/>
                </a:solidFill>
                <a:sym typeface="+mn-ea"/>
              </a:rPr>
              <a:t>校准数据的选取对后剪枝以实现模型压缩的重要性不亚于</a:t>
            </a:r>
            <a:r>
              <a:rPr lang="zh-CN" altLang="en-US">
                <a:solidFill>
                  <a:srgbClr val="C00000"/>
                </a:solidFill>
                <a:sym typeface="+mn-ea"/>
              </a:rPr>
              <a:t>后剪枝算法的改进</a:t>
            </a:r>
            <a:endParaRPr lang="zh-CN" altLang="en-US">
              <a:solidFill>
                <a:srgbClr val="C00000"/>
              </a:solidFill>
              <a:sym typeface="+mn-ea"/>
            </a:endParaRPr>
          </a:p>
        </p:txBody>
      </p:sp>
      <p:sp>
        <p:nvSpPr>
          <p:cNvPr id="7" name="文本框 6"/>
          <p:cNvSpPr txBox="1"/>
          <p:nvPr/>
        </p:nvSpPr>
        <p:spPr>
          <a:xfrm>
            <a:off x="63500" y="1888490"/>
            <a:ext cx="1977390" cy="1036320"/>
          </a:xfrm>
          <a:prstGeom prst="rect">
            <a:avLst/>
          </a:prstGeom>
          <a:noFill/>
        </p:spPr>
        <p:txBody>
          <a:bodyPr wrap="square" rtlCol="0" anchor="t">
            <a:noAutofit/>
          </a:bodyPr>
          <a:p>
            <a:r>
              <a:rPr lang="zh-CN" altLang="en-US">
                <a:sym typeface="+mn-ea"/>
              </a:rPr>
              <a:t>后剪枝算法带来的模型性能差</a:t>
            </a:r>
            <a:endParaRPr lang="zh-CN" altLang="en-US">
              <a:sym typeface="+mn-ea"/>
            </a:endParaRPr>
          </a:p>
        </p:txBody>
      </p:sp>
      <p:sp>
        <p:nvSpPr>
          <p:cNvPr id="8" name="右箭头 7"/>
          <p:cNvSpPr/>
          <p:nvPr/>
        </p:nvSpPr>
        <p:spPr>
          <a:xfrm rot="960000">
            <a:off x="1647190" y="2266315"/>
            <a:ext cx="765810" cy="28130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4450715" y="464820"/>
            <a:ext cx="2268220" cy="726440"/>
          </a:xfrm>
          <a:prstGeom prst="rect">
            <a:avLst/>
          </a:prstGeom>
          <a:noFill/>
        </p:spPr>
        <p:txBody>
          <a:bodyPr wrap="square" rtlCol="0" anchor="t">
            <a:noAutofit/>
          </a:bodyPr>
          <a:p>
            <a:r>
              <a:rPr lang="zh-CN" altLang="en-US">
                <a:sym typeface="+mn-ea"/>
              </a:rPr>
              <a:t>后剪枝中使用的校准数据</a:t>
            </a:r>
            <a:r>
              <a:rPr lang="zh-CN" altLang="en-US">
                <a:sym typeface="+mn-ea"/>
              </a:rPr>
              <a:t>带来的模型性能差</a:t>
            </a:r>
            <a:endParaRPr lang="zh-CN" altLang="en-US">
              <a:sym typeface="+mn-ea"/>
            </a:endParaRPr>
          </a:p>
        </p:txBody>
      </p:sp>
      <p:sp>
        <p:nvSpPr>
          <p:cNvPr id="10" name="右箭头 9"/>
          <p:cNvSpPr/>
          <p:nvPr/>
        </p:nvSpPr>
        <p:spPr>
          <a:xfrm rot="3840000">
            <a:off x="4481830" y="1863090"/>
            <a:ext cx="1645920" cy="2019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1470660" y="6417310"/>
            <a:ext cx="9657715" cy="368300"/>
          </a:xfrm>
          <a:prstGeom prst="rect">
            <a:avLst/>
          </a:prstGeom>
          <a:noFill/>
        </p:spPr>
        <p:txBody>
          <a:bodyPr wrap="square" rtlCol="0" anchor="t">
            <a:spAutoFit/>
          </a:bodyPr>
          <a:p>
            <a:r>
              <a:rPr lang="zh-CN" altLang="en-US" b="1">
                <a:solidFill>
                  <a:srgbClr val="C00000"/>
                </a:solidFill>
              </a:rPr>
              <a:t>蒸馏算法带来的性能提升</a:t>
            </a:r>
            <a:r>
              <a:rPr lang="en-US" altLang="zh-CN" b="1">
                <a:solidFill>
                  <a:srgbClr val="C00000"/>
                </a:solidFill>
              </a:rPr>
              <a:t>vs</a:t>
            </a:r>
            <a:r>
              <a:rPr lang="zh-CN" altLang="en-US" b="1">
                <a:solidFill>
                  <a:srgbClr val="C00000"/>
                </a:solidFill>
              </a:rPr>
              <a:t>蒸馏训练数据带来的性能提升</a:t>
            </a:r>
            <a:r>
              <a:rPr lang="en-US" altLang="zh-CN" b="1">
                <a:solidFill>
                  <a:srgbClr val="C00000"/>
                </a:solidFill>
              </a:rPr>
              <a:t>——&gt;</a:t>
            </a:r>
            <a:r>
              <a:rPr lang="zh-CN" altLang="en-US" b="1">
                <a:solidFill>
                  <a:srgbClr val="C00000"/>
                </a:solidFill>
              </a:rPr>
              <a:t>分析蒸馏训练数据的重要性</a:t>
            </a:r>
            <a:endParaRPr lang="zh-CN" altLang="en-US" b="1">
              <a:solidFill>
                <a:srgbClr val="C00000"/>
              </a:solidFill>
            </a:endParaRPr>
          </a:p>
        </p:txBody>
      </p:sp>
      <p:sp>
        <p:nvSpPr>
          <p:cNvPr id="12" name="下箭头 11"/>
          <p:cNvSpPr/>
          <p:nvPr/>
        </p:nvSpPr>
        <p:spPr>
          <a:xfrm>
            <a:off x="5756910" y="5974080"/>
            <a:ext cx="465455" cy="43370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784" y="-5291"/>
            <a:ext cx="10515600" cy="1325563"/>
          </a:xfrm>
        </p:spPr>
        <p:txBody>
          <a:bodyPr/>
          <a:lstStyle/>
          <a:p>
            <a:r>
              <a:rPr lang="en-US" altLang="zh-CN">
                <a:latin typeface="Times New Roman" panose="02020603050405020304"/>
                <a:ea typeface="宋体" panose="02010600030101010101" pitchFamily="2" charset="-122"/>
                <a:cs typeface="Calibri Light" panose="020F0302020204030204"/>
                <a:sym typeface="+mn-ea"/>
              </a:rPr>
              <a:t>Experiment</a:t>
            </a:r>
            <a:endParaRPr lang="zh-CN" altLang="en-US">
              <a:latin typeface="Times New Roman" panose="02020603050405020304"/>
              <a:ea typeface="宋体" panose="02010600030101010101" pitchFamily="2" charset="-122"/>
              <a:cs typeface="Calibri Light" panose="020F0302020204030204"/>
            </a:endParaRPr>
          </a:p>
        </p:txBody>
      </p:sp>
      <p:pic>
        <p:nvPicPr>
          <p:cNvPr id="7" name="图片 6"/>
          <p:cNvPicPr/>
          <p:nvPr/>
        </p:nvPicPr>
        <p:blipFill>
          <a:blip r:embed="rId1"/>
          <a:stretch>
            <a:fillRect/>
          </a:stretch>
        </p:blipFill>
        <p:spPr>
          <a:xfrm>
            <a:off x="1416050" y="1320165"/>
            <a:ext cx="9359900" cy="4035425"/>
          </a:xfrm>
          <a:prstGeom prst="rect">
            <a:avLst/>
          </a:prstGeom>
        </p:spPr>
      </p:pic>
      <p:sp>
        <p:nvSpPr>
          <p:cNvPr id="13" name="文本框 12"/>
          <p:cNvSpPr txBox="1"/>
          <p:nvPr/>
        </p:nvSpPr>
        <p:spPr>
          <a:xfrm>
            <a:off x="4566920" y="4297045"/>
            <a:ext cx="930275" cy="368300"/>
          </a:xfrm>
          <a:prstGeom prst="rect">
            <a:avLst/>
          </a:prstGeom>
          <a:noFill/>
        </p:spPr>
        <p:txBody>
          <a:bodyPr wrap="square" rtlCol="0" anchor="t">
            <a:spAutoFit/>
          </a:bodyPr>
          <a:p>
            <a:r>
              <a:rPr lang="zh-CN" altLang="en-US">
                <a:sym typeface="+mn-ea"/>
              </a:rPr>
              <a:t>稀疏率</a:t>
            </a:r>
            <a:endParaRPr lang="zh-CN" altLang="en-US">
              <a:sym typeface="+mn-ea"/>
            </a:endParaRPr>
          </a:p>
        </p:txBody>
      </p:sp>
      <p:sp>
        <p:nvSpPr>
          <p:cNvPr id="14" name="文本框 13"/>
          <p:cNvSpPr txBox="1"/>
          <p:nvPr/>
        </p:nvSpPr>
        <p:spPr>
          <a:xfrm>
            <a:off x="9146540" y="4297045"/>
            <a:ext cx="1191895" cy="368300"/>
          </a:xfrm>
          <a:prstGeom prst="rect">
            <a:avLst/>
          </a:prstGeom>
          <a:noFill/>
        </p:spPr>
        <p:txBody>
          <a:bodyPr wrap="square" rtlCol="0" anchor="t">
            <a:spAutoFit/>
          </a:bodyPr>
          <a:p>
            <a:r>
              <a:rPr lang="zh-CN" altLang="en-US">
                <a:sym typeface="+mn-ea"/>
              </a:rPr>
              <a:t>稀疏类型</a:t>
            </a:r>
            <a:endParaRPr lang="zh-CN" altLang="en-US">
              <a:sym typeface="+mn-ea"/>
            </a:endParaRPr>
          </a:p>
        </p:txBody>
      </p:sp>
      <p:sp>
        <p:nvSpPr>
          <p:cNvPr id="15" name="文本框 14"/>
          <p:cNvSpPr txBox="1"/>
          <p:nvPr/>
        </p:nvSpPr>
        <p:spPr>
          <a:xfrm>
            <a:off x="1836420" y="5497830"/>
            <a:ext cx="8622665" cy="645160"/>
          </a:xfrm>
          <a:prstGeom prst="rect">
            <a:avLst/>
          </a:prstGeom>
          <a:noFill/>
        </p:spPr>
        <p:txBody>
          <a:bodyPr wrap="square" rtlCol="0" anchor="t">
            <a:spAutoFit/>
          </a:bodyPr>
          <a:p>
            <a:r>
              <a:rPr lang="zh-CN" altLang="en-US">
                <a:solidFill>
                  <a:srgbClr val="C00000"/>
                </a:solidFill>
                <a:sym typeface="+mn-ea"/>
              </a:rPr>
              <a:t>结论</a:t>
            </a:r>
            <a:r>
              <a:rPr lang="en-US" altLang="zh-CN">
                <a:solidFill>
                  <a:srgbClr val="C00000"/>
                </a:solidFill>
                <a:sym typeface="+mn-ea"/>
              </a:rPr>
              <a:t>——</a:t>
            </a:r>
            <a:r>
              <a:rPr lang="zh-CN" altLang="en-US">
                <a:solidFill>
                  <a:srgbClr val="C00000"/>
                </a:solidFill>
                <a:sym typeface="+mn-ea"/>
              </a:rPr>
              <a:t>随着</a:t>
            </a:r>
            <a:r>
              <a:rPr lang="zh-CN" altLang="en-US">
                <a:solidFill>
                  <a:srgbClr val="C00000"/>
                </a:solidFill>
                <a:sym typeface="+mn-ea"/>
              </a:rPr>
              <a:t>稀疏率增加、稀疏模式更加结构化，标注数据对模型剪枝</a:t>
            </a:r>
            <a:r>
              <a:rPr lang="zh-CN" altLang="en-US">
                <a:solidFill>
                  <a:srgbClr val="C00000"/>
                </a:solidFill>
                <a:sym typeface="+mn-ea"/>
              </a:rPr>
              <a:t>后性能产生的影响</a:t>
            </a:r>
            <a:r>
              <a:rPr lang="zh-CN" altLang="en-US">
                <a:solidFill>
                  <a:srgbClr val="C00000"/>
                </a:solidFill>
                <a:sym typeface="+mn-ea"/>
              </a:rPr>
              <a:t>越来越明显</a:t>
            </a:r>
            <a:endParaRPr lang="zh-CN" altLang="en-US">
              <a:solidFill>
                <a:srgbClr val="C00000"/>
              </a:solidFill>
              <a:sym typeface="+mn-ea"/>
            </a:endParaRPr>
          </a:p>
        </p:txBody>
      </p:sp>
      <p:sp>
        <p:nvSpPr>
          <p:cNvPr id="16" name="矩形 15"/>
          <p:cNvSpPr/>
          <p:nvPr/>
        </p:nvSpPr>
        <p:spPr>
          <a:xfrm>
            <a:off x="8387080" y="4795520"/>
            <a:ext cx="2389505" cy="29273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nvSpPr>
        <p:spPr>
          <a:xfrm>
            <a:off x="1416050" y="5062855"/>
            <a:ext cx="1453515" cy="29273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1722120" y="6387465"/>
            <a:ext cx="8736965" cy="368300"/>
          </a:xfrm>
          <a:prstGeom prst="rect">
            <a:avLst/>
          </a:prstGeom>
          <a:noFill/>
        </p:spPr>
        <p:txBody>
          <a:bodyPr wrap="square" rtlCol="0" anchor="t">
            <a:spAutoFit/>
          </a:bodyPr>
          <a:p>
            <a:r>
              <a:rPr lang="zh-CN" altLang="en-US" b="1">
                <a:solidFill>
                  <a:srgbClr val="C00000"/>
                </a:solidFill>
              </a:rPr>
              <a:t>考虑随着蒸馏算法带来的性能提升，蒸馏训练数据</a:t>
            </a:r>
            <a:r>
              <a:rPr lang="zh-CN" altLang="en-US" b="1">
                <a:solidFill>
                  <a:srgbClr val="C00000"/>
                </a:solidFill>
              </a:rPr>
              <a:t>所带来的蒸馏后</a:t>
            </a:r>
            <a:r>
              <a:rPr lang="zh-CN" altLang="en-US" b="1">
                <a:solidFill>
                  <a:srgbClr val="C00000"/>
                </a:solidFill>
              </a:rPr>
              <a:t>模型性能影响</a:t>
            </a:r>
            <a:r>
              <a:rPr lang="zh-CN" altLang="en-US" b="1">
                <a:solidFill>
                  <a:srgbClr val="C00000"/>
                </a:solidFill>
              </a:rPr>
              <a:t>变化</a:t>
            </a:r>
            <a:endParaRPr lang="zh-CN" altLang="en-US" b="1">
              <a:solidFill>
                <a:srgbClr val="C00000"/>
              </a:solidFill>
            </a:endParaRPr>
          </a:p>
        </p:txBody>
      </p:sp>
      <p:sp>
        <p:nvSpPr>
          <p:cNvPr id="21" name="下箭头 20"/>
          <p:cNvSpPr/>
          <p:nvPr/>
        </p:nvSpPr>
        <p:spPr>
          <a:xfrm>
            <a:off x="5756910" y="5953760"/>
            <a:ext cx="465455" cy="43370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nvSpPr>
        <p:spPr>
          <a:xfrm>
            <a:off x="5064125" y="4763770"/>
            <a:ext cx="1426845" cy="323850"/>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358" y="1232"/>
            <a:ext cx="10515600" cy="1325563"/>
          </a:xfrm>
        </p:spPr>
        <p:txBody>
          <a:bodyPr/>
          <a:lstStyle/>
          <a:p>
            <a:r>
              <a:rPr lang="en-US" altLang="zh-CN">
                <a:latin typeface="Times New Roman" panose="02020603050405020304"/>
                <a:ea typeface="宋体" panose="02010600030101010101" pitchFamily="2" charset="-122"/>
                <a:cs typeface="Calibri Light" panose="020F0302020204030204"/>
                <a:sym typeface="+mn-ea"/>
              </a:rPr>
              <a:t>Experiment</a:t>
            </a:r>
            <a:endParaRPr lang="zh-CN" altLang="en-US">
              <a:latin typeface="Times New Roman" panose="02020603050405020304"/>
              <a:ea typeface="宋体" panose="02010600030101010101" pitchFamily="2" charset="-122"/>
              <a:cs typeface="Calibri Light" panose="020F0302020204030204"/>
            </a:endParaRPr>
          </a:p>
        </p:txBody>
      </p:sp>
      <p:pic>
        <p:nvPicPr>
          <p:cNvPr id="3" name="图片 2"/>
          <p:cNvPicPr/>
          <p:nvPr/>
        </p:nvPicPr>
        <p:blipFill>
          <a:blip r:embed="rId1"/>
          <a:srcRect b="12434"/>
          <a:stretch>
            <a:fillRect/>
          </a:stretch>
        </p:blipFill>
        <p:spPr>
          <a:xfrm>
            <a:off x="2038350" y="1018540"/>
            <a:ext cx="8115300" cy="4820920"/>
          </a:xfrm>
          <a:prstGeom prst="rect">
            <a:avLst/>
          </a:prstGeom>
        </p:spPr>
      </p:pic>
      <p:sp>
        <p:nvSpPr>
          <p:cNvPr id="20" name="椭圆 19"/>
          <p:cNvSpPr/>
          <p:nvPr/>
        </p:nvSpPr>
        <p:spPr>
          <a:xfrm>
            <a:off x="2741930" y="1242060"/>
            <a:ext cx="1854835" cy="75946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椭圆 3"/>
          <p:cNvSpPr/>
          <p:nvPr/>
        </p:nvSpPr>
        <p:spPr>
          <a:xfrm>
            <a:off x="2900680" y="3666490"/>
            <a:ext cx="1696085" cy="154241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176530" y="2820670"/>
            <a:ext cx="1861820" cy="2747645"/>
          </a:xfrm>
          <a:prstGeom prst="rect">
            <a:avLst/>
          </a:prstGeom>
          <a:noFill/>
        </p:spPr>
        <p:txBody>
          <a:bodyPr wrap="square" rtlCol="0">
            <a:noAutofit/>
          </a:bodyPr>
          <a:p>
            <a:r>
              <a:rPr lang="zh-CN" altLang="en-US"/>
              <a:t>随着稀疏率增加、稀疏模式更加结构化，不同来源的校准数据带来的</a:t>
            </a:r>
            <a:r>
              <a:rPr lang="zh-CN" altLang="en-US"/>
              <a:t>训练后剪枝模型性能差距</a:t>
            </a:r>
            <a:r>
              <a:rPr lang="zh-CN" altLang="en-US"/>
              <a:t>增大</a:t>
            </a:r>
            <a:endParaRPr lang="zh-CN" altLang="en-US"/>
          </a:p>
        </p:txBody>
      </p:sp>
      <p:cxnSp>
        <p:nvCxnSpPr>
          <p:cNvPr id="7" name="直接箭头连接符 6"/>
          <p:cNvCxnSpPr/>
          <p:nvPr/>
        </p:nvCxnSpPr>
        <p:spPr>
          <a:xfrm flipV="1">
            <a:off x="1809115" y="1708785"/>
            <a:ext cx="846455" cy="99504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a:off x="1861820" y="3751580"/>
            <a:ext cx="974090" cy="56070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3117" y="5291"/>
            <a:ext cx="10515600" cy="1325563"/>
          </a:xfrm>
        </p:spPr>
        <p:txBody>
          <a:bodyPr/>
          <a:lstStyle/>
          <a:p>
            <a:r>
              <a:rPr lang="en-US" altLang="zh-CN">
                <a:latin typeface="Times New Roman" panose="02020603050405020304"/>
                <a:ea typeface="宋体" panose="02010600030101010101" pitchFamily="2" charset="-122"/>
                <a:cs typeface="Calibri Light" panose="020F0302020204030204"/>
                <a:sym typeface="+mn-ea"/>
              </a:rPr>
              <a:t>Experiment</a:t>
            </a:r>
            <a:endParaRPr lang="zh-CN" altLang="en-US">
              <a:latin typeface="Times New Roman" panose="02020603050405020304"/>
              <a:ea typeface="宋体" panose="02010600030101010101" pitchFamily="2" charset="-122"/>
              <a:cs typeface="Calibri Light" panose="020F0302020204030204"/>
            </a:endParaRPr>
          </a:p>
        </p:txBody>
      </p:sp>
      <p:pic>
        <p:nvPicPr>
          <p:cNvPr id="4" name="图片 3"/>
          <p:cNvPicPr/>
          <p:nvPr/>
        </p:nvPicPr>
        <p:blipFill>
          <a:blip r:embed="rId1"/>
          <a:srcRect b="27197"/>
          <a:stretch>
            <a:fillRect/>
          </a:stretch>
        </p:blipFill>
        <p:spPr>
          <a:xfrm>
            <a:off x="1572260" y="1002665"/>
            <a:ext cx="9047480" cy="3066415"/>
          </a:xfrm>
          <a:prstGeom prst="rect">
            <a:avLst/>
          </a:prstGeom>
        </p:spPr>
      </p:pic>
      <p:sp>
        <p:nvSpPr>
          <p:cNvPr id="15" name="文本框 14"/>
          <p:cNvSpPr txBox="1"/>
          <p:nvPr/>
        </p:nvSpPr>
        <p:spPr>
          <a:xfrm>
            <a:off x="668020" y="4437380"/>
            <a:ext cx="11278870" cy="1198880"/>
          </a:xfrm>
          <a:prstGeom prst="rect">
            <a:avLst/>
          </a:prstGeom>
          <a:noFill/>
        </p:spPr>
        <p:txBody>
          <a:bodyPr wrap="square" rtlCol="0" anchor="t">
            <a:spAutoFit/>
          </a:bodyPr>
          <a:p>
            <a:r>
              <a:rPr lang="zh-CN" altLang="en-US">
                <a:solidFill>
                  <a:srgbClr val="C00000"/>
                </a:solidFill>
                <a:sym typeface="+mn-ea"/>
              </a:rPr>
              <a:t>结论：</a:t>
            </a:r>
            <a:endParaRPr lang="en-US" altLang="zh-CN">
              <a:solidFill>
                <a:srgbClr val="C00000"/>
              </a:solidFill>
              <a:sym typeface="+mn-ea"/>
            </a:endParaRPr>
          </a:p>
          <a:p>
            <a:r>
              <a:rPr lang="en-US" altLang="zh-CN">
                <a:solidFill>
                  <a:srgbClr val="C00000"/>
                </a:solidFill>
                <a:sym typeface="+mn-ea"/>
              </a:rPr>
              <a:t>1. </a:t>
            </a:r>
            <a:r>
              <a:rPr lang="zh-CN" altLang="en-US">
                <a:solidFill>
                  <a:srgbClr val="C00000"/>
                </a:solidFill>
                <a:sym typeface="+mn-ea"/>
              </a:rPr>
              <a:t>无论校准数据源如何，剪枝模型的平均性能对数据量都具有鲁棒性（通常，当</a:t>
            </a:r>
            <a:r>
              <a:rPr lang="zh-CN" altLang="en-US">
                <a:solidFill>
                  <a:srgbClr val="C00000"/>
                </a:solidFill>
                <a:sym typeface="+mn-ea"/>
              </a:rPr>
              <a:t>校准数据量达到</a:t>
            </a:r>
            <a:r>
              <a:rPr lang="en-US" altLang="zh-CN">
                <a:solidFill>
                  <a:srgbClr val="C00000"/>
                </a:solidFill>
                <a:sym typeface="+mn-ea"/>
              </a:rPr>
              <a:t>128</a:t>
            </a:r>
            <a:r>
              <a:rPr lang="zh-CN" altLang="en-US">
                <a:solidFill>
                  <a:srgbClr val="C00000"/>
                </a:solidFill>
                <a:sym typeface="+mn-ea"/>
              </a:rPr>
              <a:t>时，模型性能会趋于稳定，更多的校准数据不会带来额外的性能提升）</a:t>
            </a:r>
            <a:endParaRPr lang="zh-CN" altLang="en-US">
              <a:solidFill>
                <a:srgbClr val="C00000"/>
              </a:solidFill>
              <a:sym typeface="+mn-ea"/>
            </a:endParaRPr>
          </a:p>
          <a:p>
            <a:r>
              <a:rPr lang="en-US" altLang="zh-CN">
                <a:solidFill>
                  <a:srgbClr val="C00000"/>
                </a:solidFill>
                <a:sym typeface="+mn-ea"/>
              </a:rPr>
              <a:t>2. </a:t>
            </a:r>
            <a:r>
              <a:rPr lang="zh-CN" altLang="en-US">
                <a:solidFill>
                  <a:srgbClr val="C00000"/>
                </a:solidFill>
                <a:sym typeface="+mn-ea"/>
              </a:rPr>
              <a:t>随着标注</a:t>
            </a:r>
            <a:r>
              <a:rPr lang="zh-CN" altLang="en-US">
                <a:solidFill>
                  <a:srgbClr val="C00000"/>
                </a:solidFill>
                <a:sym typeface="+mn-ea"/>
              </a:rPr>
              <a:t>数据量的增加，剪枝模型性能的标准差减小</a:t>
            </a:r>
            <a:endParaRPr lang="zh-CN" altLang="en-US">
              <a:solidFill>
                <a:srgbClr val="C00000"/>
              </a:solidFill>
              <a:sym typeface="+mn-ea"/>
            </a:endParaRPr>
          </a:p>
        </p:txBody>
      </p:sp>
      <p:sp>
        <p:nvSpPr>
          <p:cNvPr id="16" name="矩形 15"/>
          <p:cNvSpPr/>
          <p:nvPr/>
        </p:nvSpPr>
        <p:spPr>
          <a:xfrm>
            <a:off x="5756910" y="4086860"/>
            <a:ext cx="1465580" cy="292735"/>
          </a:xfrm>
          <a:prstGeom prst="rect">
            <a:avLst/>
          </a:prstGeom>
          <a:noFill/>
          <a:ln w="1905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1711325" y="6367145"/>
            <a:ext cx="9910445" cy="368300"/>
          </a:xfrm>
          <a:prstGeom prst="rect">
            <a:avLst/>
          </a:prstGeom>
          <a:noFill/>
        </p:spPr>
        <p:txBody>
          <a:bodyPr wrap="square" rtlCol="0" anchor="t">
            <a:spAutoFit/>
          </a:bodyPr>
          <a:p>
            <a:r>
              <a:rPr lang="zh-CN" altLang="en-US" b="1">
                <a:solidFill>
                  <a:srgbClr val="C00000"/>
                </a:solidFill>
              </a:rPr>
              <a:t>考虑无论蒸馏训练数据的来源如何，</a:t>
            </a:r>
            <a:r>
              <a:rPr lang="zh-CN" altLang="en-US" b="1">
                <a:solidFill>
                  <a:srgbClr val="C00000"/>
                </a:solidFill>
                <a:sym typeface="+mn-ea"/>
              </a:rPr>
              <a:t>数据量对</a:t>
            </a:r>
            <a:r>
              <a:rPr lang="zh-CN" altLang="en-US" b="1">
                <a:solidFill>
                  <a:srgbClr val="C00000"/>
                </a:solidFill>
              </a:rPr>
              <a:t>蒸馏模型的平均性能影响是否具有一样的</a:t>
            </a:r>
            <a:r>
              <a:rPr lang="zh-CN" altLang="en-US" b="1">
                <a:solidFill>
                  <a:srgbClr val="C00000"/>
                </a:solidFill>
              </a:rPr>
              <a:t>规律</a:t>
            </a:r>
            <a:endParaRPr lang="zh-CN" altLang="en-US" b="1">
              <a:solidFill>
                <a:srgbClr val="C00000"/>
              </a:solidFill>
            </a:endParaRPr>
          </a:p>
        </p:txBody>
      </p:sp>
      <p:sp>
        <p:nvSpPr>
          <p:cNvPr id="21" name="下箭头 20"/>
          <p:cNvSpPr/>
          <p:nvPr/>
        </p:nvSpPr>
        <p:spPr>
          <a:xfrm>
            <a:off x="5756910" y="5784850"/>
            <a:ext cx="465455" cy="43370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5756910" y="4069080"/>
            <a:ext cx="1581150" cy="368300"/>
          </a:xfrm>
          <a:prstGeom prst="rect">
            <a:avLst/>
          </a:prstGeom>
          <a:noFill/>
        </p:spPr>
        <p:txBody>
          <a:bodyPr wrap="square" rtlCol="0">
            <a:spAutoFit/>
          </a:bodyPr>
          <a:p>
            <a:r>
              <a:rPr lang="en-US" altLang="zh-CN"/>
              <a:t>data </a:t>
            </a:r>
            <a:r>
              <a:rPr lang="en-US" altLang="zh-CN"/>
              <a:t>amount</a:t>
            </a:r>
            <a:endParaRPr lang="en-US" altLang="zh-CN"/>
          </a:p>
        </p:txBody>
      </p:sp>
      <p:cxnSp>
        <p:nvCxnSpPr>
          <p:cNvPr id="7" name="直接箭头连接符 6"/>
          <p:cNvCxnSpPr/>
          <p:nvPr/>
        </p:nvCxnSpPr>
        <p:spPr>
          <a:xfrm flipH="1" flipV="1">
            <a:off x="4660900" y="3846830"/>
            <a:ext cx="941705" cy="30670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flipV="1">
            <a:off x="7338060" y="3836035"/>
            <a:ext cx="476250" cy="34925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299" y="2972"/>
            <a:ext cx="10515600" cy="1325563"/>
          </a:xfrm>
        </p:spPr>
        <p:txBody>
          <a:bodyPr/>
          <a:lstStyle/>
          <a:p>
            <a:r>
              <a:rPr lang="en-US" altLang="zh-CN">
                <a:latin typeface="Times New Roman" panose="02020603050405020304"/>
                <a:ea typeface="宋体" panose="02010600030101010101" pitchFamily="2" charset="-122"/>
                <a:cs typeface="Calibri Light" panose="020F0302020204030204"/>
                <a:sym typeface="+mn-ea"/>
              </a:rPr>
              <a:t>Experiment</a:t>
            </a:r>
            <a:endParaRPr lang="zh-CN" altLang="en-US">
              <a:latin typeface="Times New Roman" panose="02020603050405020304"/>
              <a:ea typeface="宋体" panose="02010600030101010101" pitchFamily="2" charset="-122"/>
              <a:cs typeface="Calibri Light" panose="020F0302020204030204"/>
            </a:endParaRPr>
          </a:p>
        </p:txBody>
      </p:sp>
      <p:pic>
        <p:nvPicPr>
          <p:cNvPr id="5" name="图片 4"/>
          <p:cNvPicPr/>
          <p:nvPr/>
        </p:nvPicPr>
        <p:blipFill>
          <a:blip r:embed="rId1"/>
          <a:stretch>
            <a:fillRect/>
          </a:stretch>
        </p:blipFill>
        <p:spPr>
          <a:xfrm>
            <a:off x="1704340" y="1713865"/>
            <a:ext cx="8783955" cy="3430905"/>
          </a:xfrm>
          <a:prstGeom prst="rect">
            <a:avLst/>
          </a:prstGeom>
        </p:spPr>
      </p:pic>
      <p:sp>
        <p:nvSpPr>
          <p:cNvPr id="19" name="文本框 18"/>
          <p:cNvSpPr txBox="1"/>
          <p:nvPr/>
        </p:nvSpPr>
        <p:spPr>
          <a:xfrm>
            <a:off x="1704340" y="5271770"/>
            <a:ext cx="9363075" cy="368300"/>
          </a:xfrm>
          <a:prstGeom prst="rect">
            <a:avLst/>
          </a:prstGeom>
          <a:noFill/>
        </p:spPr>
        <p:txBody>
          <a:bodyPr wrap="square" rtlCol="0" anchor="t">
            <a:spAutoFit/>
          </a:bodyPr>
          <a:p>
            <a:pPr algn="ctr"/>
            <a:r>
              <a:rPr lang="zh-CN" altLang="en-US">
                <a:solidFill>
                  <a:srgbClr val="C00000"/>
                </a:solidFill>
                <a:sym typeface="+mn-ea"/>
              </a:rPr>
              <a:t>结论</a:t>
            </a:r>
            <a:r>
              <a:rPr lang="en-US" altLang="zh-CN">
                <a:solidFill>
                  <a:srgbClr val="C00000"/>
                </a:solidFill>
                <a:sym typeface="+mn-ea"/>
              </a:rPr>
              <a:t>——</a:t>
            </a:r>
            <a:r>
              <a:rPr lang="zh-CN" altLang="en-US" b="1">
                <a:solidFill>
                  <a:srgbClr val="C00000"/>
                </a:solidFill>
                <a:sym typeface="+mn-ea"/>
              </a:rPr>
              <a:t>校准数据与</a:t>
            </a:r>
            <a:r>
              <a:rPr lang="en-US" altLang="zh-CN" b="1">
                <a:solidFill>
                  <a:srgbClr val="C00000"/>
                </a:solidFill>
                <a:sym typeface="+mn-ea"/>
              </a:rPr>
              <a:t>LLM</a:t>
            </a:r>
            <a:r>
              <a:rPr lang="zh-CN" altLang="en-US" b="1">
                <a:solidFill>
                  <a:srgbClr val="C00000"/>
                </a:solidFill>
                <a:sym typeface="+mn-ea"/>
              </a:rPr>
              <a:t>训练数据的相似度</a:t>
            </a:r>
            <a:r>
              <a:rPr lang="zh-CN" altLang="en-US">
                <a:solidFill>
                  <a:srgbClr val="C00000"/>
                </a:solidFill>
                <a:sym typeface="+mn-ea"/>
              </a:rPr>
              <a:t>比校准数据</a:t>
            </a:r>
            <a:r>
              <a:rPr lang="zh-CN" altLang="en-US">
                <a:solidFill>
                  <a:srgbClr val="C00000"/>
                </a:solidFill>
                <a:sym typeface="+mn-ea"/>
              </a:rPr>
              <a:t>本身的质量对剪枝性能的影响更显著。</a:t>
            </a:r>
            <a:endParaRPr lang="zh-CN" altLang="en-US">
              <a:solidFill>
                <a:srgbClr val="C00000"/>
              </a:solidFill>
              <a:sym typeface="+mn-ea"/>
            </a:endParaRPr>
          </a:p>
        </p:txBody>
      </p:sp>
      <p:sp>
        <p:nvSpPr>
          <p:cNvPr id="20" name="椭圆 19"/>
          <p:cNvSpPr/>
          <p:nvPr/>
        </p:nvSpPr>
        <p:spPr>
          <a:xfrm>
            <a:off x="4879340" y="2787650"/>
            <a:ext cx="1864360" cy="249999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8555355" y="2787650"/>
            <a:ext cx="1864995" cy="255333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2" name="直接箭头连接符 21"/>
          <p:cNvCxnSpPr/>
          <p:nvPr/>
        </p:nvCxnSpPr>
        <p:spPr>
          <a:xfrm>
            <a:off x="4739005" y="1420495"/>
            <a:ext cx="987425" cy="1280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nvCxnSpPr>
        <p:spPr>
          <a:xfrm flipH="1">
            <a:off x="9470390" y="1431290"/>
            <a:ext cx="705485" cy="12592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4262120" y="1052195"/>
            <a:ext cx="3112135" cy="368300"/>
          </a:xfrm>
          <a:prstGeom prst="rect">
            <a:avLst/>
          </a:prstGeom>
          <a:noFill/>
        </p:spPr>
        <p:txBody>
          <a:bodyPr wrap="square" rtlCol="0">
            <a:spAutoFit/>
          </a:bodyPr>
          <a:p>
            <a:r>
              <a:rPr lang="zh-CN" altLang="en-US">
                <a:solidFill>
                  <a:srgbClr val="FF0000"/>
                </a:solidFill>
              </a:rPr>
              <a:t>①</a:t>
            </a:r>
            <a:r>
              <a:rPr lang="zh-CN" altLang="en-US"/>
              <a:t>数据质量虽好但表现</a:t>
            </a:r>
            <a:r>
              <a:rPr lang="zh-CN" altLang="en-US"/>
              <a:t>差</a:t>
            </a:r>
            <a:endParaRPr lang="zh-CN" altLang="en-US"/>
          </a:p>
        </p:txBody>
      </p:sp>
      <p:sp>
        <p:nvSpPr>
          <p:cNvPr id="26" name="文本框 25"/>
          <p:cNvSpPr txBox="1"/>
          <p:nvPr/>
        </p:nvSpPr>
        <p:spPr>
          <a:xfrm>
            <a:off x="7589520" y="1062990"/>
            <a:ext cx="4602480" cy="368300"/>
          </a:xfrm>
          <a:prstGeom prst="rect">
            <a:avLst/>
          </a:prstGeom>
          <a:noFill/>
        </p:spPr>
        <p:txBody>
          <a:bodyPr wrap="square" rtlCol="0">
            <a:spAutoFit/>
          </a:bodyPr>
          <a:p>
            <a:r>
              <a:rPr lang="zh-CN" altLang="en-US">
                <a:solidFill>
                  <a:srgbClr val="FF0000"/>
                </a:solidFill>
              </a:rPr>
              <a:t>②</a:t>
            </a:r>
            <a:r>
              <a:rPr lang="zh-CN" altLang="en-US"/>
              <a:t>与</a:t>
            </a:r>
            <a:r>
              <a:rPr lang="en-US" altLang="zh-CN"/>
              <a:t>LLM</a:t>
            </a:r>
            <a:r>
              <a:rPr lang="zh-CN" altLang="en-US"/>
              <a:t>的训练数据相似性最高，表现</a:t>
            </a:r>
            <a:r>
              <a:rPr lang="zh-CN" altLang="en-US"/>
              <a:t>最好</a:t>
            </a:r>
            <a:endParaRPr lang="zh-CN" altLang="en-US"/>
          </a:p>
        </p:txBody>
      </p:sp>
      <p:sp>
        <p:nvSpPr>
          <p:cNvPr id="27" name="文本框 26"/>
          <p:cNvSpPr txBox="1"/>
          <p:nvPr/>
        </p:nvSpPr>
        <p:spPr>
          <a:xfrm>
            <a:off x="1595120" y="6260465"/>
            <a:ext cx="9580880" cy="368300"/>
          </a:xfrm>
          <a:prstGeom prst="rect">
            <a:avLst/>
          </a:prstGeom>
          <a:noFill/>
        </p:spPr>
        <p:txBody>
          <a:bodyPr wrap="square" rtlCol="0" anchor="t">
            <a:spAutoFit/>
          </a:bodyPr>
          <a:p>
            <a:r>
              <a:rPr lang="zh-CN" altLang="en-US" b="1">
                <a:solidFill>
                  <a:srgbClr val="C00000"/>
                </a:solidFill>
              </a:rPr>
              <a:t>探索什么样的数据更适合做蒸馏训练数据（质量更好？多样性更好？与</a:t>
            </a:r>
            <a:r>
              <a:rPr lang="en-US" altLang="zh-CN" b="1">
                <a:solidFill>
                  <a:srgbClr val="C00000"/>
                </a:solidFill>
              </a:rPr>
              <a:t>LLM</a:t>
            </a:r>
            <a:r>
              <a:rPr lang="zh-CN" altLang="en-US" b="1">
                <a:solidFill>
                  <a:srgbClr val="C00000"/>
                </a:solidFill>
              </a:rPr>
              <a:t>训练数据更</a:t>
            </a:r>
            <a:r>
              <a:rPr lang="zh-CN" altLang="en-US" b="1">
                <a:solidFill>
                  <a:srgbClr val="C00000"/>
                </a:solidFill>
              </a:rPr>
              <a:t>相似？）</a:t>
            </a:r>
            <a:endParaRPr lang="zh-CN" altLang="en-US" b="1">
              <a:solidFill>
                <a:srgbClr val="C00000"/>
              </a:solidFill>
            </a:endParaRPr>
          </a:p>
        </p:txBody>
      </p:sp>
      <p:sp>
        <p:nvSpPr>
          <p:cNvPr id="28" name="下箭头 27"/>
          <p:cNvSpPr/>
          <p:nvPr/>
        </p:nvSpPr>
        <p:spPr>
          <a:xfrm>
            <a:off x="5863590" y="5733415"/>
            <a:ext cx="465455" cy="43370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2137</Words>
  <Application>WPS 演示</Application>
  <PresentationFormat>宽屏</PresentationFormat>
  <Paragraphs>181</Paragraphs>
  <Slides>20</Slides>
  <Notes>25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宋体</vt:lpstr>
      <vt:lpstr>Wingdings</vt:lpstr>
      <vt:lpstr>Times New Roman</vt:lpstr>
      <vt:lpstr>Calibri Light</vt:lpstr>
      <vt:lpstr>Calibri</vt:lpstr>
      <vt:lpstr>等线</vt:lpstr>
      <vt:lpstr>微软雅黑</vt:lpstr>
      <vt:lpstr>Arial Unicode MS</vt:lpstr>
      <vt:lpstr>Wingdings</vt:lpstr>
      <vt:lpstr>Arial</vt:lpstr>
      <vt:lpstr>Arial,Sans-Serif</vt:lpstr>
      <vt:lpstr>LaTeX</vt:lpstr>
      <vt:lpstr>Calibri Light</vt:lpstr>
      <vt:lpstr>Calibri</vt:lpstr>
      <vt:lpstr>Office 主题</vt:lpstr>
      <vt:lpstr>Denoising Diffusion Probabilistic Models</vt:lpstr>
      <vt:lpstr>Background</vt:lpstr>
      <vt:lpstr>Method</vt:lpstr>
      <vt:lpstr>Introduction </vt:lpstr>
      <vt:lpstr>Background</vt:lpstr>
      <vt:lpstr>Forward process</vt:lpstr>
      <vt:lpstr>Loss function</vt:lpstr>
      <vt:lpstr>Forward process</vt:lpstr>
      <vt:lpstr>Reverse process</vt:lpstr>
      <vt:lpstr>Reverse process</vt:lpstr>
      <vt:lpstr>Experiment</vt:lpstr>
      <vt:lpstr>Reverse process</vt:lpstr>
      <vt:lpstr>Conclusion</vt:lpstr>
      <vt:lpstr>Algorithms</vt:lpstr>
      <vt:lpstr>PowerPoint 演示文稿</vt:lpstr>
      <vt:lpstr>Experiments</vt:lpstr>
      <vt:lpstr>Experiments</vt:lpstr>
      <vt:lpstr>Experiment</vt:lpstr>
      <vt:lpstr>Conclusion</vt:lpstr>
      <vt:lpstr>Thanks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cp:lastModifiedBy>
  <cp:revision>1266</cp:revision>
  <dcterms:created xsi:type="dcterms:W3CDTF">2012-07-28T05:39:00Z</dcterms:created>
  <dcterms:modified xsi:type="dcterms:W3CDTF">2024-12-06T04:15:14Z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3EA5CA4D396E4351B928C0CFCA37BD18_13</vt:lpwstr>
  </property>
  <property fmtid="{D5CDD505-2E9C-101B-9397-08002B2CF9AE}" pid="3" name="KSOProductBuildVer">
    <vt:lpwstr>2052-12.1.0.18912</vt:lpwstr>
  </property>
</Properties>
</file>