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7" r:id="rId3"/>
    <p:sldId id="268" r:id="rId4"/>
    <p:sldId id="291" r:id="rId5"/>
    <p:sldId id="293" r:id="rId6"/>
    <p:sldId id="269" r:id="rId7"/>
    <p:sldId id="292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BC9"/>
    <a:srgbClr val="23A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99" autoAdjust="0"/>
  </p:normalViewPr>
  <p:slideViewPr>
    <p:cSldViewPr snapToGrid="0" showGuides="1">
      <p:cViewPr varScale="1">
        <p:scale>
          <a:sx n="97" d="100"/>
          <a:sy n="97" d="100"/>
        </p:scale>
        <p:origin x="1074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7F675-3266-4CC3-A97D-3592963B494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A0EE-EF14-4FEC-BB7B-A8CD25C82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5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4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4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1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79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3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3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7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98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5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0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0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3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6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A0EE-EF14-4FEC-BB7B-A8CD25C823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6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9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4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6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1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90EE826-ABD5-CC79-F0CB-6A4D1C5326EB}"/>
              </a:ext>
            </a:extLst>
          </p:cNvPr>
          <p:cNvSpPr txBox="1"/>
          <p:nvPr userDrawn="1"/>
        </p:nvSpPr>
        <p:spPr>
          <a:xfrm>
            <a:off x="320426" y="6213791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2887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2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5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9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9BEB-352E-458C-BF10-0BDFE27F908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1588-B674-44D4-80B5-FEFD9E83B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50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/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/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0" y="198487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ea typeface="Aa黑体 (非商业使用)" panose="02010600010101010101" pitchFamily="2" charset="-122"/>
                <a:sym typeface="思源黑体" panose="020B0500000000000000" pitchFamily="34" charset="-122"/>
              </a:rPr>
              <a:t>TOPOLM: BRAIN-LIKE SPATIO-FUNCTIONAL ORGANIZATION IN A TOPOGRAPHIC LANGUAGE MODEL</a:t>
            </a:r>
            <a:endParaRPr lang="zh-CN" altLang="en-US" sz="4000" b="1" dirty="0">
              <a:ln w="12700">
                <a:noFill/>
              </a:ln>
              <a:gradFill>
                <a:gsLst>
                  <a:gs pos="0">
                    <a:srgbClr val="044BC9"/>
                  </a:gs>
                  <a:gs pos="100000">
                    <a:srgbClr val="23A2E4"/>
                  </a:gs>
                </a:gsLst>
                <a:lin ang="0" scaled="0"/>
              </a:gradFill>
              <a:ea typeface="Aa黑体 (非商业使用)" panose="02010600010101010101" pitchFamily="2" charset="-122"/>
              <a:sym typeface="思源黑体" panose="020B0500000000000000" pitchFamily="34" charset="-122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A19DF75-27FF-4804-8C59-F17F55C9C104}"/>
              </a:ext>
            </a:extLst>
          </p:cNvPr>
          <p:cNvSpPr txBox="1">
            <a:spLocks/>
          </p:cNvSpPr>
          <p:nvPr/>
        </p:nvSpPr>
        <p:spPr>
          <a:xfrm>
            <a:off x="212112" y="255771"/>
            <a:ext cx="2268318" cy="370615"/>
          </a:xfrm>
          <a:prstGeom prst="rect">
            <a:avLst/>
          </a:prstGeom>
        </p:spPr>
        <p:txBody>
          <a:bodyPr/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chemeClr val="tx2"/>
                </a:solidFill>
                <a:latin typeface="Amiri" pitchFamily="2" charset="-78"/>
                <a:ea typeface="Amiri" pitchFamily="2" charset="-78"/>
                <a:cs typeface="Amiri" pitchFamily="2" charset="-78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1600" dirty="0">
                <a:solidFill>
                  <a:srgbClr val="044BC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NUAA NLP LAB</a:t>
            </a:r>
            <a:endParaRPr lang="en-ID" sz="1600" dirty="0">
              <a:solidFill>
                <a:srgbClr val="044BC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5883B3-EF7F-4DF1-A1E7-9EAA262A8946}"/>
              </a:ext>
            </a:extLst>
          </p:cNvPr>
          <p:cNvSpPr/>
          <p:nvPr/>
        </p:nvSpPr>
        <p:spPr>
          <a:xfrm>
            <a:off x="2855585" y="4730806"/>
            <a:ext cx="6480829" cy="116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/>
              <a:t>ICLR 2025 Conference Submission13712 Authors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1" dirty="0"/>
              <a:t>Rating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6 6 8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60301" y="6009926"/>
            <a:ext cx="2400300" cy="4333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分享人：夏润泽</a:t>
            </a:r>
            <a:endParaRPr lang="en-US" altLang="zh-CN" dirty="0">
              <a:solidFill>
                <a:srgbClr val="044BC9"/>
              </a:soli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  <a:p>
            <a:pPr algn="ctr"/>
            <a:r>
              <a:rPr lang="zh-CN" altLang="en-US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日期：</a:t>
            </a:r>
            <a:r>
              <a:rPr lang="en-US" altLang="zh-CN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2024/11/22</a:t>
            </a:r>
            <a:endParaRPr lang="zh-CN" altLang="en-US" dirty="0">
              <a:solidFill>
                <a:srgbClr val="044BC9"/>
              </a:solidFill>
              <a:latin typeface="Aa黑体 (非商业使用)" panose="02010600010101010101" pitchFamily="2" charset="-122"/>
              <a:ea typeface="Aa黑体 (非商业使用)" panose="0201060001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492345" y="1747283"/>
            <a:ext cx="5207310" cy="0"/>
            <a:chOff x="3746190" y="2146300"/>
            <a:chExt cx="5207310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46190" y="2146300"/>
              <a:ext cx="5207310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2939989" y="1666752"/>
            <a:ext cx="216018" cy="167054"/>
            <a:chOff x="1467073" y="4995308"/>
            <a:chExt cx="216018" cy="167054"/>
          </a:xfrm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B4111A8-53F2-41B6-B9CE-14927C8E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551" y="3459377"/>
            <a:ext cx="889316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10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airplan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Method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43731"/>
            <a:ext cx="10396046" cy="4770537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如何模型与大脑语言系统对齐情况？</a:t>
            </a:r>
            <a:endParaRPr lang="en-US" altLang="zh-CN" sz="2400" b="1" dirty="0"/>
          </a:p>
          <a:p>
            <a:pPr algn="just"/>
            <a:r>
              <a:rPr lang="zh-CN" altLang="en-US" sz="2000" b="1" dirty="0">
                <a:ea typeface="Aa黑体 (非商业使用)" panose="02010600010101010101"/>
              </a:rPr>
              <a:t>模拟</a:t>
            </a:r>
            <a:r>
              <a:rPr lang="en-US" altLang="zh-CN" sz="2000" b="1" dirty="0">
                <a:ea typeface="Aa黑体 (非商业使用)" panose="02010600010101010101"/>
              </a:rPr>
              <a:t>fMRI</a:t>
            </a:r>
            <a:r>
              <a:rPr lang="zh-CN" altLang="en-US" sz="2000" b="1" dirty="0">
                <a:ea typeface="Aa黑体 (非商业使用)" panose="02010600010101010101"/>
              </a:rPr>
              <a:t>的读出采样</a:t>
            </a:r>
            <a:r>
              <a:rPr lang="zh-CN" altLang="en-US" sz="2000" dirty="0">
                <a:ea typeface="Aa黑体 (非商业使用)" panose="02010600010101010101"/>
              </a:rPr>
              <a:t>方法，将模型的神经元激活与实际</a:t>
            </a:r>
            <a:r>
              <a:rPr lang="en-US" altLang="zh-CN" sz="2000" dirty="0">
                <a:ea typeface="Aa黑体 (非商业使用)" panose="02010600010101010101"/>
              </a:rPr>
              <a:t>fMRI</a:t>
            </a:r>
            <a:r>
              <a:rPr lang="zh-CN" altLang="en-US" sz="2000" dirty="0">
                <a:ea typeface="Aa黑体 (非商业使用)" panose="02010600010101010101"/>
              </a:rPr>
              <a:t>数据的特性对齐，从而提升分析的生物学相关性和研究结果的可靠性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挑战：</a:t>
            </a:r>
            <a:r>
              <a:rPr lang="zh-CN" altLang="en-US" sz="2000" dirty="0">
                <a:ea typeface="Aa黑体 (非商业使用)" panose="02010600010101010101"/>
              </a:rPr>
              <a:t>分辨率不同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en-US" altLang="zh-CN" sz="2000" dirty="0">
                <a:ea typeface="Aa黑体 (非商业使用)" panose="02010600010101010101"/>
              </a:rPr>
              <a:t>fMRI</a:t>
            </a:r>
            <a:r>
              <a:rPr lang="zh-CN" altLang="en-US" sz="2000" dirty="0">
                <a:ea typeface="Aa黑体 (非商业使用)" panose="02010600010101010101"/>
              </a:rPr>
              <a:t>的空间分辨率较低，每个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体素（</a:t>
            </a:r>
            <a:r>
              <a:rPr lang="en-US" altLang="zh-CN" sz="2000" dirty="0">
                <a:solidFill>
                  <a:srgbClr val="FF0000"/>
                </a:solidFill>
                <a:ea typeface="Aa黑体 (非商业使用)" panose="02010600010101010101"/>
              </a:rPr>
              <a:t>voxel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）包含了大量神经元的聚合响应</a:t>
            </a:r>
            <a:r>
              <a:rPr lang="zh-CN" altLang="en-US" sz="2000" dirty="0">
                <a:ea typeface="Aa黑体 (非商业使用)" panose="02010600010101010101"/>
              </a:rPr>
              <a:t>，而不是单一神经元的精确活动。模型中的激活通常以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单一神经元为单位</a:t>
            </a:r>
            <a:r>
              <a:rPr lang="zh-CN" altLang="en-US" sz="2000" dirty="0">
                <a:ea typeface="Aa黑体 (非商业使用)" panose="02010600010101010101"/>
              </a:rPr>
              <a:t>，具有高分辨率。直接使用模型的高分辨率输出进行分析可能无法准确反映</a:t>
            </a:r>
            <a:r>
              <a:rPr lang="en-US" altLang="zh-CN" sz="2000" dirty="0">
                <a:ea typeface="Aa黑体 (非商业使用)" panose="02010600010101010101"/>
              </a:rPr>
              <a:t>fMRI</a:t>
            </a:r>
            <a:r>
              <a:rPr lang="zh-CN" altLang="en-US" sz="2000" dirty="0">
                <a:ea typeface="Aa黑体 (非商业使用)" panose="02010600010101010101"/>
              </a:rPr>
              <a:t>数据特性。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方案：</a:t>
            </a:r>
            <a:r>
              <a:rPr lang="zh-CN" altLang="en-US" sz="2000" dirty="0">
                <a:ea typeface="Aa黑体 (非商业使用)" panose="02010600010101010101"/>
              </a:rPr>
              <a:t>高斯平滑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zh-CN" altLang="en-US" sz="2000" dirty="0">
                <a:ea typeface="Aa黑体 (非商业使用)" panose="02010600010101010101"/>
              </a:rPr>
              <a:t>通过高斯核对模型激活进行平滑，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将多个神经元的响应聚合为“虚拟体素”响应</a:t>
            </a:r>
            <a:r>
              <a:rPr lang="zh-CN" altLang="en-US" sz="2000" dirty="0">
                <a:ea typeface="Aa黑体 (非商业使用)" panose="02010600010101010101"/>
              </a:rPr>
              <a:t>，模拟</a:t>
            </a:r>
            <a:r>
              <a:rPr lang="en-US" altLang="zh-CN" sz="2000" dirty="0">
                <a:ea typeface="Aa黑体 (非商业使用)" panose="02010600010101010101"/>
              </a:rPr>
              <a:t>fMRI</a:t>
            </a:r>
            <a:r>
              <a:rPr lang="zh-CN" altLang="en-US" sz="2000" dirty="0">
                <a:ea typeface="Aa黑体 (非商业使用)" panose="02010600010101010101"/>
              </a:rPr>
              <a:t>中空间聚合效应。</a:t>
            </a:r>
            <a:endParaRPr lang="en-US" altLang="zh-CN" sz="2000" dirty="0">
              <a:ea typeface="Aa黑体 (非商业使用)" panose="02010600010101010101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2E0317-B84A-4C57-B420-EAD0F22B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90" y="4031720"/>
            <a:ext cx="5937192" cy="17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68193"/>
      </p:ext>
    </p:extLst>
  </p:cSld>
  <p:clrMapOvr>
    <a:masterClrMapping/>
  </p:clrMapOvr>
  <p:transition spd="slow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Analysis1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37971"/>
            <a:ext cx="10396046" cy="1938992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44BC9"/>
                </a:solidFill>
                <a:ea typeface="Aa黑体 (非商业使用)" panose="02010600010101010101"/>
              </a:rPr>
              <a:t>验证 </a:t>
            </a:r>
            <a:r>
              <a:rPr lang="en-US" altLang="zh-CN" sz="2000" b="1" dirty="0" err="1">
                <a:solidFill>
                  <a:srgbClr val="044BC9"/>
                </a:solidFill>
                <a:ea typeface="Aa黑体 (非商业使用)" panose="02010600010101010101"/>
              </a:rPr>
              <a:t>TopoLM</a:t>
            </a:r>
            <a:r>
              <a:rPr lang="en-US" altLang="zh-CN" sz="2000" b="1" dirty="0">
                <a:solidFill>
                  <a:srgbClr val="044BC9"/>
                </a:solidFill>
                <a:ea typeface="Aa黑体 (非商业使用)" panose="02010600010101010101"/>
              </a:rPr>
              <a:t> </a:t>
            </a:r>
            <a:r>
              <a:rPr lang="zh-CN" altLang="en-US" sz="2000" b="1" dirty="0">
                <a:solidFill>
                  <a:srgbClr val="044BC9"/>
                </a:solidFill>
                <a:ea typeface="Aa黑体 (非商业使用)" panose="02010600010101010101"/>
              </a:rPr>
              <a:t>能否在模型中模拟核心语言系统的类脑特性</a:t>
            </a:r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r>
              <a:rPr lang="zh-CN" altLang="en-US" sz="2000" b="1" dirty="0">
                <a:solidFill>
                  <a:srgbClr val="044BC9"/>
                </a:solidFill>
                <a:ea typeface="Aa黑体 (非商业使用)" panose="02010600010101010101"/>
              </a:rPr>
              <a:t>具体包括：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Aa黑体 (非商业使用)" panose="02010600010101010101"/>
              </a:rPr>
              <a:t>模型激活是否会生成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语言选择性聚簇</a:t>
            </a:r>
            <a:r>
              <a:rPr lang="zh-CN" altLang="en-US" sz="2000" dirty="0">
                <a:ea typeface="Aa黑体 (非商业使用)" panose="02010600010101010101"/>
              </a:rPr>
              <a:t>，这些聚簇在空间上是否分布有序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Aa黑体 (非商业使用)" panose="02010600010101010101"/>
              </a:rPr>
              <a:t>各语言选择性聚簇是否表现出一致的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功能性响应模式</a:t>
            </a:r>
            <a:endParaRPr lang="zh-CN" altLang="en-US" sz="2000" dirty="0">
              <a:solidFill>
                <a:srgbClr val="FF0000"/>
              </a:solidFill>
              <a:ea typeface="Aa黑体 (非商业使用)" panose="02010600010101010101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Aa黑体 (非商业使用)" panose="02010600010101010101"/>
              </a:rPr>
              <a:t>聚簇的功能性响应模式是否与大脑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核心语言系统</a:t>
            </a:r>
            <a:r>
              <a:rPr lang="zh-CN" altLang="en-US" sz="2000" dirty="0">
                <a:ea typeface="Aa黑体 (非商业使用)" panose="02010600010101010101"/>
              </a:rPr>
              <a:t>一致</a:t>
            </a:r>
            <a:r>
              <a:rPr lang="zh-CN" altLang="en-US" sz="2000" b="1" dirty="0">
                <a:ea typeface="Aa黑体 (非商业使用)" panose="02010600010101010101"/>
              </a:rPr>
              <a:t> </a:t>
            </a:r>
            <a:r>
              <a:rPr lang="en-US" altLang="zh-CN" sz="2000" dirty="0">
                <a:ea typeface="Aa黑体 (非商业使用)" panose="02010600010101010101"/>
              </a:rPr>
              <a:t>(sentences &gt; {unconnected words, jabberwocky} &gt; nonwords</a:t>
            </a:r>
            <a:r>
              <a:rPr lang="zh-CN" altLang="en-US" sz="2000" dirty="0">
                <a:ea typeface="Aa黑体 (非商业使用)" panose="02010600010101010101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E38AC5-1F27-41FF-9426-A6CD333B798A}"/>
              </a:ext>
            </a:extLst>
          </p:cNvPr>
          <p:cNvSpPr txBox="1"/>
          <p:nvPr/>
        </p:nvSpPr>
        <p:spPr>
          <a:xfrm>
            <a:off x="576754" y="3429000"/>
            <a:ext cx="10396046" cy="2000548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Aa黑体 (非商业使用)" panose="02010600010101010101"/>
              </a:rPr>
              <a:t>1.</a:t>
            </a:r>
            <a:r>
              <a:rPr lang="zh-CN" altLang="en-US" sz="2000" b="1" dirty="0">
                <a:ea typeface="Aa黑体 (非商业使用)" panose="02010600010101010101"/>
              </a:rPr>
              <a:t>功能定位：筛选语言选择性单元，</a:t>
            </a:r>
            <a:r>
              <a:rPr lang="zh-CN" altLang="en-US" sz="2000" dirty="0">
                <a:ea typeface="Aa黑体 (非商业使用)" panose="02010600010101010101"/>
              </a:rPr>
              <a:t>确定哪些模型单元对语言刺激（如句子）有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显著选择性</a:t>
            </a:r>
            <a:r>
              <a:rPr lang="zh-CN" altLang="en-US" sz="2000" b="1" dirty="0">
                <a:ea typeface="Aa黑体 (非商业使用)" panose="02010600010101010101"/>
              </a:rPr>
              <a:t>（</a:t>
            </a:r>
            <a:r>
              <a:rPr lang="zh-CN" altLang="en-US" sz="2000" dirty="0">
                <a:ea typeface="Aa黑体 (非商业使用)" panose="02010600010101010101"/>
              </a:rPr>
              <a:t>确定哪些单元在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句子</a:t>
            </a:r>
            <a:r>
              <a:rPr lang="zh-CN" altLang="en-US" sz="2000" dirty="0">
                <a:ea typeface="Aa黑体 (非商业使用)" panose="02010600010101010101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非单词字符串</a:t>
            </a:r>
            <a:r>
              <a:rPr lang="zh-CN" altLang="en-US" sz="2000" dirty="0">
                <a:ea typeface="Aa黑体 (非商业使用)" panose="02010600010101010101"/>
              </a:rPr>
              <a:t>之间表现出显著的激活差异）。</a:t>
            </a:r>
          </a:p>
          <a:p>
            <a:r>
              <a:rPr lang="zh-CN" altLang="en-US" sz="2000" dirty="0">
                <a:ea typeface="Aa黑体 (非商业使用)" panose="02010600010101010101"/>
              </a:rPr>
              <a:t>实验使用了两类刺激（与人脑实验一致）</a:t>
            </a:r>
            <a:r>
              <a:rPr lang="zh-CN" altLang="en-US" sz="2000" b="1" dirty="0">
                <a:ea typeface="Aa黑体 (非商业使用)" panose="02010600010101010101"/>
              </a:rPr>
              <a:t>语言刺激</a:t>
            </a:r>
            <a:r>
              <a:rPr lang="zh-CN" altLang="en-US" sz="2000" dirty="0">
                <a:ea typeface="Aa黑体 (非商业使用)" panose="02010600010101010101"/>
              </a:rPr>
              <a:t>：</a:t>
            </a:r>
            <a:r>
              <a:rPr lang="en-US" altLang="zh-CN" sz="2000" dirty="0">
                <a:ea typeface="Aa黑体 (非商业使用)" panose="02010600010101010101"/>
              </a:rPr>
              <a:t>160</a:t>
            </a:r>
            <a:r>
              <a:rPr lang="zh-CN" altLang="en-US" sz="2000" dirty="0">
                <a:ea typeface="Aa黑体 (非商业使用)" panose="02010600010101010101"/>
              </a:rPr>
              <a:t>个句子（具有语法和词汇信息）和</a:t>
            </a:r>
            <a:r>
              <a:rPr lang="zh-CN" altLang="en-US" sz="2000" b="1" dirty="0">
                <a:ea typeface="Aa黑体 (非商业使用)" panose="02010600010101010101"/>
              </a:rPr>
              <a:t>非语言刺激</a:t>
            </a:r>
            <a:r>
              <a:rPr lang="zh-CN" altLang="en-US" sz="2000" dirty="0">
                <a:ea typeface="Aa黑体 (非商业使用)" panose="02010600010101010101"/>
              </a:rPr>
              <a:t>：</a:t>
            </a:r>
            <a:r>
              <a:rPr lang="en-US" altLang="zh-CN" sz="2000" dirty="0">
                <a:ea typeface="Aa黑体 (非商业使用)" panose="02010600010101010101"/>
              </a:rPr>
              <a:t>160</a:t>
            </a:r>
            <a:r>
              <a:rPr lang="zh-CN" altLang="en-US" sz="2000" dirty="0">
                <a:ea typeface="Aa黑体 (非商业使用)" panose="02010600010101010101"/>
              </a:rPr>
              <a:t>个随机无意义字符串（没有语法或词汇信息）</a:t>
            </a:r>
            <a:endParaRPr lang="en-US" altLang="zh-CN" sz="2000" dirty="0">
              <a:ea typeface="Aa黑体 (非商业使用)" panose="02010600010101010101"/>
            </a:endParaRPr>
          </a:p>
          <a:p>
            <a:r>
              <a:rPr lang="zh-CN" altLang="en-US" sz="2000" dirty="0">
                <a:ea typeface="Aa黑体 (非商业使用)" panose="02010600010101010101"/>
              </a:rPr>
              <a:t>获取</a:t>
            </a:r>
            <a:r>
              <a:rPr lang="en-US" altLang="zh-CN" sz="2000" dirty="0">
                <a:ea typeface="Aa黑体 (非商业使用)" panose="02010600010101010101"/>
              </a:rPr>
              <a:t>Attention</a:t>
            </a:r>
            <a:r>
              <a:rPr lang="zh-CN" altLang="en-US" sz="2000" dirty="0">
                <a:ea typeface="Aa黑体 (非商业使用)" panose="02010600010101010101"/>
              </a:rPr>
              <a:t>和</a:t>
            </a:r>
            <a:r>
              <a:rPr lang="en-US" altLang="zh-CN" sz="2000" dirty="0">
                <a:ea typeface="Aa黑体 (非商业使用)" panose="02010600010101010101"/>
              </a:rPr>
              <a:t>MLP</a:t>
            </a:r>
            <a:r>
              <a:rPr lang="zh-CN" altLang="en-US" sz="2000" dirty="0">
                <a:ea typeface="Aa黑体 (非商业使用)" panose="02010600010101010101"/>
              </a:rPr>
              <a:t>层的单元激活</a:t>
            </a:r>
          </a:p>
          <a:p>
            <a:r>
              <a:rPr lang="zh-CN" altLang="en-US" sz="2000" dirty="0">
                <a:ea typeface="Aa黑体 (非商业使用)" panose="02010600010101010101"/>
              </a:rPr>
              <a:t>进行</a:t>
            </a:r>
            <a:r>
              <a:rPr lang="en-US" altLang="zh-CN" sz="2000" dirty="0">
                <a:ea typeface="Aa黑体 (非商业使用)" panose="02010600010101010101"/>
              </a:rPr>
              <a:t>t</a:t>
            </a:r>
            <a:r>
              <a:rPr lang="zh-CN" altLang="en-US" sz="2000" dirty="0">
                <a:ea typeface="Aa黑体 (非商业使用)" panose="02010600010101010101"/>
              </a:rPr>
              <a:t>检验，定义</a:t>
            </a:r>
            <a:r>
              <a:rPr lang="en-US" altLang="zh-CN" sz="2000" dirty="0">
                <a:ea typeface="Aa黑体 (非商业使用)" panose="02010600010101010101"/>
              </a:rPr>
              <a:t>p</a:t>
            </a:r>
            <a:r>
              <a:rPr lang="zh-CN" altLang="en-US" sz="2000" dirty="0">
                <a:ea typeface="Aa黑体 (非商业使用)" panose="02010600010101010101"/>
              </a:rPr>
              <a:t>值经过</a:t>
            </a:r>
            <a:r>
              <a:rPr lang="en-US" altLang="zh-CN" sz="2000" dirty="0">
                <a:ea typeface="Aa黑体 (非商业使用)" panose="02010600010101010101"/>
              </a:rPr>
              <a:t>FDR</a:t>
            </a:r>
            <a:r>
              <a:rPr lang="zh-CN" altLang="en-US" sz="2000" dirty="0">
                <a:ea typeface="Aa黑体 (非商业使用)" panose="02010600010101010101"/>
              </a:rPr>
              <a:t>校正后小于</a:t>
            </a:r>
            <a:r>
              <a:rPr lang="en-US" altLang="zh-CN" sz="2000" dirty="0">
                <a:ea typeface="Aa黑体 (非商业使用)" panose="02010600010101010101"/>
              </a:rPr>
              <a:t>0.05</a:t>
            </a:r>
            <a:r>
              <a:rPr lang="zh-CN" altLang="en-US" sz="2000" dirty="0">
                <a:ea typeface="Aa黑体 (非商业使用)" panose="02010600010101010101"/>
              </a:rPr>
              <a:t>的单元为核心语言系统的一部分。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3734788102"/>
      </p:ext>
    </p:extLst>
  </p:cSld>
  <p:clrMapOvr>
    <a:masterClrMapping/>
  </p:clrMapOvr>
  <p:transition spd="slow" advTm="4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Analysis1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37971"/>
            <a:ext cx="10396046" cy="5324535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Aa黑体 (非商业使用)" panose="02010600010101010101"/>
              </a:rPr>
              <a:t>2.</a:t>
            </a:r>
            <a:r>
              <a:rPr lang="zh-CN" altLang="en-US" sz="2000" b="1" dirty="0">
                <a:ea typeface="Aa黑体 (非商业使用)" panose="02010600010101010101"/>
              </a:rPr>
              <a:t>定义语言选择性集群（</a:t>
            </a:r>
            <a:r>
              <a:rPr lang="en-US" altLang="zh-CN" sz="2000" b="1" dirty="0">
                <a:ea typeface="Aa黑体 (非商业使用)" panose="02010600010101010101"/>
              </a:rPr>
              <a:t> </a:t>
            </a:r>
            <a:r>
              <a:rPr lang="en-US" altLang="zh-CN" sz="2000" dirty="0">
                <a:ea typeface="Aa黑体 (非商业使用)" panose="02010600010101010101"/>
              </a:rPr>
              <a:t>language-selective clusters</a:t>
            </a:r>
            <a:r>
              <a:rPr lang="zh-CN" altLang="en-US" sz="2000" dirty="0">
                <a:ea typeface="Aa黑体 (非商业使用)" panose="02010600010101010101"/>
              </a:rPr>
              <a:t>）：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类比语言核心脑区</a:t>
            </a:r>
            <a:endParaRPr lang="en-US" altLang="zh-CN" sz="2000" dirty="0">
              <a:solidFill>
                <a:srgbClr val="FF0000"/>
              </a:solidFill>
              <a:ea typeface="Aa黑体 (非商业使用)" panose="02010600010101010101"/>
            </a:endParaRPr>
          </a:p>
          <a:p>
            <a:endParaRPr lang="en-US" altLang="zh-CN" sz="2000" dirty="0">
              <a:solidFill>
                <a:srgbClr val="FF0000"/>
              </a:solidFill>
              <a:ea typeface="Aa黑体 (非商业使用)" panose="02010600010101010101"/>
            </a:endParaRPr>
          </a:p>
          <a:p>
            <a:pPr lvl="1"/>
            <a:r>
              <a:rPr lang="zh-CN" altLang="en-US" sz="2000" dirty="0">
                <a:ea typeface="Aa黑体 (非商业使用)" panose="02010600010101010101"/>
              </a:rPr>
              <a:t>使用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进化聚类算法</a:t>
            </a:r>
            <a:r>
              <a:rPr lang="zh-CN" altLang="en-US" sz="2000" dirty="0">
                <a:ea typeface="Aa黑体 (非商业使用)" panose="02010600010101010101"/>
              </a:rPr>
              <a:t>对每个对比图进行分析。</a:t>
            </a:r>
            <a:endParaRPr lang="en-US" altLang="zh-CN" sz="2000" dirty="0">
              <a:ea typeface="Aa黑体 (非商业使用)" panose="02010600010101010101"/>
            </a:endParaRPr>
          </a:p>
          <a:p>
            <a:pPr lvl="1"/>
            <a:r>
              <a:rPr lang="zh-CN" altLang="en-US" sz="2000" dirty="0">
                <a:ea typeface="Aa黑体 (非商业使用)" panose="02010600010101010101"/>
              </a:rPr>
              <a:t>从每个层中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显著选择性</a:t>
            </a:r>
            <a:r>
              <a:rPr lang="zh-CN" altLang="en-US" sz="2000" dirty="0">
                <a:ea typeface="Aa黑体 (非商业使用)" panose="02010600010101010101"/>
              </a:rPr>
              <a:t>的单元（根据</a:t>
            </a:r>
            <a:r>
              <a:rPr lang="en-US" altLang="zh-CN" sz="2000" dirty="0">
                <a:ea typeface="Aa黑体 (非商业使用)" panose="02010600010101010101"/>
              </a:rPr>
              <a:t>t</a:t>
            </a:r>
            <a:r>
              <a:rPr lang="zh-CN" altLang="en-US" sz="2000" dirty="0">
                <a:ea typeface="Aa黑体 (非商业使用)" panose="02010600010101010101"/>
              </a:rPr>
              <a:t>值）开始，逐步将最选择性的相邻单元添加到集群中，直到达到预定的</a:t>
            </a:r>
            <a:r>
              <a:rPr lang="en-US" altLang="zh-CN" sz="2000" dirty="0">
                <a:ea typeface="Aa黑体 (非商业使用)" panose="02010600010101010101"/>
              </a:rPr>
              <a:t>p</a:t>
            </a:r>
            <a:r>
              <a:rPr lang="zh-CN" altLang="en-US" sz="2000" dirty="0">
                <a:ea typeface="Aa黑体 (非商业使用)" panose="02010600010101010101"/>
              </a:rPr>
              <a:t>值阈值（</a:t>
            </a:r>
            <a:r>
              <a:rPr lang="en-US" altLang="zh-CN" sz="2000" dirty="0">
                <a:ea typeface="Aa黑体 (非商业使用)" panose="02010600010101010101"/>
              </a:rPr>
              <a:t>p &gt; 0.05</a:t>
            </a:r>
            <a:r>
              <a:rPr lang="zh-CN" altLang="en-US" sz="2000" dirty="0">
                <a:ea typeface="Aa黑体 (非商业使用)" panose="02010600010101010101"/>
              </a:rPr>
              <a:t>）。 重复上述过程，直到所有单元都被分配到集群中丢弃少于</a:t>
            </a:r>
            <a:r>
              <a:rPr lang="en-US" altLang="zh-CN" sz="2000" dirty="0">
                <a:ea typeface="Aa黑体 (非商业使用)" panose="02010600010101010101"/>
              </a:rPr>
              <a:t>10</a:t>
            </a:r>
            <a:r>
              <a:rPr lang="zh-CN" altLang="en-US" sz="2000" dirty="0">
                <a:ea typeface="Aa黑体 (非商业使用)" panose="02010600010101010101"/>
              </a:rPr>
              <a:t>个单元的集群。</a:t>
            </a:r>
            <a:endParaRPr lang="en-US" altLang="zh-CN" sz="2000" dirty="0">
              <a:ea typeface="Aa黑体 (非商业使用)" panose="02010600010101010101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1" dirty="0">
              <a:ea typeface="Aa黑体 (非商业使用)" panose="02010600010101010101"/>
            </a:endParaRPr>
          </a:p>
          <a:p>
            <a:r>
              <a:rPr lang="en-US" altLang="zh-CN" sz="2000" b="1" dirty="0">
                <a:ea typeface="Aa黑体 (非商业使用)" panose="02010600010101010101"/>
              </a:rPr>
              <a:t>3. </a:t>
            </a:r>
            <a:r>
              <a:rPr lang="zh-CN" altLang="en-US" sz="2000" b="1" dirty="0">
                <a:ea typeface="Aa黑体 (非商业使用)" panose="02010600010101010101"/>
              </a:rPr>
              <a:t>测量集群响应</a:t>
            </a:r>
            <a:endParaRPr lang="en-US" altLang="zh-CN" sz="2000" b="1" dirty="0">
              <a:ea typeface="Aa黑体 (非商业使用)" panose="02010600010101010101"/>
            </a:endParaRPr>
          </a:p>
          <a:p>
            <a:endParaRPr lang="zh-CN" altLang="en-US" sz="2000" dirty="0">
              <a:ea typeface="Aa黑体 (非商业使用)" panose="02010600010101010101"/>
            </a:endParaRPr>
          </a:p>
          <a:p>
            <a:r>
              <a:rPr lang="zh-CN" altLang="en-US" sz="2000" dirty="0">
                <a:ea typeface="Aa黑体 (非商业使用)" panose="02010600010101010101"/>
              </a:rPr>
              <a:t>刺激类型：使用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与神经科学实验相同的刺激类型</a:t>
            </a:r>
            <a:r>
              <a:rPr lang="zh-CN" altLang="en-US" sz="2000" dirty="0">
                <a:ea typeface="Aa黑体 (非商业使用)" panose="02010600010101010101"/>
              </a:rPr>
              <a:t>来测量集群响应，包括：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句子</a:t>
            </a:r>
            <a:r>
              <a:rPr lang="zh-CN" altLang="en-US" sz="2000" dirty="0">
                <a:ea typeface="Aa黑体 (非商业使用)" panose="02010600010101010101"/>
              </a:rPr>
              <a:t>：索引句法和词汇信息。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不连接（打乱）的单词</a:t>
            </a:r>
            <a:r>
              <a:rPr lang="zh-CN" altLang="en-US" sz="2000" dirty="0">
                <a:ea typeface="Aa黑体 (非商业使用)" panose="02010600010101010101"/>
              </a:rPr>
              <a:t>：仅索引词汇信息，不索引句法信息。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Aa黑体 (非商业使用)" panose="02010600010101010101"/>
              </a:rPr>
              <a:t>Jabberwocky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句子</a:t>
            </a:r>
            <a:r>
              <a:rPr lang="zh-CN" altLang="en-US" sz="2000" dirty="0">
                <a:ea typeface="Aa黑体 (非商业使用)" panose="02010600010101010101"/>
              </a:rPr>
              <a:t>：内容词被音位上合理的非单词替换的完整句子，索引句法信息，不索引词汇信息。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不连接（打乱）的非单词</a:t>
            </a:r>
            <a:r>
              <a:rPr lang="zh-CN" altLang="en-US" sz="2000" dirty="0">
                <a:ea typeface="Aa黑体 (非商业使用)" panose="02010600010101010101"/>
              </a:rPr>
              <a:t>：既不索引句法信息也不索引词汇信息。</a:t>
            </a:r>
          </a:p>
          <a:p>
            <a:r>
              <a:rPr lang="zh-CN" altLang="en-US" sz="2000" b="1" dirty="0">
                <a:ea typeface="Aa黑体 (非商业使用)" panose="02010600010101010101"/>
              </a:rPr>
              <a:t>模型响应</a:t>
            </a:r>
            <a:r>
              <a:rPr lang="zh-CN" altLang="en-US" sz="2000" dirty="0">
                <a:ea typeface="Aa黑体 (非商业使用)" panose="02010600010101010101"/>
              </a:rPr>
              <a:t>：将模型“响应”定义为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集群中所有单元激活的平均绝对值</a:t>
            </a:r>
            <a:r>
              <a:rPr lang="zh-CN" altLang="en-US" sz="2000" dirty="0">
                <a:ea typeface="Aa黑体 (非商业使用)" panose="02010600010101010101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ea typeface="Aa黑体 (非商业使用)" panose="0201060001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03993213"/>
      </p:ext>
    </p:extLst>
  </p:cSld>
  <p:clrMapOvr>
    <a:masterClrMapping/>
  </p:clrMapOvr>
  <p:transition spd="slow" advTm="4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Results1</a:t>
            </a:r>
            <a:endParaRPr lang="zh-CN" altLang="en-US" dirty="0">
              <a:solidFill>
                <a:srgbClr val="044BC9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4771F3-078D-483E-AFEB-345219BB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0" y="1079557"/>
            <a:ext cx="4735473" cy="27269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25182E-C30F-4E06-8CD9-A5D98AFA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86" y="1179605"/>
            <a:ext cx="5204941" cy="26626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AD18A4-2A11-4AF5-AE12-2AA4438EE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85" y="3867719"/>
            <a:ext cx="10180079" cy="2990281"/>
          </a:xfrm>
          <a:prstGeom prst="rect">
            <a:avLst/>
          </a:prstGeom>
        </p:spPr>
      </p:pic>
      <p:sp>
        <p:nvSpPr>
          <p:cNvPr id="5" name="标注: 线形 4">
            <a:extLst>
              <a:ext uri="{FF2B5EF4-FFF2-40B4-BE49-F238E27FC236}">
                <a16:creationId xmlns:a16="http://schemas.microsoft.com/office/drawing/2014/main" id="{F2C1C0B9-0529-4076-85A9-E7412C8F4659}"/>
              </a:ext>
            </a:extLst>
          </p:cNvPr>
          <p:cNvSpPr/>
          <p:nvPr/>
        </p:nvSpPr>
        <p:spPr>
          <a:xfrm>
            <a:off x="3228975" y="455772"/>
            <a:ext cx="9144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a黑体 (非商业使用)" panose="02010600010101010101"/>
              </a:rPr>
              <a:t>模型集群结果</a:t>
            </a: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C7C74A47-E15B-4C7F-951B-126A35CAE79B}"/>
              </a:ext>
            </a:extLst>
          </p:cNvPr>
          <p:cNvSpPr/>
          <p:nvPr/>
        </p:nvSpPr>
        <p:spPr>
          <a:xfrm>
            <a:off x="8494671" y="466909"/>
            <a:ext cx="1268454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a黑体 (非商业使用)" panose="02010600010101010101"/>
              </a:rPr>
              <a:t>脑科学实验结果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D9FBD-1D51-4F8B-B07C-86A9BF4194C2}"/>
              </a:ext>
            </a:extLst>
          </p:cNvPr>
          <p:cNvSpPr/>
          <p:nvPr/>
        </p:nvSpPr>
        <p:spPr>
          <a:xfrm>
            <a:off x="4674159" y="4753838"/>
            <a:ext cx="900584" cy="56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5F3F0C-3287-45E2-828E-DDB2B85364CF}"/>
              </a:ext>
            </a:extLst>
          </p:cNvPr>
          <p:cNvSpPr/>
          <p:nvPr/>
        </p:nvSpPr>
        <p:spPr>
          <a:xfrm>
            <a:off x="7204273" y="5034825"/>
            <a:ext cx="900584" cy="56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5797"/>
      </p:ext>
    </p:extLst>
  </p:cSld>
  <p:clrMapOvr>
    <a:masterClrMapping/>
  </p:clrMapOvr>
  <p:transition spd="slow" advTm="4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Analysis2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981313"/>
            <a:ext cx="10396046" cy="3231654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dirty="0">
                <a:ea typeface="Aa黑体 (非商业使用)" panose="02010600010101010101"/>
              </a:rPr>
              <a:t>已有研究表明，与语言的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语法类别</a:t>
            </a:r>
            <a:r>
              <a:rPr lang="zh-CN" altLang="en-US" sz="2000" dirty="0">
                <a:ea typeface="Aa黑体 (非商业使用)" panose="02010600010101010101"/>
              </a:rPr>
              <a:t>（如名词、动词）以及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语义类别</a:t>
            </a:r>
            <a:r>
              <a:rPr lang="zh-CN" altLang="en-US" sz="2000" dirty="0">
                <a:ea typeface="Aa黑体 (非商业使用)" panose="02010600010101010101"/>
              </a:rPr>
              <a:t>（如具体与抽象词）相关</a:t>
            </a:r>
            <a:r>
              <a:rPr lang="en-US" altLang="zh-CN" sz="2000" dirty="0">
                <a:ea typeface="Aa黑体 (非商业使用)" panose="02010600010101010101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Hauptman et al. (2024)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 通过 fMRI 数据探讨了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左半球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中名词和动词选择性聚类的存在。在大脑中，这些聚类表明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名词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动词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在特定区域内的活动显著不同，且它们在空间上聚集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en-US" altLang="zh-CN" sz="2400" b="1" dirty="0">
                <a:ea typeface="Aa黑体 (非商业使用)" panose="02010600010101010101"/>
              </a:rPr>
              <a:t>Target: </a:t>
            </a:r>
            <a:r>
              <a:rPr lang="zh-CN" altLang="en-US" sz="2000" dirty="0">
                <a:ea typeface="Aa黑体 (非商业使用)" panose="02010600010101010101"/>
              </a:rPr>
              <a:t>通过比较</a:t>
            </a:r>
            <a:r>
              <a:rPr lang="en-US" altLang="zh-CN" sz="2000" dirty="0" err="1">
                <a:solidFill>
                  <a:srgbClr val="FF0000"/>
                </a:solidFill>
                <a:ea typeface="Aa黑体 (非商业使用)" panose="02010600010101010101"/>
              </a:rPr>
              <a:t>TopoLM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模型</a:t>
            </a:r>
            <a:r>
              <a:rPr lang="zh-CN" altLang="en-US" sz="2000" dirty="0">
                <a:ea typeface="Aa黑体 (非商业使用)" panose="02010600010101010101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实际的神经成像数据</a:t>
            </a:r>
            <a:r>
              <a:rPr lang="zh-CN" altLang="en-US" sz="2000" dirty="0">
                <a:ea typeface="Aa黑体 (非商业使用)" panose="02010600010101010101"/>
              </a:rPr>
              <a:t>，评估模型是否能够捕捉到与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名词</a:t>
            </a:r>
            <a:r>
              <a:rPr lang="zh-CN" altLang="en-US" sz="2000" dirty="0">
                <a:ea typeface="Aa黑体 (非商业使用)" panose="02010600010101010101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动词</a:t>
            </a:r>
            <a:r>
              <a:rPr lang="zh-CN" altLang="en-US" sz="2000" dirty="0">
                <a:ea typeface="Aa黑体 (非商业使用)" panose="02010600010101010101"/>
              </a:rPr>
              <a:t>相关的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选择性聚类模式</a:t>
            </a:r>
            <a:endParaRPr lang="en-US" altLang="zh-CN" sz="2000" dirty="0">
              <a:solidFill>
                <a:srgbClr val="FF0000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en-US" altLang="zh-CN" sz="2000" dirty="0" err="1">
                <a:ea typeface="Aa黑体 (非商业使用)" panose="02010600010101010101"/>
              </a:rPr>
              <a:t>TopoLM</a:t>
            </a:r>
            <a:r>
              <a:rPr lang="zh-CN" altLang="en-US" sz="2000" dirty="0">
                <a:ea typeface="Aa黑体 (非商业使用)" panose="02010600010101010101"/>
              </a:rPr>
              <a:t>用于模拟和评估大脑中与 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名词和动词选择性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 </a:t>
            </a:r>
            <a:r>
              <a:rPr lang="zh-CN" altLang="en-US" sz="2000" dirty="0">
                <a:ea typeface="Aa黑体 (非商业使用)" panose="02010600010101010101"/>
              </a:rPr>
              <a:t>相关的神经反应，探讨模型是否能够成功地复制大脑的</a:t>
            </a:r>
            <a:r>
              <a:rPr lang="zh-CN" altLang="en-US" sz="2000" b="1" dirty="0">
                <a:ea typeface="Aa黑体 (非商业使用)" panose="02010600010101010101"/>
              </a:rPr>
              <a:t>空间功能组织</a:t>
            </a:r>
            <a:r>
              <a:rPr lang="zh-CN" altLang="en-US" sz="2000" dirty="0">
                <a:ea typeface="Aa黑体 (非商业使用)" panose="02010600010101010101"/>
              </a:rPr>
              <a:t>，即语言选择性聚类的空间分布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zh-CN" altLang="en-US" sz="2000" dirty="0">
              <a:ea typeface="Aa黑体 (非商业使用)" panose="0201060001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B1047-5CE4-45BC-97C9-1E1AB359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47" y="4397177"/>
            <a:ext cx="7937203" cy="224543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86A7DD-2722-4547-A3E9-ABAE5C1044EA}"/>
              </a:ext>
            </a:extLst>
          </p:cNvPr>
          <p:cNvSpPr txBox="1"/>
          <p:nvPr/>
        </p:nvSpPr>
        <p:spPr>
          <a:xfrm>
            <a:off x="9486900" y="6273284"/>
            <a:ext cx="2371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Aa黑体 (非商业使用)" panose="02010600010101010101"/>
              </a:rPr>
              <a:t>verb: red </a:t>
            </a:r>
            <a:r>
              <a:rPr lang="zh-CN" altLang="en-US" dirty="0">
                <a:solidFill>
                  <a:srgbClr val="044BC9"/>
                </a:solidFill>
                <a:ea typeface="Aa黑体 (非商业使用)" panose="02010600010101010101"/>
              </a:rPr>
              <a:t>/ noun: blue</a:t>
            </a:r>
          </a:p>
        </p:txBody>
      </p:sp>
    </p:spTree>
    <p:extLst>
      <p:ext uri="{BB962C8B-B14F-4D97-AF65-F5344CB8AC3E}">
        <p14:creationId xmlns:p14="http://schemas.microsoft.com/office/powerpoint/2010/main" val="4039556345"/>
      </p:ext>
    </p:extLst>
  </p:cSld>
  <p:clrMapOvr>
    <a:masterClrMapping/>
  </p:clrMapOvr>
  <p:transition spd="slow" advTm="4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Analysis2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37971"/>
            <a:ext cx="10396046" cy="2862322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通过在模型层级上进行对比，发现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TopoLM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也能产生显著的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动词选择性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名词选择性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聚类。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聚类度量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：使用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Moran's 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 来量化聚类的程度，得出以下结论：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TopoLM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 的动词和名词选择性聚类度很高（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I = 0.48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），比非拓扑基线模型（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I = 0.11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）的聚类度要高得多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当使用类似 fMRI 采样的读取方式时，聚类度进一步提高，接近人脑的聚类模式（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I = 0.81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a黑体 (非商业使用)" panose="02010600010101010101"/>
              </a:rPr>
              <a:t>）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3AB66-6E93-4F30-BC67-31413D23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4" y="4013632"/>
            <a:ext cx="3442796" cy="2331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E1B68B-FCCB-4F30-B318-C71E3E19F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091" y="4013632"/>
            <a:ext cx="6291892" cy="21792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53FA40-B4C6-4375-95E2-A06DECE19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204" y="2769153"/>
            <a:ext cx="4337833" cy="9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59007"/>
      </p:ext>
    </p:extLst>
  </p:cSld>
  <p:clrMapOvr>
    <a:masterClrMapping/>
  </p:clrMapOvr>
  <p:transition spd="slow" advTm="4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Analysis2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37971"/>
            <a:ext cx="10396046" cy="5324535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Aa黑体 (非商业使用)" panose="02010600010101010101"/>
              </a:rPr>
              <a:t>在大脑的特定区域内，研究表明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具体词</a:t>
            </a:r>
            <a:r>
              <a:rPr lang="zh-CN" altLang="en-US" sz="2000" dirty="0">
                <a:ea typeface="Aa黑体 (非商业使用)" panose="02010600010101010101"/>
              </a:rPr>
              <a:t>比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抽象词</a:t>
            </a:r>
            <a:r>
              <a:rPr lang="zh-CN" altLang="en-US" sz="2000" dirty="0">
                <a:ea typeface="Aa黑体 (非商业使用)" panose="02010600010101010101"/>
              </a:rPr>
              <a:t>有更强的名词</a:t>
            </a:r>
            <a:r>
              <a:rPr lang="en-US" altLang="zh-CN" sz="2000" dirty="0">
                <a:ea typeface="Aa黑体 (非商业使用)" panose="02010600010101010101"/>
              </a:rPr>
              <a:t>/</a:t>
            </a:r>
            <a:r>
              <a:rPr lang="zh-CN" altLang="en-US" sz="2000" dirty="0">
                <a:ea typeface="Aa黑体 (非商业使用)" panose="02010600010101010101"/>
              </a:rPr>
              <a:t>动词选择性聚类。</a:t>
            </a:r>
            <a:endParaRPr lang="en-US" altLang="zh-CN" sz="2000" dirty="0">
              <a:ea typeface="Aa黑体 (非商业使用)" panose="02010600010101010101"/>
            </a:endParaRPr>
          </a:p>
          <a:p>
            <a:r>
              <a:rPr lang="zh-CN" altLang="en-US" sz="2000" b="1" dirty="0">
                <a:ea typeface="Aa黑体 (非商业使用)" panose="02010600010101010101"/>
              </a:rPr>
              <a:t>因此对模型进行具体词与抽象词的名词和动词选择性聚类</a:t>
            </a:r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endParaRPr lang="en-US" altLang="zh-CN" sz="2000" b="1" dirty="0">
              <a:ea typeface="Aa黑体 (非商业使用)" panose="02010600010101010101"/>
            </a:endParaRPr>
          </a:p>
          <a:p>
            <a:r>
              <a:rPr lang="en-US" altLang="zh-CN" sz="2000" b="1" dirty="0" err="1">
                <a:ea typeface="Aa黑体 (非商业使用)" panose="02010600010101010101"/>
              </a:rPr>
              <a:t>TopoLM</a:t>
            </a:r>
            <a:r>
              <a:rPr lang="zh-CN" altLang="en-US" sz="2000" dirty="0">
                <a:ea typeface="Aa黑体 (非商业使用)" panose="02010600010101010101"/>
              </a:rPr>
              <a:t>成功复制了大脑在处理具体词和抽象词时的选择性聚类模式。具体词在模型中产生了显著的动词</a:t>
            </a:r>
            <a:r>
              <a:rPr lang="en-US" altLang="zh-CN" sz="2000" dirty="0">
                <a:ea typeface="Aa黑体 (非商业使用)" panose="02010600010101010101"/>
              </a:rPr>
              <a:t>/</a:t>
            </a:r>
            <a:r>
              <a:rPr lang="zh-CN" altLang="en-US" sz="2000" dirty="0">
                <a:ea typeface="Aa黑体 (非商业使用)" panose="02010600010101010101"/>
              </a:rPr>
              <a:t>名词聚类，而抽象词则没有明显的聚类，与大脑的反应一致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6D24D2-2512-41AD-9557-0EADC8C1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79" y="1786718"/>
            <a:ext cx="9373321" cy="37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8584"/>
      </p:ext>
    </p:extLst>
  </p:cSld>
  <p:clrMapOvr>
    <a:masterClrMapping/>
  </p:clrMapOvr>
  <p:transition spd="slow" advTm="4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Analysis3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485646"/>
            <a:ext cx="10396046" cy="3293209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44BC9"/>
                </a:solidFill>
                <a:ea typeface="Aa黑体 (非商业使用)" panose="02010600010101010101"/>
              </a:rPr>
              <a:t>模型性能与脑功能对齐的权衡：</a:t>
            </a:r>
            <a:endParaRPr lang="en-US" altLang="zh-CN" sz="2400" b="1">
              <a:solidFill>
                <a:srgbClr val="044BC9"/>
              </a:solidFill>
              <a:ea typeface="Aa黑体 (非商业使用)" panose="02010600010101010101"/>
            </a:endParaRPr>
          </a:p>
          <a:p>
            <a:endParaRPr lang="en-US" altLang="zh-CN" sz="24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r>
              <a:rPr lang="zh-CN" altLang="en-US" sz="2000" dirty="0">
                <a:ea typeface="Aa黑体 (非商业使用)" panose="02010600010101010101"/>
              </a:rPr>
              <a:t>一些拓扑视觉模型为了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追求空间组织性</a:t>
            </a:r>
            <a:r>
              <a:rPr lang="zh-CN" altLang="en-US" sz="2000" dirty="0">
                <a:ea typeface="Aa黑体 (非商业使用)" panose="02010600010101010101"/>
              </a:rPr>
              <a:t>，会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牺牲任务性能</a:t>
            </a:r>
            <a:r>
              <a:rPr lang="zh-CN" altLang="en-US" sz="2000" dirty="0">
                <a:ea typeface="Aa黑体 (非商业使用)" panose="02010600010101010101"/>
              </a:rPr>
              <a:t>，本文使用了一些基准测试来评估 </a:t>
            </a:r>
            <a:r>
              <a:rPr lang="en-US" altLang="zh-CN" sz="2000" b="1" dirty="0" err="1">
                <a:ea typeface="Aa黑体 (非商业使用)" panose="02010600010101010101"/>
              </a:rPr>
              <a:t>TopoLM</a:t>
            </a:r>
            <a:r>
              <a:rPr lang="zh-CN" altLang="en-US" sz="2000" dirty="0">
                <a:ea typeface="Aa黑体 (非商业使用)" panose="02010600010101010101"/>
              </a:rPr>
              <a:t> 在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语言知识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下游任务</a:t>
            </a:r>
            <a:r>
              <a:rPr lang="zh-CN" altLang="en-US" sz="2000" dirty="0">
                <a:ea typeface="Aa黑体 (非商业使用)" panose="02010600010101010101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Aa黑体 (非商业使用)" panose="02010600010101010101"/>
              </a:rPr>
              <a:t>大脑对齐</a:t>
            </a:r>
            <a:r>
              <a:rPr lang="zh-CN" altLang="en-US" sz="2000" dirty="0">
                <a:ea typeface="Aa黑体 (非商业使用)" panose="02010600010101010101"/>
              </a:rPr>
              <a:t>上的表现，并与非拓扑基线模型（</a:t>
            </a:r>
            <a:r>
              <a:rPr lang="en-US" altLang="zh-CN" sz="2000" dirty="0">
                <a:ea typeface="Aa黑体 (非商业使用)" panose="02010600010101010101"/>
              </a:rPr>
              <a:t>non-topographic baseline model</a:t>
            </a:r>
            <a:r>
              <a:rPr lang="zh-CN" altLang="en-US" sz="2000" dirty="0">
                <a:ea typeface="Aa黑体 (非商业使用)" panose="02010600010101010101"/>
              </a:rPr>
              <a:t>）进行了对比。这样做的目的是检验 </a:t>
            </a:r>
            <a:r>
              <a:rPr lang="en-US" altLang="zh-CN" sz="2000" b="1" dirty="0" err="1">
                <a:ea typeface="Aa黑体 (非商业使用)" panose="02010600010101010101"/>
              </a:rPr>
              <a:t>TopoLM</a:t>
            </a:r>
            <a:r>
              <a:rPr lang="zh-CN" altLang="en-US" sz="2000" dirty="0">
                <a:ea typeface="Aa黑体 (非商业使用)" panose="02010600010101010101"/>
              </a:rPr>
              <a:t> 是否能够在保持较好的空间组织性同时，仍然在下游任务和大脑对齐方面表现出色。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zh-CN" altLang="en-US" sz="2000" dirty="0"/>
              <a:t>三项基准测试：</a:t>
            </a:r>
            <a:r>
              <a:rPr lang="en-US" altLang="zh-CN" sz="2000" b="1" dirty="0" err="1"/>
              <a:t>BLiMP</a:t>
            </a:r>
            <a:r>
              <a:rPr lang="zh-CN" altLang="en-US" sz="2000" dirty="0"/>
              <a:t>、</a:t>
            </a:r>
            <a:r>
              <a:rPr lang="en-US" altLang="zh-CN" sz="2000" b="1" dirty="0"/>
              <a:t>Brain-Score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b="1" dirty="0"/>
              <a:t>GLUE</a:t>
            </a:r>
            <a:r>
              <a:rPr lang="zh-CN" altLang="en-US" sz="2000" b="1" dirty="0"/>
              <a:t>，</a:t>
            </a:r>
            <a:r>
              <a:rPr lang="zh-CN" altLang="en-US" sz="2000" dirty="0"/>
              <a:t>用于评估语言学知识、模型与大脑功能的对齐程度以及下游任务的性能。</a:t>
            </a:r>
            <a:endParaRPr lang="en-US" altLang="zh-CN" sz="2000" b="1" dirty="0"/>
          </a:p>
          <a:p>
            <a:pPr algn="just"/>
            <a:endParaRPr lang="zh-CN" altLang="en-US" sz="2000" b="1" dirty="0">
              <a:solidFill>
                <a:srgbClr val="044BC9"/>
              </a:solidFill>
              <a:ea typeface="Aa黑体 (非商业使用)" panose="0201060001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58499630"/>
      </p:ext>
    </p:extLst>
  </p:cSld>
  <p:clrMapOvr>
    <a:masterClrMapping/>
  </p:clrMapOvr>
  <p:transition spd="slow" advTm="4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Analysis3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037971"/>
            <a:ext cx="10396046" cy="5632311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BLiMP (Benchmark of Linguistic Minimal Pairs)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：通过一组语法对比任务（包括语法正确和不正确的句子对），测试模型在语言学现象方面的知识。评估标准是准确率，即模型为语法正确的句子分配更高概率的比例。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Brain-Score Language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：用于测量模型在神经语言学方面与人类大脑的对齐程度。通过训练岭回归模型，利用来自神经影像学研究的数据来预测大脑活动，并通过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皮尔逊相关系数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衡量预测的脑活动与实际脑活动的相似度。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GLUE (General Language Understanding Evaluation)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：是一个多任务基准，主要评估模型在下游任务中的表现，如蕴含推理（entailment）和情感分析（sentiment analysis）。在进行微调时，结合任务损失和空间相关损失（空间损失系数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= 2.5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），对模型进行训练</a:t>
            </a:r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r>
              <a:rPr lang="zh-CN" altLang="en-US" sz="2000" dirty="0">
                <a:ea typeface="Aa黑体 (非商业使用)" panose="02010600010101010101"/>
              </a:rPr>
              <a:t>尽管引入空间相关损失会使任务性能略有下降，但它没有显著影响模型在语言知识和大脑对齐上的表现。而且，在 </a:t>
            </a:r>
            <a:r>
              <a:rPr lang="en-US" altLang="zh-CN" sz="2000" b="1" dirty="0">
                <a:ea typeface="Aa黑体 (非商业使用)" panose="02010600010101010101"/>
              </a:rPr>
              <a:t>GLUE</a:t>
            </a:r>
            <a:r>
              <a:rPr lang="zh-CN" altLang="en-US" sz="2000" dirty="0">
                <a:ea typeface="Aa黑体 (非商业使用)" panose="02010600010101010101"/>
              </a:rPr>
              <a:t> 上的提升表明，空间损失可能在一定程度上作为正则化方法，有助于提升模型在下游任务中的泛化能力，减少过拟合。</a:t>
            </a:r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solidFill>
                <a:srgbClr val="044BC9"/>
              </a:solidFill>
              <a:ea typeface="Aa黑体 (非商业使用)" panose="02010600010101010101"/>
            </a:endParaRPr>
          </a:p>
          <a:p>
            <a:pPr algn="just"/>
            <a:endParaRPr lang="zh-CN" altLang="en-US" sz="2000" b="1" dirty="0">
              <a:solidFill>
                <a:srgbClr val="044BC9"/>
              </a:solidFill>
              <a:ea typeface="Aa黑体 (非商业使用)" panose="02010600010101010101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E5D54-08FF-45B3-BD15-A85BEA60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67" y="5078993"/>
            <a:ext cx="5949157" cy="14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49594"/>
      </p:ext>
    </p:extLst>
  </p:cSld>
  <p:clrMapOvr>
    <a:masterClrMapping/>
  </p:clrMapOvr>
  <p:transition spd="slow" advTm="4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863105"/>
            <a:ext cx="12191998" cy="3994895"/>
            <a:chOff x="0" y="3619500"/>
            <a:chExt cx="12191998" cy="3238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/>
          </p:blipFill>
          <p:spPr>
            <a:xfrm>
              <a:off x="6095999" y="3619500"/>
              <a:ext cx="6095999" cy="32385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/>
            <a:srcRect l="2986" r="2356"/>
            <a:stretch/>
          </p:blipFill>
          <p:spPr>
            <a:xfrm flipH="1">
              <a:off x="0" y="3619500"/>
              <a:ext cx="6095999" cy="32385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755374" y="1984872"/>
            <a:ext cx="6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THANKS</a:t>
            </a:r>
            <a:r>
              <a:rPr lang="zh-CN" altLang="en-US" sz="8000" b="1" dirty="0">
                <a:ln w="12700">
                  <a:noFill/>
                </a:ln>
                <a:gradFill>
                  <a:gsLst>
                    <a:gs pos="0">
                      <a:srgbClr val="044BC9"/>
                    </a:gs>
                    <a:gs pos="100000">
                      <a:srgbClr val="23A2E4"/>
                    </a:gs>
                  </a:gsLst>
                  <a:lin ang="0" scaled="0"/>
                </a:gradFill>
                <a:latin typeface="Aa黑体 (非商业使用)" panose="02010600010101010101" pitchFamily="2" charset="-122"/>
                <a:ea typeface="Aa黑体 (非商业使用)" panose="02010600010101010101" pitchFamily="2" charset="-122"/>
                <a:sym typeface="思源黑体" panose="020B0500000000000000" pitchFamily="34" charset="-122"/>
              </a:rPr>
              <a:t>！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95850" y="4263203"/>
            <a:ext cx="2400300" cy="4333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44BC9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rPr>
              <a:t>汇报人：夏润泽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492345" y="1747283"/>
            <a:ext cx="5207310" cy="0"/>
            <a:chOff x="3746190" y="2146300"/>
            <a:chExt cx="5207310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46190" y="2146300"/>
              <a:ext cx="5207310" cy="0"/>
            </a:xfrm>
            <a:prstGeom prst="line">
              <a:avLst/>
            </a:prstGeom>
            <a:ln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46190" y="2146300"/>
              <a:ext cx="914710" cy="0"/>
            </a:xfrm>
            <a:prstGeom prst="line">
              <a:avLst/>
            </a:prstGeom>
            <a:ln w="57150">
              <a:solidFill>
                <a:srgbClr val="044B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2939989" y="1666752"/>
            <a:ext cx="216018" cy="167054"/>
            <a:chOff x="1467073" y="4995308"/>
            <a:chExt cx="216018" cy="167054"/>
          </a:xfrm>
        </p:grpSpPr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49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airplan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5" y="355193"/>
            <a:ext cx="284377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Background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07051" y="1252254"/>
            <a:ext cx="10616177" cy="30387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1. 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人类视觉皮层呈现明确的</a:t>
            </a:r>
            <a:r>
              <a:rPr lang="zh-CN" altLang="en-US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层次结构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，从</a:t>
            </a:r>
            <a:r>
              <a:rPr lang="en-US" altLang="zh-CN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V1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到</a:t>
            </a:r>
            <a:r>
              <a:rPr lang="en-US" altLang="zh-CN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IT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区域处理复杂视觉物体（如面孔、场景）</a:t>
            </a:r>
            <a:endParaRPr lang="en-US" altLang="zh-CN" sz="22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2. 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这一视觉皮层的空间组织启发了</a:t>
            </a:r>
            <a:r>
              <a:rPr lang="zh-CN" altLang="en-US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视觉拓扑人工神经网络模型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（如</a:t>
            </a:r>
            <a:r>
              <a:rPr lang="en-US" altLang="zh-CN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TDANN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ITN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等），但在</a:t>
            </a:r>
            <a:r>
              <a:rPr lang="zh-CN" altLang="en-US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语言模型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上的空间组织研究仍显不足</a:t>
            </a:r>
            <a:endParaRPr lang="en-US" altLang="zh-CN" sz="22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3. 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研究表明语言模型能高效</a:t>
            </a:r>
            <a:r>
              <a:rPr lang="zh-CN" altLang="en-US" sz="22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预测大脑语言区域的神经活动</a:t>
            </a:r>
            <a:r>
              <a:rPr lang="zh-CN" altLang="en-US" sz="22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，但缺乏空间组织的考虑</a:t>
            </a:r>
            <a:endParaRPr lang="en-US" altLang="zh-CN" sz="22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CC6B8-2612-4CC0-A975-B3704450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1" y="4039853"/>
            <a:ext cx="4879631" cy="25599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CC1843-F886-4E84-B4BC-C8090A9D9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32" y="3933955"/>
            <a:ext cx="4106333" cy="27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3046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5" y="355193"/>
            <a:ext cx="284377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Motivation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46045" y="1058513"/>
            <a:ext cx="11699910" cy="32696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语言模型缺乏像大脑一样的空间组织，研究</a:t>
            </a:r>
            <a:r>
              <a:rPr lang="zh-CN" altLang="en-US" sz="20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语言模型如何模拟这种结构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？</a:t>
            </a:r>
            <a:endParaRPr lang="en-US" altLang="zh-CN" sz="20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提出了</a:t>
            </a:r>
            <a:r>
              <a:rPr lang="en-US" altLang="zh-CN" sz="2000" b="1" dirty="0" err="1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TopoLM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模型，通过引入</a:t>
            </a:r>
            <a:r>
              <a:rPr lang="zh-CN" altLang="en-US" sz="20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空间平滑损失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，模仿大脑语言系统的空间功能组织，将视觉皮层的</a:t>
            </a:r>
            <a:r>
              <a:rPr lang="zh-CN" altLang="en-US" sz="20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空间组织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设计模型的思路引入到语言模型中。</a:t>
            </a:r>
            <a:endParaRPr lang="en-US" altLang="zh-CN" sz="20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In this sense, our model extends Margalit et al. (2024)’s unifying principle of functional organization from the visual cortex into the language system.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2.  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分析</a:t>
            </a:r>
            <a:r>
              <a:rPr lang="en-US" altLang="zh-CN" sz="2000" b="1" dirty="0" err="1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TopoLM</a:t>
            </a:r>
            <a:r>
              <a:rPr lang="zh-CN" altLang="en-US" sz="2000" b="1" dirty="0">
                <a:solidFill>
                  <a:srgbClr val="044BC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是否与大脑语言系统</a:t>
            </a:r>
            <a:r>
              <a:rPr lang="zh-CN" altLang="en-US" sz="2000" b="1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对齐</a:t>
            </a:r>
            <a:endParaRPr lang="en-US" altLang="zh-CN" sz="2000" b="1" dirty="0">
              <a:solidFill>
                <a:srgbClr val="FF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solidFill>
                <a:srgbClr val="044BC9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C3F679-9DA9-436B-A343-9D5F864C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84" y="3798514"/>
            <a:ext cx="8158627" cy="3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437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5" y="355193"/>
            <a:ext cx="284377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Motivation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76754" y="1136813"/>
            <a:ext cx="11032066" cy="3003515"/>
          </a:xfrm>
          <a:prstGeom prst="rect">
            <a:avLst/>
          </a:prstGeom>
          <a:ln w="28575">
            <a:solidFill>
              <a:srgbClr val="044BC9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Our topographic language model belongs to the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Topographic Deep Artificial Neural Network (TDANN)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family of models (Lee et al., 2020; Margalit et al., 2024). Herein, a central claim is that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inducing a preference towards smoothness of cortical responses in the model provides a unifying principle for the development of topography in the brain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. This smoothness optimization is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applied to all layers 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in the model and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replicates functional organization in early (e.g. V1) and later (e.g. IT) regions of the visual cortex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. The TDANN’s spatial smoothness, as implemented with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an additional loss term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, is an indirect but efficient approach to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minimizing local wiring-length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, and can additionally help to </a:t>
            </a:r>
            <a:r>
              <a:rPr lang="en-US" altLang="zh-CN" sz="1600" dirty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minimize long-range connectivity</a:t>
            </a:r>
            <a:r>
              <a:rPr lang="en-US" altLang="zh-CN" sz="16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which, in neuroscience terms, corresponds to brain size and power consumption (Margalit et al., 2024).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0E5374-F3BD-4C03-BF5E-98C464964331}"/>
              </a:ext>
            </a:extLst>
          </p:cNvPr>
          <p:cNvSpPr txBox="1"/>
          <p:nvPr/>
        </p:nvSpPr>
        <p:spPr>
          <a:xfrm>
            <a:off x="576755" y="4398728"/>
            <a:ext cx="11032065" cy="2125582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Aa黑体 (非商业使用)" panose="02010600010101010101"/>
              </a:rPr>
              <a:t>TDANN</a:t>
            </a:r>
            <a:r>
              <a:rPr lang="zh-CN" altLang="en-US" b="1" dirty="0">
                <a:ea typeface="Aa黑体 (非商业使用)" panose="02010600010101010101"/>
              </a:rPr>
              <a:t>主张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优化模型中神经元响应的 </a:t>
            </a:r>
            <a:r>
              <a:rPr lang="zh-CN" altLang="en-US" sz="1800" b="1" dirty="0">
                <a:solidFill>
                  <a:srgbClr val="FF0000"/>
                </a:solidFill>
                <a:ea typeface="Aa黑体 (非商业使用)" panose="02010600010101010101"/>
              </a:rPr>
              <a:t>平滑性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，平滑性指模型中的</a:t>
            </a:r>
            <a:r>
              <a:rPr lang="zh-CN" altLang="en-US" sz="1800" b="1" dirty="0">
                <a:solidFill>
                  <a:srgbClr val="FF0000"/>
                </a:solidFill>
                <a:ea typeface="Aa黑体 (非商业使用)" panose="02010600010101010101"/>
              </a:rPr>
              <a:t>神经元响应在空间上是逐步变化的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，而非无序分布或随机激活。这种逐步变化</a:t>
            </a:r>
            <a:r>
              <a:rPr lang="zh-CN" altLang="en-US" sz="1800" b="1" dirty="0">
                <a:solidFill>
                  <a:srgbClr val="FF0000"/>
                </a:solidFill>
                <a:ea typeface="Aa黑体 (非商业使用)" panose="02010600010101010101"/>
              </a:rPr>
              <a:t>模仿了生物大脑中类似的组织模式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。</a:t>
            </a:r>
            <a:r>
              <a:rPr lang="zh-CN" altLang="en-US" sz="1800" b="1" dirty="0">
                <a:solidFill>
                  <a:srgbClr val="FF0000"/>
                </a:solidFill>
                <a:ea typeface="Aa黑体 (非商业使用)" panose="02010600010101010101"/>
              </a:rPr>
              <a:t>最小化局部连接长度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ea typeface="Aa黑体 (非商业使用)" panose="02010600010101010101"/>
              </a:rPr>
              <a:t>local wiring-length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）：通过使邻近神经元的响应更相似，减少了它们之间的连接需求。</a:t>
            </a:r>
            <a:r>
              <a:rPr lang="zh-CN" altLang="en-US" sz="1800" b="1" dirty="0">
                <a:solidFill>
                  <a:srgbClr val="FF0000"/>
                </a:solidFill>
                <a:ea typeface="Aa黑体 (非商业使用)" panose="02010600010101010101"/>
              </a:rPr>
              <a:t>降低远距离连接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ea typeface="Aa黑体 (非商业使用)" panose="02010600010101010101"/>
              </a:rPr>
              <a:t>long-range connectivity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）：使远距离神经元间的连接需求减少，这对应于减少生物大脑的体积和能耗（</a:t>
            </a:r>
            <a:r>
              <a:rPr lang="en-US" altLang="zh-CN" sz="1800" b="1" dirty="0">
                <a:solidFill>
                  <a:schemeClr val="tx1"/>
                </a:solidFill>
                <a:ea typeface="Aa黑体 (非商业使用)" panose="02010600010101010101"/>
              </a:rPr>
              <a:t>power consumption</a:t>
            </a:r>
            <a:r>
              <a:rPr lang="zh-CN" altLang="en-US" sz="1800" b="1" dirty="0">
                <a:solidFill>
                  <a:schemeClr val="tx1"/>
                </a:solidFill>
                <a:ea typeface="Aa黑体 (非商业使用)" panose="02010600010101010101"/>
              </a:rPr>
              <a:t>）。</a:t>
            </a:r>
            <a:endParaRPr lang="en-US" altLang="zh-CN" sz="1800" b="1" dirty="0">
              <a:solidFill>
                <a:schemeClr val="tx1"/>
              </a:solidFill>
              <a:ea typeface="Aa黑体 (非商业使用)" panose="0201060001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80633689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5" y="355193"/>
            <a:ext cx="352957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zh-CN" altLang="en-US" b="1" dirty="0">
                <a:solidFill>
                  <a:srgbClr val="044BC9"/>
                </a:solidFill>
              </a:rPr>
              <a:t>脑网络布线成本优化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614A11-9828-430D-82CE-141EA9FBBB44}"/>
              </a:ext>
            </a:extLst>
          </p:cNvPr>
          <p:cNvSpPr/>
          <p:nvPr/>
        </p:nvSpPr>
        <p:spPr>
          <a:xfrm>
            <a:off x="502929" y="1863646"/>
            <a:ext cx="11186145" cy="4486354"/>
          </a:xfrm>
          <a:prstGeom prst="rect">
            <a:avLst/>
          </a:prstGeom>
          <a:solidFill>
            <a:schemeClr val="bg1"/>
          </a:solidFill>
          <a:ln>
            <a:solidFill>
              <a:srgbClr val="044BC9"/>
            </a:solidFill>
          </a:ln>
          <a:effectLst>
            <a:outerShdw blurRad="190500" algn="ctr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大脑就像是一个</a:t>
            </a:r>
            <a:r>
              <a:rPr lang="zh-CN" altLang="en-US" b="1" dirty="0"/>
              <a:t>城市的交通网络</a:t>
            </a:r>
            <a:r>
              <a:rPr lang="zh-CN" altLang="en-US" dirty="0"/>
              <a:t>，神经元就像是城市中的各个地点，而神经元之间的连接就像是道路。</a:t>
            </a:r>
            <a:r>
              <a:rPr lang="en-US" altLang="zh-CN" dirty="0" err="1"/>
              <a:t>Caja</a:t>
            </a:r>
            <a:r>
              <a:rPr lang="zh-CN" altLang="en-US" dirty="0"/>
              <a:t>守恒原则就像是这个城市交通规划的原则，它倾向于最小化建设道路所需的成本。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F0E22B-96DA-4EF7-9E5A-C4BE0E7E432B}"/>
              </a:ext>
            </a:extLst>
          </p:cNvPr>
          <p:cNvSpPr/>
          <p:nvPr/>
        </p:nvSpPr>
        <p:spPr>
          <a:xfrm>
            <a:off x="441904" y="6478784"/>
            <a:ext cx="11186143" cy="72002"/>
          </a:xfrm>
          <a:prstGeom prst="rect">
            <a:avLst/>
          </a:prstGeom>
          <a:solidFill>
            <a:srgbClr val="23A2E4"/>
          </a:solidFill>
          <a:ln>
            <a:solidFill>
              <a:srgbClr val="23A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EDE3B-ACBE-44F1-BA58-5252E53BFE39}"/>
              </a:ext>
            </a:extLst>
          </p:cNvPr>
          <p:cNvSpPr/>
          <p:nvPr/>
        </p:nvSpPr>
        <p:spPr>
          <a:xfrm>
            <a:off x="716280" y="2070325"/>
            <a:ext cx="7776000" cy="4110339"/>
          </a:xfrm>
          <a:prstGeom prst="rect">
            <a:avLst/>
          </a:prstGeom>
          <a:noFill/>
          <a:ln>
            <a:solidFill>
              <a:srgbClr val="044B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8B1924-6DDC-4139-A763-1620064F3917}"/>
              </a:ext>
            </a:extLst>
          </p:cNvPr>
          <p:cNvSpPr txBox="1"/>
          <p:nvPr/>
        </p:nvSpPr>
        <p:spPr>
          <a:xfrm>
            <a:off x="716279" y="1262775"/>
            <a:ext cx="6667339" cy="5065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36000" tIns="72000" rIns="36000" bIns="7200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sz="2000" b="1" dirty="0" err="1">
                <a:solidFill>
                  <a:srgbClr val="044BC9"/>
                </a:solidFill>
                <a:ea typeface="思源黑体 Light" panose="020B0300000000000000" pitchFamily="34" charset="-122"/>
              </a:rPr>
              <a:t>Caja</a:t>
            </a:r>
            <a:r>
              <a:rPr lang="zh-CN" altLang="en-US" sz="2000" b="1" dirty="0">
                <a:solidFill>
                  <a:srgbClr val="044BC9"/>
                </a:solidFill>
                <a:ea typeface="思源黑体 Light" panose="020B0300000000000000" pitchFamily="34" charset="-122"/>
              </a:rPr>
              <a:t>守恒原则：大脑组织的布线成本最小化原则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7337F64-9FC8-493B-83C6-00B70556CFDB}"/>
              </a:ext>
            </a:extLst>
          </p:cNvPr>
          <p:cNvCxnSpPr/>
          <p:nvPr/>
        </p:nvCxnSpPr>
        <p:spPr>
          <a:xfrm rot="5400000">
            <a:off x="8643254" y="1173663"/>
            <a:ext cx="0" cy="1524965"/>
          </a:xfrm>
          <a:prstGeom prst="line">
            <a:avLst/>
          </a:prstGeom>
          <a:ln w="19050">
            <a:gradFill>
              <a:gsLst>
                <a:gs pos="0">
                  <a:srgbClr val="044BC9"/>
                </a:gs>
                <a:gs pos="100000">
                  <a:srgbClr val="23A2E4">
                    <a:alpha val="0"/>
                  </a:srgb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5236E63-55DC-418A-8893-367827891CC6}"/>
              </a:ext>
            </a:extLst>
          </p:cNvPr>
          <p:cNvCxnSpPr/>
          <p:nvPr/>
        </p:nvCxnSpPr>
        <p:spPr>
          <a:xfrm rot="5400000">
            <a:off x="8089763" y="1456501"/>
            <a:ext cx="0" cy="1524965"/>
          </a:xfrm>
          <a:prstGeom prst="line">
            <a:avLst/>
          </a:prstGeom>
          <a:ln w="19050">
            <a:gradFill>
              <a:gsLst>
                <a:gs pos="0">
                  <a:srgbClr val="044BC9"/>
                </a:gs>
                <a:gs pos="100000">
                  <a:srgbClr val="23A2E4">
                    <a:alpha val="0"/>
                  </a:srgb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867255" y="2124449"/>
            <a:ext cx="7350554" cy="11568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核心思想：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大脑在组织结构上倾向于</a:t>
            </a:r>
            <a:r>
              <a:rPr lang="zh-CN" altLang="en-US" sz="1600" dirty="0">
                <a:solidFill>
                  <a:srgbClr val="FF0000"/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最小化连接神经元以构成环路或网络所涉及的布线成本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。在大脑中，这意味着</a:t>
            </a:r>
            <a:r>
              <a:rPr lang="zh-CN" altLang="en-US" sz="1600" dirty="0">
                <a:solidFill>
                  <a:srgbClr val="FF0000"/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神经元之间的连接应该尽可能地简单和高效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，以减少物质和能量的消耗。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67255" y="3216313"/>
            <a:ext cx="7350554" cy="15261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性质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: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Caja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守恒原则强调布线成本的最小化，但这并不意味着大脑会牺牲功能来实现这一目标。相反，大脑在保持功能的同时，尽可能地</a:t>
            </a:r>
            <a:r>
              <a:rPr lang="zh-CN" altLang="en-US" sz="1600" dirty="0">
                <a:solidFill>
                  <a:srgbClr val="FF0000"/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优化其组织结构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原则也具有一定的灵活性和适应性，允许</a:t>
            </a:r>
            <a:r>
              <a:rPr lang="zh-CN" altLang="en-US" sz="1600" dirty="0">
                <a:solidFill>
                  <a:srgbClr val="FF0000"/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大脑在面对不同的任务和环境时进行调整和优化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7C7B4-CCA4-4EE7-8E7E-9D05936035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35" y="2313324"/>
            <a:ext cx="3123996" cy="21889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11242E-7DEA-41E6-8FCA-2A7FBF61E8BC}"/>
              </a:ext>
            </a:extLst>
          </p:cNvPr>
          <p:cNvSpPr txBox="1"/>
          <p:nvPr/>
        </p:nvSpPr>
        <p:spPr>
          <a:xfrm>
            <a:off x="8515470" y="4616777"/>
            <a:ext cx="3181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Aa黑体 (非商业使用)" panose="02010600010101010101"/>
              </a:rPr>
              <a:t>大脑就像是一个</a:t>
            </a:r>
            <a:r>
              <a:rPr lang="zh-CN" altLang="en-US" sz="1600" b="1" dirty="0">
                <a:ea typeface="Aa黑体 (非商业使用)" panose="02010600010101010101"/>
              </a:rPr>
              <a:t>城市的交通网络</a:t>
            </a:r>
            <a:r>
              <a:rPr lang="zh-CN" altLang="en-US" sz="1600" dirty="0">
                <a:ea typeface="Aa黑体 (非商业使用)" panose="02010600010101010101"/>
              </a:rPr>
              <a:t>，神经元就像是城市中的各个地点，而神经元之间的连接就像是道路。</a:t>
            </a:r>
            <a:r>
              <a:rPr lang="en-US" altLang="zh-CN" sz="1600" dirty="0" err="1">
                <a:ea typeface="Aa黑体 (非商业使用)" panose="02010600010101010101"/>
              </a:rPr>
              <a:t>Caja</a:t>
            </a:r>
            <a:r>
              <a:rPr lang="zh-CN" altLang="en-US" sz="1600" dirty="0">
                <a:ea typeface="Aa黑体 (非商业使用)" panose="02010600010101010101"/>
              </a:rPr>
              <a:t>守恒原则就像是这个城市交通规划的原则，它倾向于</a:t>
            </a:r>
            <a:r>
              <a:rPr lang="zh-CN" altLang="en-US" sz="1600" dirty="0">
                <a:solidFill>
                  <a:srgbClr val="FF0000"/>
                </a:solidFill>
                <a:ea typeface="Aa黑体 (非商业使用)" panose="02010600010101010101"/>
              </a:rPr>
              <a:t>最小化建设道路所需的成本</a:t>
            </a:r>
            <a:r>
              <a:rPr lang="zh-CN" altLang="en-US" sz="1600" dirty="0">
                <a:ea typeface="Aa黑体 (非商业使用)" panose="02010600010101010101"/>
              </a:rPr>
              <a:t>。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D9EA6-F42A-4A3F-90A1-97A262D31A4A}"/>
              </a:ext>
            </a:extLst>
          </p:cNvPr>
          <p:cNvSpPr txBox="1">
            <a:spLocks/>
          </p:cNvSpPr>
          <p:nvPr/>
        </p:nvSpPr>
        <p:spPr>
          <a:xfrm>
            <a:off x="929003" y="4603986"/>
            <a:ext cx="7350554" cy="15315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近似表示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: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将布线成本近似地表示为神经元之间连接的长度、数量或所需的物质和能量的总和。如：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Light" panose="020B0300000000000000" pitchFamily="34" charset="-122"/>
              <a:ea typeface="Aa黑体 (非商业使用)" panose="02010600010101010101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其中 </a:t>
            </a:r>
            <a:r>
              <a:rPr lang="en-US" altLang="zh-CN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w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j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表示连接 </a:t>
            </a:r>
            <a:r>
              <a:rPr lang="en-US" altLang="zh-CN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和 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的权重（如连接的重要性或强度）， </a:t>
            </a:r>
            <a:r>
              <a:rPr lang="en-US" altLang="zh-CN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d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j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表示连接 </a:t>
            </a:r>
            <a:r>
              <a:rPr lang="en-US" altLang="zh-CN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和</a:t>
            </a:r>
            <a:r>
              <a:rPr lang="zh-CN" alt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a黑体 (非商业使用)" panose="02010600010101010101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Light" panose="020B0300000000000000" pitchFamily="34" charset="-122"/>
                <a:ea typeface="Aa黑体 (非商业使用)" panose="02010600010101010101"/>
              </a:rPr>
              <a:t>的距离或所需的物质和能量。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465F21-B409-493E-AC6A-4CE5F22EB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73" y="5187725"/>
            <a:ext cx="224821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6098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Method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21CA14-ECFA-490A-B3C3-D12C40E02D20}"/>
              </a:ext>
            </a:extLst>
          </p:cNvPr>
          <p:cNvSpPr txBox="1"/>
          <p:nvPr/>
        </p:nvSpPr>
        <p:spPr>
          <a:xfrm>
            <a:off x="576754" y="3556702"/>
            <a:ext cx="10186220" cy="2985433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we use the </a:t>
            </a:r>
            <a:r>
              <a:rPr lang="en-US" altLang="zh-CN" sz="2400" dirty="0">
                <a:solidFill>
                  <a:srgbClr val="FF0000"/>
                </a:solidFill>
              </a:rPr>
              <a:t>Transformer architecture </a:t>
            </a:r>
            <a:r>
              <a:rPr lang="en-US" altLang="zh-CN" sz="2400" dirty="0"/>
              <a:t>(Vaswani et al., 2017) which is dominant in language modeling. (GPT2)</a:t>
            </a:r>
          </a:p>
          <a:p>
            <a:pPr algn="just"/>
            <a:r>
              <a:rPr lang="en-US" altLang="zh-CN" sz="2400" dirty="0"/>
              <a:t>We augment the objective function with a </a:t>
            </a:r>
            <a:r>
              <a:rPr lang="en-US" altLang="zh-CN" sz="2400" dirty="0">
                <a:solidFill>
                  <a:srgbClr val="FF0000"/>
                </a:solidFill>
              </a:rPr>
              <a:t>spatial correlation loss</a:t>
            </a:r>
            <a:r>
              <a:rPr lang="en-US" altLang="zh-CN" sz="2400" dirty="0"/>
              <a:t>, in addition to the </a:t>
            </a:r>
            <a:r>
              <a:rPr lang="en-US" altLang="zh-CN" sz="2400" dirty="0">
                <a:solidFill>
                  <a:srgbClr val="FF0000"/>
                </a:solidFill>
              </a:rPr>
              <a:t>cross-entropy task loss</a:t>
            </a:r>
            <a:r>
              <a:rPr lang="en-US" altLang="zh-CN" sz="2400" dirty="0"/>
              <a:t>. This loss function measures </a:t>
            </a:r>
            <a:r>
              <a:rPr lang="en-US" altLang="zh-CN" sz="2400" dirty="0">
                <a:solidFill>
                  <a:srgbClr val="FF0000"/>
                </a:solidFill>
              </a:rPr>
              <a:t>spatial smoothness</a:t>
            </a:r>
            <a:r>
              <a:rPr lang="en-US" altLang="zh-CN" sz="2400" dirty="0"/>
              <a:t>, which serves as an efficiently computable proxy for </a:t>
            </a:r>
            <a:r>
              <a:rPr lang="en-US" altLang="zh-CN" sz="2400" dirty="0">
                <a:solidFill>
                  <a:srgbClr val="FF0000"/>
                </a:solidFill>
              </a:rPr>
              <a:t>neural wiring length: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2400" b="1" dirty="0"/>
              <a:t>neurons located close to one another should have similar response profiles—i.e. their activations should be correlated</a:t>
            </a:r>
          </a:p>
          <a:p>
            <a:pPr algn="just"/>
            <a:r>
              <a:rPr lang="zh-CN" altLang="en-US" sz="2000" b="1" dirty="0">
                <a:ea typeface="Aa黑体 (非商业使用)" panose="02010600010101010101"/>
              </a:rPr>
              <a:t>相互靠近的神经元应具有相似的反应，即它们的激活应相互关联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7C577F-565C-479B-A04A-9AF94921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81" y="0"/>
            <a:ext cx="4749267" cy="35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753"/>
      </p:ext>
    </p:extLst>
  </p:cSld>
  <p:clrMapOvr>
    <a:masterClrMapping/>
  </p:clrMapOvr>
  <p:transition spd="slow" advTm="4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Method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387540"/>
            <a:ext cx="10087897" cy="4339650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ea typeface="Aa黑体 (非商业使用)" panose="02010600010101010101"/>
              </a:rPr>
              <a:t>首先，需要给模型引入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“空间”</a:t>
            </a:r>
            <a:r>
              <a:rPr lang="zh-CN" altLang="en-US" sz="2000" dirty="0">
                <a:ea typeface="Aa黑体 (非商业使用)" panose="02010600010101010101"/>
              </a:rPr>
              <a:t>概念：</a:t>
            </a:r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ea typeface="Aa黑体 (非商业使用)" panose="02010600010101010101"/>
            </a:endParaRPr>
          </a:p>
          <a:p>
            <a:pPr algn="just"/>
            <a:r>
              <a:rPr lang="en-US" altLang="zh-CN" sz="2400" dirty="0">
                <a:ea typeface="Aa黑体 (非商业使用)" panose="02010600010101010101"/>
              </a:rPr>
              <a:t>we encode the units of </a:t>
            </a:r>
            <a:r>
              <a:rPr lang="en-US" altLang="zh-CN" sz="2400" dirty="0">
                <a:solidFill>
                  <a:srgbClr val="FF0000"/>
                </a:solidFill>
                <a:ea typeface="Aa黑体 (非商业使用)" panose="02010600010101010101"/>
              </a:rPr>
              <a:t>each attention and MLP layer </a:t>
            </a:r>
            <a:r>
              <a:rPr lang="en-US" altLang="zh-CN" sz="2400" dirty="0">
                <a:ea typeface="Aa黑体 (非商业使用)" panose="02010600010101010101"/>
              </a:rPr>
              <a:t>in a </a:t>
            </a:r>
            <a:r>
              <a:rPr lang="en-US" altLang="zh-CN" sz="2400" dirty="0">
                <a:solidFill>
                  <a:srgbClr val="FF0000"/>
                </a:solidFill>
                <a:ea typeface="Aa黑体 (非商业使用)" panose="02010600010101010101"/>
              </a:rPr>
              <a:t>square grid with a one-to-one mapping. </a:t>
            </a:r>
            <a:r>
              <a:rPr lang="en-US" altLang="zh-CN" sz="2400" dirty="0">
                <a:ea typeface="Aa黑体 (非商业使用)" panose="02010600010101010101"/>
              </a:rPr>
              <a:t>We </a:t>
            </a:r>
            <a:r>
              <a:rPr lang="en-US" altLang="zh-CN" sz="2400" dirty="0">
                <a:solidFill>
                  <a:srgbClr val="FF0000"/>
                </a:solidFill>
                <a:ea typeface="Aa黑体 (非商业使用)" panose="02010600010101010101"/>
              </a:rPr>
              <a:t>randomly permute </a:t>
            </a:r>
            <a:r>
              <a:rPr lang="en-US" altLang="zh-CN" sz="2400" dirty="0">
                <a:ea typeface="Aa黑体 (非商业使用)" panose="02010600010101010101"/>
              </a:rPr>
              <a:t>these positions for each layer such that each layer has a unique spatial encoding</a:t>
            </a:r>
            <a:r>
              <a:rPr lang="en-US" altLang="zh-CN" sz="2400" b="1" dirty="0">
                <a:ea typeface="Aa黑体 (非商业使用)" panose="02010600010101010101"/>
              </a:rPr>
              <a:t>.</a:t>
            </a:r>
          </a:p>
          <a:p>
            <a:pPr algn="just"/>
            <a:endParaRPr lang="en-US" altLang="zh-CN" sz="2400" dirty="0">
              <a:ea typeface="Aa黑体 (非商业使用)" panose="02010600010101010101"/>
            </a:endParaRPr>
          </a:p>
          <a:p>
            <a:pPr marL="457200" indent="-457200" algn="just">
              <a:buAutoNum type="arabicPeriod"/>
            </a:pPr>
            <a:r>
              <a:rPr lang="zh-CN" altLang="en-US" sz="2000" dirty="0">
                <a:ea typeface="Aa黑体 (非商业使用)" panose="02010600010101010101"/>
              </a:rPr>
              <a:t>每一层的神经元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随机映射到方形网格</a:t>
            </a:r>
            <a:r>
              <a:rPr lang="zh-CN" altLang="en-US" sz="2000" dirty="0">
                <a:ea typeface="Aa黑体 (非商业使用)" panose="02010600010101010101"/>
              </a:rPr>
              <a:t>中，获得二维空间排列，神经元和网格位置是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一一对应</a:t>
            </a:r>
            <a:endParaRPr lang="en-US" altLang="zh-CN" sz="2000" dirty="0">
              <a:solidFill>
                <a:srgbClr val="FF0000"/>
              </a:solidFill>
              <a:ea typeface="Aa黑体 (非商业使用)" panose="02010600010101010101"/>
            </a:endParaRPr>
          </a:p>
          <a:p>
            <a:pPr marL="457200" indent="-457200" algn="just">
              <a:buAutoNum type="arabicPeriod"/>
            </a:pPr>
            <a:r>
              <a:rPr lang="zh-CN" altLang="en-US" sz="2000" dirty="0">
                <a:ea typeface="Aa黑体 (非商业使用)" panose="02010600010101010101"/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随机化</a:t>
            </a:r>
            <a:r>
              <a:rPr lang="zh-CN" altLang="en-US" sz="2000" dirty="0">
                <a:ea typeface="Aa黑体 (非商业使用)" panose="02010600010101010101"/>
              </a:rPr>
              <a:t>，每一层都能在共享拓扑概念的同时，避免层间的空间编码直接关联，即每一层的</a:t>
            </a:r>
            <a:r>
              <a:rPr lang="zh-CN" altLang="en-US" sz="2000" dirty="0">
                <a:solidFill>
                  <a:srgbClr val="FF0000"/>
                </a:solidFill>
                <a:ea typeface="Aa黑体 (非商业使用)" panose="02010600010101010101"/>
              </a:rPr>
              <a:t>网格布局和单元分布都不同</a:t>
            </a:r>
            <a:r>
              <a:rPr lang="zh-CN" altLang="en-US" sz="2000" dirty="0">
                <a:ea typeface="Aa黑体 (非商业使用)" panose="02010600010101010101"/>
              </a:rPr>
              <a:t>，模拟生物大脑中各区域的功能组织独立性</a:t>
            </a:r>
            <a:endParaRPr lang="en-US" altLang="zh-CN" sz="2000" dirty="0">
              <a:ea typeface="Aa黑体 (非商业使用)" panose="02010600010101010101"/>
            </a:endParaRPr>
          </a:p>
          <a:p>
            <a:pPr marL="457200" indent="-457200" algn="just">
              <a:buAutoNum type="arabicPeriod"/>
            </a:pPr>
            <a:endParaRPr lang="en-US" altLang="zh-CN" sz="2000" b="1" dirty="0">
              <a:ea typeface="Aa黑体 (非商业使用)" panose="02010600010101010101"/>
            </a:endParaRPr>
          </a:p>
          <a:p>
            <a:pPr algn="just"/>
            <a:endParaRPr lang="en-US" altLang="zh-CN" sz="2000" b="1" dirty="0">
              <a:ea typeface="Aa黑体 (非商业使用)" panose="02010600010101010101"/>
            </a:endParaRPr>
          </a:p>
          <a:p>
            <a:pPr algn="just"/>
            <a:r>
              <a:rPr lang="zh-CN" altLang="en-US" sz="2000" b="1" dirty="0">
                <a:solidFill>
                  <a:srgbClr val="044BC9"/>
                </a:solidFill>
                <a:ea typeface="Aa黑体 (非商业使用)" panose="02010600010101010101"/>
              </a:rPr>
              <a:t>例：</a:t>
            </a:r>
            <a:r>
              <a:rPr lang="en-US" altLang="zh-CN" sz="2000" b="1" dirty="0">
                <a:solidFill>
                  <a:srgbClr val="044BC9"/>
                </a:solidFill>
                <a:ea typeface="Aa黑体 (非商业使用)" panose="02010600010101010101"/>
              </a:rPr>
              <a:t>We use hidden dimension 784 such that we can evenly embed units in a 28 × 28 grid.</a:t>
            </a:r>
            <a:endParaRPr lang="zh-CN" altLang="en-US" sz="2000" b="1" dirty="0">
              <a:solidFill>
                <a:srgbClr val="044BC9"/>
              </a:solidFill>
              <a:ea typeface="Aa黑体 (非商业使用)" panose="0201060001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0056415"/>
      </p:ext>
    </p:extLst>
  </p:cSld>
  <p:clrMapOvr>
    <a:masterClrMapping/>
  </p:clrMapOvr>
  <p:transition spd="slow" advTm="4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Method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A530F-DCC2-4708-948B-92A97DAC8B65}"/>
              </a:ext>
            </a:extLst>
          </p:cNvPr>
          <p:cNvSpPr txBox="1"/>
          <p:nvPr/>
        </p:nvSpPr>
        <p:spPr>
          <a:xfrm>
            <a:off x="576754" y="1190328"/>
            <a:ext cx="103029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ea typeface="Aa黑体 (非商业使用)" panose="02010600010101010101"/>
              </a:rPr>
              <a:t>On each forward pass, we first compute </a:t>
            </a:r>
            <a:r>
              <a:rPr lang="en-US" altLang="zh-CN" sz="2000" dirty="0">
                <a:solidFill>
                  <a:srgbClr val="FF0000"/>
                </a:solidFill>
                <a:ea typeface="Aa黑体 (非商业使用)" panose="02010600010101010101"/>
              </a:rPr>
              <a:t>the pairwise Pearson’s correlation vector </a:t>
            </a:r>
            <a:r>
              <a:rPr lang="en-US" altLang="zh-CN" sz="2000" i="1" dirty="0" err="1">
                <a:solidFill>
                  <a:srgbClr val="FF0000"/>
                </a:solidFill>
                <a:ea typeface="Aa黑体 (非商业使用)" panose="02010600010101010101"/>
              </a:rPr>
              <a:t>rk</a:t>
            </a:r>
            <a:r>
              <a:rPr lang="en-US" altLang="zh-CN" sz="2000" dirty="0">
                <a:solidFill>
                  <a:srgbClr val="FF0000"/>
                </a:solidFill>
                <a:ea typeface="Aa黑体 (非商业使用)" panose="02010600010101010101"/>
              </a:rPr>
              <a:t> between unit activations</a:t>
            </a:r>
            <a:r>
              <a:rPr lang="en-US" altLang="zh-CN" sz="2000" dirty="0">
                <a:ea typeface="Aa黑体 (非商业使用)" panose="02010600010101010101"/>
              </a:rPr>
              <a:t> on the input batch for each layer </a:t>
            </a:r>
            <a:r>
              <a:rPr lang="en-US" altLang="zh-CN" sz="2000" i="1" dirty="0">
                <a:ea typeface="Aa黑体 (非商业使用)" panose="02010600010101010101"/>
              </a:rPr>
              <a:t>k.</a:t>
            </a:r>
            <a:r>
              <a:rPr lang="zh-CN" altLang="en-US" sz="2000" i="1" dirty="0">
                <a:ea typeface="Aa黑体 (非商业使用)" panose="02010600010101010101"/>
              </a:rPr>
              <a:t> </a:t>
            </a:r>
            <a:r>
              <a:rPr lang="en-US" altLang="zh-CN" sz="2000" i="1" dirty="0">
                <a:ea typeface="Aa黑体 (非商业使用)" panose="02010600010101010101"/>
              </a:rPr>
              <a:t>If a layer has N units, r is of dimension </a:t>
            </a:r>
            <a:r>
              <a:rPr lang="en-US" altLang="zh-CN" sz="2000" i="1" dirty="0" err="1">
                <a:solidFill>
                  <a:srgbClr val="FF0000"/>
                </a:solidFill>
                <a:ea typeface="Aa黑体 (非商业使用)" panose="02010600010101010101"/>
              </a:rPr>
              <a:t>nCr</a:t>
            </a:r>
            <a:r>
              <a:rPr lang="en-US" altLang="zh-CN" sz="2000" i="1" dirty="0">
                <a:solidFill>
                  <a:srgbClr val="FF0000"/>
                </a:solidFill>
                <a:ea typeface="Aa黑体 (非商业使用)" panose="02010600010101010101"/>
              </a:rPr>
              <a:t>(N, 2). </a:t>
            </a:r>
            <a:r>
              <a:rPr lang="en-US" altLang="zh-CN" sz="2000" i="1" dirty="0">
                <a:ea typeface="Aa黑体 (非商业使用)" panose="02010600010101010101"/>
              </a:rPr>
              <a:t>Then, the spatial loss for layer k is given by</a:t>
            </a:r>
            <a:endParaRPr lang="zh-CN" altLang="en-US" sz="2000" i="1" dirty="0">
              <a:ea typeface="Aa黑体 (非商业使用)" panose="02010600010101010101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DD0502-608A-4617-A70D-28C64BB7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31" y="4006833"/>
            <a:ext cx="6963836" cy="25820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6FAD0-F4C8-4529-9F9D-A0AE2E47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697" y="2197389"/>
            <a:ext cx="3081075" cy="57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37EBE9-E50E-4A5F-9A9D-194A622F677C}"/>
              </a:ext>
            </a:extLst>
          </p:cNvPr>
          <p:cNvSpPr txBox="1"/>
          <p:nvPr/>
        </p:nvSpPr>
        <p:spPr>
          <a:xfrm>
            <a:off x="602641" y="2724052"/>
            <a:ext cx="10302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where </a:t>
            </a:r>
            <a:r>
              <a:rPr lang="zh-CN" altLang="en-US" dirty="0">
                <a:solidFill>
                  <a:srgbClr val="FF0000"/>
                </a:solidFill>
              </a:rPr>
              <a:t>dk</a:t>
            </a:r>
            <a:r>
              <a:rPr lang="zh-CN" altLang="en-US" dirty="0"/>
              <a:t> is a vector </a:t>
            </a:r>
            <a:r>
              <a:rPr lang="zh-CN" altLang="en-US" dirty="0">
                <a:solidFill>
                  <a:srgbClr val="FF0000"/>
                </a:solidFill>
              </a:rPr>
              <a:t>of pairwise inverse distances between units</a:t>
            </a:r>
            <a:r>
              <a:rPr lang="zh-CN" altLang="en-US" dirty="0"/>
              <a:t>, based on their spatial encoding, and corr is Pearson</a:t>
            </a:r>
            <a:r>
              <a:rPr lang="en-US" altLang="zh-CN" dirty="0"/>
              <a:t>’</a:t>
            </a:r>
            <a:r>
              <a:rPr lang="zh-CN" altLang="en-US" dirty="0"/>
              <a:t>s r.</a:t>
            </a:r>
            <a:endParaRPr lang="en-US" altLang="zh-CN" dirty="0"/>
          </a:p>
          <a:p>
            <a:pPr algn="just"/>
            <a:r>
              <a:rPr lang="en-US" altLang="zh-CN" dirty="0"/>
              <a:t>This means that </a:t>
            </a:r>
            <a:r>
              <a:rPr lang="en-US" altLang="zh-CN" dirty="0">
                <a:solidFill>
                  <a:srgbClr val="FF0000"/>
                </a:solidFill>
              </a:rPr>
              <a:t>nearby units (those with high pairwise inverse distance) should have highly correlated activations on the same inputs, and that distant units should have low correlation</a:t>
            </a:r>
            <a:r>
              <a:rPr lang="en-US" altLang="zh-CN" dirty="0"/>
              <a:t>; this gives us a notion of </a:t>
            </a:r>
            <a:r>
              <a:rPr lang="en-US" altLang="zh-CN" dirty="0">
                <a:solidFill>
                  <a:srgbClr val="FF0000"/>
                </a:solidFill>
              </a:rPr>
              <a:t>spatial smoothness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765B474-3713-4EBC-910C-C2FC3DF77E25}"/>
              </a:ext>
            </a:extLst>
          </p:cNvPr>
          <p:cNvSpPr/>
          <p:nvPr/>
        </p:nvSpPr>
        <p:spPr>
          <a:xfrm>
            <a:off x="9621881" y="1497952"/>
            <a:ext cx="1227667" cy="449893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EA36C0E-DA3A-47AA-8B30-1097FA9C7BAB}"/>
              </a:ext>
            </a:extLst>
          </p:cNvPr>
          <p:cNvSpPr/>
          <p:nvPr/>
        </p:nvSpPr>
        <p:spPr>
          <a:xfrm>
            <a:off x="10651554" y="2090324"/>
            <a:ext cx="1193800" cy="633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Aa黑体 (非商业使用)" panose="02010600010101010101"/>
              </a:rPr>
              <a:t>任意两个神经元的组合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8827C85-9C62-4503-978F-F69EEC7643A5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10235715" y="1947845"/>
            <a:ext cx="415839" cy="4593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EAFFD-77BF-40B6-AAC1-0C6590BBB103}"/>
              </a:ext>
            </a:extLst>
          </p:cNvPr>
          <p:cNvSpPr txBox="1"/>
          <p:nvPr/>
        </p:nvSpPr>
        <p:spPr>
          <a:xfrm>
            <a:off x="677333" y="4287803"/>
            <a:ext cx="3544470" cy="1754326"/>
          </a:xfrm>
          <a:prstGeom prst="rect">
            <a:avLst/>
          </a:prstGeom>
          <a:noFill/>
          <a:ln w="38100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44BC9"/>
                </a:solidFill>
              </a:rPr>
              <a:t>We </a:t>
            </a:r>
            <a:r>
              <a:rPr lang="zh-CN" altLang="en-US" dirty="0">
                <a:solidFill>
                  <a:srgbClr val="044BC9"/>
                </a:solidFill>
              </a:rPr>
              <a:t>operationalize the inverse distance vector d with the ℓ∞ norm</a:t>
            </a:r>
            <a:r>
              <a:rPr lang="en-US" altLang="zh-CN" dirty="0">
                <a:solidFill>
                  <a:srgbClr val="044BC9"/>
                </a:solidFill>
              </a:rPr>
              <a:t>.  For each batch, we average the spatial loss across 5 randomly selected neighborhoods, each of ℓ∞ radius 5</a:t>
            </a:r>
            <a:endParaRPr lang="zh-CN" altLang="en-US" dirty="0">
              <a:solidFill>
                <a:srgbClr val="044B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6161"/>
      </p:ext>
    </p:extLst>
  </p:cSld>
  <p:clrMapOvr>
    <a:masterClrMapping/>
  </p:clrMapOvr>
  <p:transition spd="slow" advTm="4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07F046-C67C-4029-A9C7-475312ACB55C}"/>
              </a:ext>
            </a:extLst>
          </p:cNvPr>
          <p:cNvGrpSpPr/>
          <p:nvPr/>
        </p:nvGrpSpPr>
        <p:grpSpPr>
          <a:xfrm>
            <a:off x="37346" y="460375"/>
            <a:ext cx="404558" cy="312858"/>
            <a:chOff x="1467073" y="4995308"/>
            <a:chExt cx="216018" cy="167054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571E02D-B057-493D-A055-98B0A9393FC3}"/>
                </a:ext>
              </a:extLst>
            </p:cNvPr>
            <p:cNvSpPr/>
            <p:nvPr/>
          </p:nvSpPr>
          <p:spPr>
            <a:xfrm rot="5400000">
              <a:off x="1455552" y="5006829"/>
              <a:ext cx="167054" cy="144012"/>
            </a:xfrm>
            <a:prstGeom prst="triangle">
              <a:avLst/>
            </a:prstGeom>
            <a:solidFill>
              <a:srgbClr val="04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BF61568-49C3-4DD2-B94C-9C8A083A902B}"/>
                </a:ext>
              </a:extLst>
            </p:cNvPr>
            <p:cNvSpPr/>
            <p:nvPr/>
          </p:nvSpPr>
          <p:spPr>
            <a:xfrm rot="5400000">
              <a:off x="1527558" y="5006829"/>
              <a:ext cx="167054" cy="144012"/>
            </a:xfrm>
            <a:prstGeom prst="triangle">
              <a:avLst/>
            </a:prstGeom>
            <a:noFill/>
            <a:ln>
              <a:solidFill>
                <a:srgbClr val="044B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6754" y="355193"/>
            <a:ext cx="409684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13324A"/>
                </a:solidFill>
                <a:latin typeface="Aa黑体 (非商业使用)" panose="02010600010101010101" pitchFamily="2" charset="-122"/>
                <a:ea typeface="Aa黑体 (非商业使用)" panose="02010600010101010101" pitchFamily="2" charset="-122"/>
              </a:defRPr>
            </a:lvl1pPr>
          </a:lstStyle>
          <a:p>
            <a:r>
              <a:rPr lang="en-US" altLang="zh-CN" dirty="0">
                <a:solidFill>
                  <a:srgbClr val="044BC9"/>
                </a:solidFill>
              </a:rPr>
              <a:t>Method</a:t>
            </a:r>
            <a:endParaRPr lang="zh-CN" altLang="en-US" dirty="0">
              <a:solidFill>
                <a:srgbClr val="044BC9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F1DCA-563E-46A1-8BC8-5E7AC2B1DE08}"/>
              </a:ext>
            </a:extLst>
          </p:cNvPr>
          <p:cNvSpPr txBox="1"/>
          <p:nvPr/>
        </p:nvSpPr>
        <p:spPr>
          <a:xfrm>
            <a:off x="576754" y="1111883"/>
            <a:ext cx="10396046" cy="2554545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ea typeface="Aa黑体 (非商业使用)" panose="02010600010101010101"/>
              </a:rPr>
              <a:t>We compute this spatial loss for every attention and MLP layer in a Transformer, prior to normalization and addition into the residual stream. For each batch of inputs, the model is then optimized subject to the loss criterion</a:t>
            </a: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  <a:p>
            <a:pPr algn="just"/>
            <a:endParaRPr lang="en-US" altLang="zh-CN" sz="2000" dirty="0">
              <a:ea typeface="Aa黑体 (非商业使用)" panose="02010600010101010101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6826E-2A3E-489A-AF5E-EDA22D1B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67" y="2154373"/>
            <a:ext cx="3555663" cy="10210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9A6DEE-D60D-4D02-B0ED-0CA35E0AA2B9}"/>
              </a:ext>
            </a:extLst>
          </p:cNvPr>
          <p:cNvSpPr txBox="1"/>
          <p:nvPr/>
        </p:nvSpPr>
        <p:spPr>
          <a:xfrm>
            <a:off x="576754" y="3208810"/>
            <a:ext cx="10302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Aa黑体 (非商业使用)" panose="02010600010101010101"/>
              </a:rPr>
              <a:t>where TL is the task loss and αk is the relative weight of the spatial loss associated with layer k.</a:t>
            </a:r>
            <a:endParaRPr lang="zh-CN" altLang="en-US" sz="2000" dirty="0">
              <a:ea typeface="Aa黑体 (非商业使用)" panose="02010600010101010101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121BFF-803D-4288-9819-56411CDA9277}"/>
              </a:ext>
            </a:extLst>
          </p:cNvPr>
          <p:cNvSpPr txBox="1"/>
          <p:nvPr/>
        </p:nvSpPr>
        <p:spPr>
          <a:xfrm>
            <a:off x="576754" y="3905361"/>
            <a:ext cx="10396046" cy="1631216"/>
          </a:xfrm>
          <a:prstGeom prst="rect">
            <a:avLst/>
          </a:prstGeom>
          <a:noFill/>
          <a:ln w="28575">
            <a:solidFill>
              <a:srgbClr val="044BC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We train both a </a:t>
            </a:r>
            <a:r>
              <a:rPr lang="en-US" altLang="zh-CN" sz="2000" dirty="0">
                <a:solidFill>
                  <a:srgbClr val="FF0000"/>
                </a:solidFill>
              </a:rPr>
              <a:t>topographic model</a:t>
            </a:r>
            <a:r>
              <a:rPr lang="en-US" altLang="zh-CN" sz="2000" dirty="0"/>
              <a:t> and a </a:t>
            </a:r>
            <a:r>
              <a:rPr lang="en-US" altLang="zh-CN" sz="2000" dirty="0">
                <a:solidFill>
                  <a:srgbClr val="FF0000"/>
                </a:solidFill>
              </a:rPr>
              <a:t>non-topographic baseline</a:t>
            </a:r>
            <a:r>
              <a:rPr lang="en-US" altLang="zh-CN" sz="2000" dirty="0"/>
              <a:t>, where αk = 0 and all other hyperparameters remain the same. We trained both models with early stopping after three consecutive increases on validation loss. At the end of training, the </a:t>
            </a:r>
            <a:r>
              <a:rPr lang="en-US" altLang="zh-CN" sz="2000" dirty="0">
                <a:solidFill>
                  <a:srgbClr val="FF0000"/>
                </a:solidFill>
              </a:rPr>
              <a:t>topographic mode</a:t>
            </a:r>
            <a:r>
              <a:rPr lang="en-US" altLang="zh-CN" sz="2000" dirty="0"/>
              <a:t>l achieved a </a:t>
            </a:r>
            <a:r>
              <a:rPr lang="en-US" altLang="zh-CN" sz="2000" dirty="0">
                <a:solidFill>
                  <a:srgbClr val="FF0000"/>
                </a:solidFill>
              </a:rPr>
              <a:t>validation task loss of 3.075 and spatial loss of 0.108 (summed across layers), </a:t>
            </a:r>
            <a:r>
              <a:rPr lang="en-US" altLang="zh-CN" sz="2000" dirty="0"/>
              <a:t>while the </a:t>
            </a:r>
            <a:r>
              <a:rPr lang="en-US" altLang="zh-CN" sz="2000" dirty="0">
                <a:solidFill>
                  <a:srgbClr val="FF0000"/>
                </a:solidFill>
              </a:rPr>
              <a:t>non-topographic model </a:t>
            </a:r>
            <a:r>
              <a:rPr lang="en-US" altLang="zh-CN" sz="2000" dirty="0"/>
              <a:t>achieved validation loss </a:t>
            </a:r>
            <a:r>
              <a:rPr lang="en-US" altLang="zh-CN" sz="2000" dirty="0">
                <a:solidFill>
                  <a:srgbClr val="FF0000"/>
                </a:solidFill>
              </a:rPr>
              <a:t>2.966.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4911"/>
      </p:ext>
    </p:extLst>
  </p:cSld>
  <p:clrMapOvr>
    <a:masterClrMapping/>
  </p:clrMapOvr>
  <p:transition spd="slow" advTm="4000">
    <p:wipe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2539</Words>
  <Application>Microsoft Office PowerPoint</Application>
  <PresentationFormat>宽屏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Aa黑体 (非商业使用)</vt:lpstr>
      <vt:lpstr>阿里巴巴普惠体 Medium</vt:lpstr>
      <vt:lpstr>思源黑体 CN Light</vt:lpstr>
      <vt:lpstr>思源黑体 Light</vt:lpstr>
      <vt:lpstr>微软雅黑</vt:lpstr>
      <vt:lpstr>Arial</vt:lpstr>
      <vt:lpstr>Calibri</vt:lpstr>
      <vt:lpstr>Calibri Light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项目复盘</dc:title>
  <dc:creator>第一PPT</dc:creator>
  <cp:keywords>www.1ppt.com</cp:keywords>
  <dc:description>www.1ppt.com</dc:description>
  <cp:lastModifiedBy>润泽 夏</cp:lastModifiedBy>
  <cp:revision>58</cp:revision>
  <dcterms:created xsi:type="dcterms:W3CDTF">2021-08-06T13:52:32Z</dcterms:created>
  <dcterms:modified xsi:type="dcterms:W3CDTF">2024-11-21T09:21:25Z</dcterms:modified>
</cp:coreProperties>
</file>