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71" r:id="rId3"/>
    <p:sldId id="472" r:id="rId4"/>
    <p:sldId id="502" r:id="rId5"/>
    <p:sldId id="501" r:id="rId6"/>
    <p:sldId id="503" r:id="rId7"/>
    <p:sldId id="504" r:id="rId8"/>
    <p:sldId id="482" r:id="rId9"/>
    <p:sldId id="505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4348C"/>
    <a:srgbClr val="FFFF00"/>
    <a:srgbClr val="1FD4E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5091" autoAdjust="0"/>
  </p:normalViewPr>
  <p:slideViewPr>
    <p:cSldViewPr showGuides="1">
      <p:cViewPr varScale="1">
        <p:scale>
          <a:sx n="110" d="100"/>
          <a:sy n="110" d="100"/>
        </p:scale>
        <p:origin x="1974" y="108"/>
      </p:cViewPr>
      <p:guideLst>
        <p:guide orient="horz" pos="22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303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D0345-A100-47CB-890A-99D3CAC18A63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0F45-DA3E-445A-824A-91A2A3255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7A12-5459-48B1-A90D-D056529FB67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3F863-5DDB-45BE-9937-53C156398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1800" dirty="0"/>
              <a:t>任务本身是什么，任务的输入输出，目标是？难点是？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3F863-5DDB-45BE-9937-53C1563983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53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01354E-F72F-474C-B812-002B81D6243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01000" cy="14478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6019800" cy="1066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E14A44-2BFB-4A2C-943E-6049DBEF55E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4C74D-97D0-4C1E-B709-CE14EA5134C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536505-2931-42A2-8D46-6239C32F00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55CCE-25ED-4771-936B-994B22A37B7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DDC8B5-951E-403D-B03F-19F993C8741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12731E-B381-4136-A651-FCB7FFF1C2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64464C-8209-4BF0-A5AB-42D7217D539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25A61-77F6-407F-926B-207DBAFAFE4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84527-42A3-47C5-83C0-72256D0115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352425"/>
            <a:ext cx="2058987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352425"/>
            <a:ext cx="6027738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B2969-5D17-467A-9964-A5A9B80D081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675" y="352425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F67F09-F17A-45A0-9191-ECBCE11D625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4348" y="3714752"/>
            <a:ext cx="7772400" cy="1362075"/>
          </a:xfrm>
        </p:spPr>
        <p:txBody>
          <a:bodyPr anchor="t">
            <a:normAutofit/>
          </a:bodyPr>
          <a:lstStyle>
            <a:lvl1pPr algn="l">
              <a:defRPr sz="1800" b="0" cap="none" baseline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4348" y="2071689"/>
            <a:ext cx="7772400" cy="150018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16" descr="ppt_titleBackGrou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428736"/>
          </a:xfrm>
          <a:prstGeom prst="rect">
            <a:avLst/>
          </a:prstGeom>
          <a:noFill/>
        </p:spPr>
      </p:pic>
      <p:pic>
        <p:nvPicPr>
          <p:cNvPr id="1026" name="Picture 2" descr="https://timgsa.baidu.com/timg?image&amp;quality=80&amp;size=b9999_10000&amp;sec=1606299208631&amp;di=d7a98771249292fac9d390b00baefc6c&amp;imgtype=0&amp;src=http%3A%2F%2F5b0988e595225.cdn.sohucs.com%2Fimages%2F20180705%2F8820e49e6a60424ebbcda7818a4b506b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00" y="-16851"/>
            <a:ext cx="1477197" cy="14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390EF58-D392-4813-BF1B-6B364E9D639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508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508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25089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</p:txBody>
      </p:sp>
      <p:sp>
        <p:nvSpPr>
          <p:cNvPr id="25089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pic>
        <p:nvPicPr>
          <p:cNvPr id="250896" name="Picture 16" descr="ppt_titleBackGroun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  <p:sp>
        <p:nvSpPr>
          <p:cNvPr id="25089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352425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Abc </a:t>
            </a:r>
            <a:r>
              <a:rPr lang="zh-CN" altLang="en-US"/>
              <a:t>宋体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1"/>
          <p:cNvSpPr>
            <a:spLocks noChangeArrowheads="1"/>
          </p:cNvSpPr>
          <p:nvPr/>
        </p:nvSpPr>
        <p:spPr bwMode="auto">
          <a:xfrm>
            <a:off x="392843" y="2636912"/>
            <a:ext cx="835831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SEMANTIC UNCERTAINTY: LINGUISTIC INVARIANCES  </a:t>
            </a:r>
          </a:p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FOR UNCERTAINTY ESTIMATION IN </a:t>
            </a:r>
          </a:p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NATURAL  LANGUAGE GENERATION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ICLR 2023</a:t>
            </a:r>
          </a:p>
          <a:p>
            <a:pPr algn="ctr"/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Lorenz Kuhn, Yarin Gal, Sebastian Farquhar  </a:t>
            </a:r>
          </a:p>
          <a:p>
            <a:pPr algn="ctr"/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OATML Group, Department of Computer Science, University of Oxford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"/>
    </mc:Choice>
    <mc:Fallback xmlns="">
      <p:transition spd="slow" advTm="6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5352"/>
                <a:ext cx="8229600" cy="53060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What is Uncertainty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Hallucination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Uncertainty : the confidence of LLM’s response</a:t>
                </a:r>
              </a:p>
              <a:p>
                <a:pPr lvl="1"/>
                <a:r>
                  <a:rPr lang="en-US" altLang="zh-CN" dirty="0"/>
                  <a:t>Hallucination : answers irrelevant to the question</a:t>
                </a:r>
                <a:endParaRPr lang="zh-CN" altLang="en-US" dirty="0"/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methods to quantification Uncertainty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1.Black-box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P(true):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2.Entropy: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Prediction Entropy:</a:t>
                </a:r>
              </a:p>
              <a:p>
                <a:pPr lvl="3"/>
                <a:r>
                  <a:rPr lang="en-US" altLang="zh-CN" dirty="0"/>
                  <a:t>I am student(</a:t>
                </a:r>
                <a:r>
                  <a:rPr lang="en-US" altLang="zh-CN" dirty="0" err="1"/>
                  <a:t>vocabulary_size</a:t>
                </a:r>
                <a:r>
                  <a:rPr lang="en-US" altLang="zh-CN" dirty="0"/>
                  <a:t> = 3 )</a:t>
                </a:r>
              </a:p>
              <a:p>
                <a:pPr lvl="3"/>
                <a:r>
                  <a:rPr lang="en-US" altLang="zh-CN" dirty="0"/>
                  <a:t>I(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(logits)): [0.1,0.8,0.1]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zh-CN" altLang="en-US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5352"/>
                <a:ext cx="8229600" cy="5306016"/>
              </a:xfrm>
              <a:blipFill>
                <a:blip r:embed="rId2"/>
                <a:stretch>
                  <a:fillRect l="-667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B09E17-92D0-A5A3-00D5-89D0CA6B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4984"/>
            <a:ext cx="3829794" cy="1403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5352"/>
            <a:ext cx="8229600" cy="530601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Special challenges faced in NLG</a:t>
            </a:r>
          </a:p>
          <a:p>
            <a:pPr lvl="1"/>
            <a:r>
              <a:rPr lang="en-US" altLang="zh-CN" dirty="0"/>
              <a:t>Foundation models output token-likelihoods—representing lexical confidence</a:t>
            </a:r>
          </a:p>
          <a:p>
            <a:pPr lvl="1"/>
            <a:r>
              <a:rPr lang="en-US" altLang="zh-CN" dirty="0"/>
              <a:t>Meanings (semantic equivalence): “France’s capital is Paris”</a:t>
            </a:r>
            <a:r>
              <a:rPr lang="zh-CN" altLang="en-US" dirty="0"/>
              <a:t>、</a:t>
            </a:r>
            <a:r>
              <a:rPr lang="en-US" altLang="zh-CN" dirty="0"/>
              <a:t>”Paris is France’s capital”</a:t>
            </a:r>
          </a:p>
          <a:p>
            <a:r>
              <a:rPr lang="en-US" altLang="zh-CN" dirty="0"/>
              <a:t>To address semantic equivalence, we estimate semantic likelihoods—probabilities attached to meanings of text rather than standard sequence-likelihoods.</a:t>
            </a:r>
          </a:p>
          <a:p>
            <a:r>
              <a:rPr lang="en-US" altLang="zh-CN" dirty="0"/>
              <a:t>In addition, semantic entropy scales better with model size and makes better use of increasing numbers of samples than baselines.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71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predictive entropy for a point x is the conditional entropy of the output random variable Y with </a:t>
                </a:r>
                <a:r>
                  <a:rPr lang="en-US" altLang="zh-CN" dirty="0" err="1"/>
                  <a:t>realisation</a:t>
                </a:r>
                <a:r>
                  <a:rPr lang="en-US" altLang="zh-CN" dirty="0"/>
                  <a:t> y given x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𝑙𝑛𝑝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sequence-</a:t>
                </a:r>
                <a:r>
                  <a:rPr lang="en-US" altLang="zh-CN" dirty="0" err="1"/>
                  <a:t>preditction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pPr lvl="1"/>
                <a:r>
                  <a:rPr lang="en-US" altLang="zh-CN" dirty="0"/>
                  <a:t>That is, for the space of semantic equivalence classes C the sentences in the set c ∈ C all share a meaning such that ∀s, s′ ∈ c : E(s, s′).</a:t>
                </a:r>
              </a:p>
              <a:p>
                <a:pPr lvl="2"/>
                <a:r>
                  <a:rPr lang="en-US" altLang="zh-CN" dirty="0" err="1"/>
                  <a:t>Deberta</a:t>
                </a:r>
                <a:r>
                  <a:rPr lang="en-US" altLang="zh-CN" dirty="0"/>
                  <a:t>-large model that is fine-tuned on the NLI data set MNLI</a:t>
                </a:r>
              </a:p>
              <a:p>
                <a:pPr lvl="2"/>
                <a:r>
                  <a:rPr lang="en-US" altLang="zh-CN" dirty="0"/>
                  <a:t>The </a:t>
                </a:r>
                <a:r>
                  <a:rPr lang="en-US" altLang="zh-CN" dirty="0" err="1"/>
                  <a:t>Deberta</a:t>
                </a:r>
                <a:r>
                  <a:rPr lang="en-US" altLang="zh-CN" dirty="0"/>
                  <a:t> model then classifies this sequence(S1 + [SEP] + S2) into one of: entailment, neutral, contradiction.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667" t="-674" b="-13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8DE7DB-793F-FBD2-4677-FA9271941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23276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2619C3-5CC6-36D8-C741-DD3CE7A92262}"/>
                  </a:ext>
                </a:extLst>
              </p:cNvPr>
              <p:cNvSpPr txBox="1"/>
              <p:nvPr/>
            </p:nvSpPr>
            <p:spPr>
              <a:xfrm>
                <a:off x="755576" y="4388523"/>
                <a:ext cx="7848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 +0.4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 +0.1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𝑆𝑒𝑚𝑎𝑛𝑡𝑖𝑐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=−(0.9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0.9+0.1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2619C3-5CC6-36D8-C741-DD3CE7A9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88523"/>
                <a:ext cx="7848872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2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 : GPT-like OPT models(vary the size of the model between 2.7B,6.7B,13B and 30B parameters)</a:t>
                </a:r>
              </a:p>
              <a:p>
                <a:r>
                  <a:rPr lang="en-US" altLang="zh-CN" dirty="0"/>
                  <a:t>Datasets : </a:t>
                </a:r>
                <a:r>
                  <a:rPr lang="en-US" altLang="zh-CN" dirty="0" err="1"/>
                  <a:t>CoQA</a:t>
                </a:r>
                <a:r>
                  <a:rPr lang="en-US" altLang="zh-CN" dirty="0"/>
                  <a:t> as an Open-book conversational question answering problem </a:t>
                </a:r>
                <a:r>
                  <a:rPr lang="en-US" altLang="zh-CN" dirty="0" err="1"/>
                  <a:t>TriviaQA</a:t>
                </a:r>
                <a:r>
                  <a:rPr lang="en-US" altLang="zh-CN" dirty="0"/>
                  <a:t> as a closed-book QA problem(~8000 examples)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𝑅𝑜𝑢𝑔𝑒𝐿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&gt;0.3</m:t>
                        </m:r>
                      </m:sub>
                    </m:sSub>
                  </m:oMath>
                </a14:m>
                <a:r>
                  <a:rPr lang="en-US" altLang="zh-CN" dirty="0"/>
                  <a:t> is True(</a:t>
                </a:r>
                <a:r>
                  <a:rPr lang="en-US" altLang="zh-CN" dirty="0" err="1"/>
                  <a:t>RougeL</a:t>
                </a:r>
                <a:r>
                  <a:rPr lang="en-US" altLang="zh-CN" dirty="0"/>
                  <a:t> : a measure of the longest common subsequence)</a:t>
                </a:r>
              </a:p>
              <a:p>
                <a:r>
                  <a:rPr lang="en-US" altLang="zh-CN" dirty="0"/>
                  <a:t>Performance evaluation</a:t>
                </a:r>
              </a:p>
              <a:p>
                <a:pPr lvl="1"/>
                <a:r>
                  <a:rPr lang="en-US" altLang="zh-CN" dirty="0"/>
                  <a:t>The area under the receiver operator characteristic curve(AUROC)</a:t>
                </a:r>
              </a:p>
              <a:p>
                <a:r>
                  <a:rPr lang="en-US" altLang="zh-CN" dirty="0"/>
                  <a:t>Baselines:</a:t>
                </a:r>
              </a:p>
              <a:p>
                <a:pPr lvl="1"/>
                <a:r>
                  <a:rPr lang="en-US" altLang="zh-CN" dirty="0"/>
                  <a:t>Predictive entropy , length-normalized predictive entropy , p(True) , lexical similarity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Experiment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B5577E-4B65-DE5C-44A1-31BF1CFA2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361330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9012"/>
            <a:ext cx="8229600" cy="1143000"/>
          </a:xfrm>
        </p:spPr>
        <p:txBody>
          <a:bodyPr/>
          <a:lstStyle/>
          <a:p>
            <a:r>
              <a:rPr lang="en-US" altLang="zh-CN" sz="2400" dirty="0"/>
              <a:t>Experiment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D1A542-FEC2-5790-8664-5E50D6A8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5" y="1916832"/>
            <a:ext cx="8376990" cy="40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24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a0740af-2c9f-4541-a090-7af5c1719896"/>
  <p:tag name="COMMONDATA" val="eyJoZGlkIjoiZTlhNDZlZDhhMTFhNTY4ZGRjOWQwOTNmMmY5ZTJmO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435</Words>
  <Application>Microsoft Office PowerPoint</Application>
  <PresentationFormat>全屏显示(4:3)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Office 主题</vt:lpstr>
      <vt:lpstr>1_Pixel</vt:lpstr>
      <vt:lpstr>PowerPoint 演示文稿</vt:lpstr>
      <vt:lpstr>Background &amp; Motivation</vt:lpstr>
      <vt:lpstr>Background &amp; Motivation</vt:lpstr>
      <vt:lpstr>Method</vt:lpstr>
      <vt:lpstr>Method</vt:lpstr>
      <vt:lpstr>Experiment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ustc</dc:creator>
  <cp:lastModifiedBy>宜昕 卜</cp:lastModifiedBy>
  <cp:revision>1037</cp:revision>
  <dcterms:created xsi:type="dcterms:W3CDTF">2024-01-30T13:42:00Z</dcterms:created>
  <dcterms:modified xsi:type="dcterms:W3CDTF">2024-10-17T12:20:28Z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F7D5A7F71F474231800BED4A94F4D27A</vt:lpwstr>
  </property>
</Properties>
</file>