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9"/>
  </p:notesMasterIdLst>
  <p:sldIdLst>
    <p:sldId id="256" r:id="rId3"/>
    <p:sldId id="257" r:id="rId4"/>
    <p:sldId id="258" r:id="rId5"/>
    <p:sldId id="270" r:id="rId6"/>
    <p:sldId id="259" r:id="rId7"/>
    <p:sldId id="260" r:id="rId8"/>
    <p:sldId id="262" r:id="rId10"/>
    <p:sldId id="263" r:id="rId11"/>
    <p:sldId id="282" r:id="rId12"/>
    <p:sldId id="281" r:id="rId13"/>
    <p:sldId id="261" r:id="rId14"/>
    <p:sldId id="301" r:id="rId15"/>
    <p:sldId id="289" r:id="rId16"/>
    <p:sldId id="264" r:id="rId17"/>
    <p:sldId id="266" r:id="rId18"/>
    <p:sldId id="296" r:id="rId19"/>
    <p:sldId id="267" r:id="rId20"/>
    <p:sldId id="268" r:id="rId21"/>
    <p:sldId id="290" r:id="rId22"/>
    <p:sldId id="291" r:id="rId23"/>
  </p:sldIdLst>
  <p:sldSz cx="12192000" cy="6858000"/>
  <p:notesSz cx="6858000" cy="9144000"/>
  <p:custDataLst>
    <p:tags r:id="rId27"/>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8"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showGuides="1">
      <p:cViewPr varScale="1">
        <p:scale>
          <a:sx n="99" d="100"/>
          <a:sy n="99" d="100"/>
        </p:scale>
        <p:origin x="84" y="582"/>
      </p:cViewPr>
      <p:guideLst>
        <p:guide orient="horz" pos="2138"/>
        <p:guide pos="3840"/>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notesMaster" Target="notesMasters/notesMaster1.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7" Type="http://schemas.openxmlformats.org/officeDocument/2006/relationships/tags" Target="tags/tag83.xml"/><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custDataLst>
              <p:tags r:id="rId2"/>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dirty="0"/>
              <a:t>单击此处编辑母版标题样式</a:t>
            </a:r>
            <a:endParaRPr lang="zh-CN" altLang="en-US" dirty="0"/>
          </a:p>
        </p:txBody>
      </p:sp>
      <p:sp>
        <p:nvSpPr>
          <p:cNvPr id="3" name="副标题 2"/>
          <p:cNvSpPr>
            <a:spLocks noGrp="1"/>
          </p:cNvSpPr>
          <p:nvPr>
            <p:ph type="subTitle" idx="1"/>
            <p:custDataLst>
              <p:tags r:id="rId3"/>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lang="zh-CN" altLang="en-US" smtClean="0"/>
              <a:t>单击此处编辑标题</a:t>
            </a:r>
            <a:endParaRPr lang="zh-CN" altLang="en-US"/>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a:r>
              <a:rPr lang="zh-CN" altLang="en-US" dirty="0"/>
              <a:t>单击此处编辑母版文本样式</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单击此处编辑文本</a:t>
            </a:r>
            <a:endParaRPr lang="zh-CN" altLang="en-US"/>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400" y="1555200"/>
            <a:ext cx="5233077" cy="4608000"/>
          </a:xfrm>
        </p:spPr>
        <p:txBody>
          <a:bodyPr vert="horz" lIns="90000" tIns="46800" rIns="90000" bIns="46800" rtlCol="0">
            <a:normAutofit/>
          </a:bodyPr>
          <a:lstStyle>
            <a:lvl1pPr>
              <a:buNone/>
              <a:defRPr sz="1600"/>
            </a:lvl1pPr>
          </a:lstStyle>
          <a:p>
            <a:pPr lvl="0"/>
            <a:endParaRPr lang="zh-CN" altLang="en-US"/>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a:buNone/>
              <a:defRPr sz="1600"/>
            </a:lvl1pPr>
          </a:lstStyle>
          <a:p>
            <a:pPr lvl="0"/>
            <a:r>
              <a:rPr lang="zh-CN" altLang="en-US" smtClean="0"/>
              <a:t>单击此处编辑母版文本样式</a:t>
            </a:r>
            <a:endParaRPr lang="zh-CN" altLang="en-US"/>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a:buNone/>
              <a:defRPr sz="2800"/>
            </a:lvl1pPr>
          </a:lstStyle>
          <a:p>
            <a:pPr lvl="0"/>
            <a:r>
              <a:rPr lang="zh-CN" altLang="en-US" smtClean="0"/>
              <a:t>单击此处编辑标题</a:t>
            </a:r>
            <a:endParaRPr lang="zh-CN" altLang="en-US"/>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62.xml"/><Relationship Id="rId16" Type="http://schemas.openxmlformats.org/officeDocument/2006/relationships/tags" Target="../tags/tag61.xml"/><Relationship Id="rId15" Type="http://schemas.openxmlformats.org/officeDocument/2006/relationships/tags" Target="../tags/tag60.xml"/><Relationship Id="rId14" Type="http://schemas.openxmlformats.org/officeDocument/2006/relationships/tags" Target="../tags/tag59.xml"/><Relationship Id="rId13" Type="http://schemas.openxmlformats.org/officeDocument/2006/relationships/tags" Target="../tags/tag58.xml"/><Relationship Id="rId12" Type="http://schemas.openxmlformats.org/officeDocument/2006/relationships/tags" Target="../tags/tag57.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defRPr>
            </a:lvl1pPr>
          </a:lstStyle>
          <a:p>
            <a:fld id="{49AE70B2-8BF9-45C0-BB95-33D1B9D3A854}" type="slidenum">
              <a:rPr lang="zh-CN" altLang="en-US" smtClean="0"/>
            </a:fld>
            <a:endParaRPr lang="zh-CN" altLang="en-US" dirty="0"/>
          </a:p>
        </p:txBody>
      </p:sp>
    </p:spTree>
    <p:custDataLst>
      <p:tags r:id="rId17"/>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63.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72.xml"/><Relationship Id="rId1"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73.xml"/><Relationship Id="rId1"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74.xml"/><Relationship Id="rId1" Type="http://schemas.openxmlformats.org/officeDocument/2006/relationships/image" Target="../media/image15.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75.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76.xml"/><Relationship Id="rId1"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77.xml"/><Relationship Id="rId1" Type="http://schemas.openxmlformats.org/officeDocument/2006/relationships/image" Target="../media/image17.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78.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79.xml"/><Relationship Id="rId1" Type="http://schemas.openxmlformats.org/officeDocument/2006/relationships/image" Target="../media/image18.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80.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81.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64.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82.xml"/></Relationships>
</file>

<file path=ppt/slides/_rels/slide3.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tags" Target="../tags/tag65.xm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66.xml"/></Relationships>
</file>

<file path=ppt/slides/_rels/slide5.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67.xml"/><Relationship Id="rId2" Type="http://schemas.openxmlformats.org/officeDocument/2006/relationships/image" Target="../media/image6.png"/><Relationship Id="rId1" Type="http://schemas.openxmlformats.org/officeDocument/2006/relationships/image" Target="../media/image5.png"/></Relationships>
</file>

<file path=ppt/slides/_rels/slide6.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xml"/><Relationship Id="rId3" Type="http://schemas.openxmlformats.org/officeDocument/2006/relationships/tags" Target="../tags/tag68.xml"/><Relationship Id="rId2" Type="http://schemas.openxmlformats.org/officeDocument/2006/relationships/image" Target="../media/image8.png"/><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69.xml"/></Relationships>
</file>

<file path=ppt/slides/_rels/slide8.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tags" Target="../tags/tag70.xml"/><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71.xml"/><Relationship Id="rId1"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9610"/>
          </a:xfrm>
          <a:prstGeom prst="rect">
            <a:avLst/>
          </a:prstGeom>
          <a:solidFill>
            <a:schemeClr val="accent1">
              <a:lumMod val="5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pic>
        <p:nvPicPr>
          <p:cNvPr id="6" name="图片 5" descr="GORSN}CKS[9@Y8JWYCY$}QP"/>
          <p:cNvPicPr>
            <a:picLocks noChangeAspect="1"/>
          </p:cNvPicPr>
          <p:nvPr/>
        </p:nvPicPr>
        <p:blipFill>
          <a:blip r:embed="rId1"/>
          <a:stretch>
            <a:fillRect/>
          </a:stretch>
        </p:blipFill>
        <p:spPr>
          <a:xfrm>
            <a:off x="2460625" y="1598295"/>
            <a:ext cx="7834630" cy="3238500"/>
          </a:xfrm>
          <a:prstGeom prst="rect">
            <a:avLst/>
          </a:prstGeom>
        </p:spPr>
      </p:pic>
      <p:sp>
        <p:nvSpPr>
          <p:cNvPr id="7" name="矩形 6"/>
          <p:cNvSpPr/>
          <p:nvPr/>
        </p:nvSpPr>
        <p:spPr>
          <a:xfrm>
            <a:off x="0" y="6168390"/>
            <a:ext cx="12192000" cy="689610"/>
          </a:xfrm>
          <a:prstGeom prst="rect">
            <a:avLst/>
          </a:prstGeom>
          <a:solidFill>
            <a:schemeClr val="accent1">
              <a:lumMod val="5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 name="文本框 1"/>
          <p:cNvSpPr txBox="1"/>
          <p:nvPr/>
        </p:nvSpPr>
        <p:spPr>
          <a:xfrm>
            <a:off x="7482205" y="4325620"/>
            <a:ext cx="6096000" cy="337185"/>
          </a:xfrm>
          <a:prstGeom prst="rect">
            <a:avLst/>
          </a:prstGeom>
          <a:noFill/>
        </p:spPr>
        <p:txBody>
          <a:bodyPr wrap="square" rtlCol="0" anchor="t">
            <a:spAutoFit/>
          </a:bodyPr>
          <a:p>
            <a:r>
              <a:rPr lang="zh-CN" altLang="en-US" sz="1600">
                <a:latin typeface="Mongolian Baiti" panose="03000500000000000000" charset="0"/>
                <a:cs typeface="Mongolian Baiti" panose="03000500000000000000" charset="0"/>
              </a:rPr>
              <a:t>ICLR</a:t>
            </a:r>
            <a:r>
              <a:rPr lang="en-US" altLang="zh-CN" sz="1600">
                <a:latin typeface="Mongolian Baiti" panose="03000500000000000000" charset="0"/>
                <a:cs typeface="Mongolian Baiti" panose="03000500000000000000" charset="0"/>
              </a:rPr>
              <a:t> </a:t>
            </a:r>
            <a:r>
              <a:rPr lang="zh-CN" altLang="en-US" sz="1600">
                <a:latin typeface="Mongolian Baiti" panose="03000500000000000000" charset="0"/>
                <a:cs typeface="Mongolian Baiti" panose="03000500000000000000" charset="0"/>
              </a:rPr>
              <a:t>高分撤稿</a:t>
            </a:r>
            <a:endParaRPr lang="zh-CN" altLang="en-US" sz="1600">
              <a:latin typeface="Mongolian Baiti" panose="03000500000000000000" charset="0"/>
              <a:cs typeface="Mongolian Baiti" panose="03000500000000000000" charset="0"/>
            </a:endParaRPr>
          </a:p>
        </p:txBody>
      </p:sp>
    </p:spTree>
    <p:custDataLst>
      <p:tags r:id="rId2"/>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9610"/>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 name="矩形 1"/>
          <p:cNvSpPr/>
          <p:nvPr/>
        </p:nvSpPr>
        <p:spPr>
          <a:xfrm>
            <a:off x="0" y="6168390"/>
            <a:ext cx="12192000" cy="689610"/>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5" name="文本框 4"/>
          <p:cNvSpPr txBox="1"/>
          <p:nvPr/>
        </p:nvSpPr>
        <p:spPr>
          <a:xfrm>
            <a:off x="434340" y="160655"/>
            <a:ext cx="6096000" cy="460375"/>
          </a:xfrm>
          <a:prstGeom prst="rect">
            <a:avLst/>
          </a:prstGeom>
          <a:noFill/>
        </p:spPr>
        <p:txBody>
          <a:bodyPr wrap="square" rtlCol="0" anchor="t">
            <a:spAutoFit/>
          </a:bodyPr>
          <a:p>
            <a:r>
              <a:rPr lang="zh-CN" altLang="en-US" sz="2400"/>
              <a:t> </a:t>
            </a:r>
            <a:r>
              <a:rPr lang="zh-CN" altLang="en-US" sz="2400" b="1">
                <a:solidFill>
                  <a:schemeClr val="bg1"/>
                </a:solidFill>
              </a:rPr>
              <a:t>BIO Pretrain + QA Instruction Finetune</a:t>
            </a:r>
            <a:endParaRPr lang="zh-CN" altLang="en-US" sz="2400" b="1">
              <a:solidFill>
                <a:schemeClr val="bg1"/>
              </a:solidFill>
            </a:endParaRPr>
          </a:p>
        </p:txBody>
      </p:sp>
      <p:sp>
        <p:nvSpPr>
          <p:cNvPr id="3" name="文本框 2"/>
          <p:cNvSpPr txBox="1"/>
          <p:nvPr/>
        </p:nvSpPr>
        <p:spPr>
          <a:xfrm>
            <a:off x="701675" y="751205"/>
            <a:ext cx="6096000" cy="368300"/>
          </a:xfrm>
          <a:prstGeom prst="rect">
            <a:avLst/>
          </a:prstGeom>
          <a:noFill/>
        </p:spPr>
        <p:txBody>
          <a:bodyPr wrap="square" rtlCol="0" anchor="t">
            <a:spAutoFit/>
          </a:bodyPr>
          <a:p>
            <a:r>
              <a:rPr lang="zh-CN" altLang="en-US" b="1">
                <a:latin typeface="Mongolian Baiti" panose="03000500000000000000" charset="0"/>
                <a:cs typeface="Mongolian Baiti" panose="03000500000000000000" charset="0"/>
              </a:rPr>
              <a:t>Celebrity Can Help Minority</a:t>
            </a:r>
            <a:endParaRPr lang="zh-CN" altLang="en-US" b="1">
              <a:latin typeface="Mongolian Baiti" panose="03000500000000000000" charset="0"/>
              <a:cs typeface="Mongolian Baiti" panose="03000500000000000000" charset="0"/>
            </a:endParaRPr>
          </a:p>
        </p:txBody>
      </p:sp>
      <p:sp>
        <p:nvSpPr>
          <p:cNvPr id="7" name="文本框 6"/>
          <p:cNvSpPr txBox="1"/>
          <p:nvPr/>
        </p:nvSpPr>
        <p:spPr>
          <a:xfrm>
            <a:off x="701675" y="1181100"/>
            <a:ext cx="10807700" cy="1753235"/>
          </a:xfrm>
          <a:prstGeom prst="rect">
            <a:avLst/>
          </a:prstGeom>
          <a:noFill/>
        </p:spPr>
        <p:txBody>
          <a:bodyPr wrap="square" rtlCol="0" anchor="t">
            <a:spAutoFit/>
          </a:bodyPr>
          <a:p>
            <a:pPr algn="l">
              <a:buClrTx/>
              <a:buSzTx/>
              <a:buNone/>
            </a:pPr>
            <a:r>
              <a:rPr lang="zh-CN" altLang="en-US">
                <a:latin typeface="Mongolian Baiti" panose="03000500000000000000" charset="0"/>
                <a:cs typeface="Mongolian Baiti" panose="03000500000000000000" charset="0"/>
              </a:rPr>
              <a:t>For comparison, we introduce an additional set of N = 100, 000 individuals, the celebrity group</a:t>
            </a:r>
            <a:r>
              <a:rPr lang="en-US" altLang="zh-CN">
                <a:latin typeface="Mongolian Baiti" panose="03000500000000000000" charset="0"/>
                <a:cs typeface="Mongolian Baiti" panose="03000500000000000000" charset="0"/>
              </a:rPr>
              <a:t> </a:t>
            </a:r>
            <a:r>
              <a:rPr lang="zh-CN" altLang="en-US">
                <a:latin typeface="Mongolian Baiti" panose="03000500000000000000" charset="0"/>
                <a:cs typeface="Mongolian Baiti" panose="03000500000000000000" charset="0"/>
              </a:rPr>
              <a:t>Pcel, while the original N individuals form the minority group Pmin. We test both synthetic bioS</a:t>
            </a:r>
            <a:r>
              <a:rPr lang="en-US" altLang="zh-CN">
                <a:latin typeface="Mongolian Baiti" panose="03000500000000000000" charset="0"/>
                <a:cs typeface="Mongolian Baiti" panose="03000500000000000000" charset="0"/>
              </a:rPr>
              <a:t> </a:t>
            </a:r>
            <a:r>
              <a:rPr lang="zh-CN" altLang="en-US">
                <a:latin typeface="Mongolian Baiti" panose="03000500000000000000" charset="0"/>
                <a:cs typeface="Mongolian Baiti" panose="03000500000000000000" charset="0"/>
              </a:rPr>
              <a:t>and more realistic bioR data. For bioS, the celebrity group’s biographies use the multi5+permute</a:t>
            </a:r>
            <a:r>
              <a:rPr lang="en-US" altLang="zh-CN">
                <a:latin typeface="Mongolian Baiti" panose="03000500000000000000" charset="0"/>
                <a:cs typeface="Mongolian Baiti" panose="03000500000000000000" charset="0"/>
              </a:rPr>
              <a:t> </a:t>
            </a:r>
            <a:r>
              <a:rPr lang="zh-CN" altLang="en-US">
                <a:latin typeface="Mongolian Baiti" panose="03000500000000000000" charset="0"/>
                <a:cs typeface="Mongolian Baiti" panose="03000500000000000000" charset="0"/>
              </a:rPr>
              <a:t>augmentation, simulating varied expressions found on internet. For bioR, the celebrity group uses</a:t>
            </a:r>
            <a:r>
              <a:rPr lang="en-US" altLang="zh-CN">
                <a:latin typeface="Mongolian Baiti" panose="03000500000000000000" charset="0"/>
                <a:cs typeface="Mongolian Baiti" panose="03000500000000000000" charset="0"/>
              </a:rPr>
              <a:t> </a:t>
            </a:r>
            <a:r>
              <a:rPr lang="zh-CN" altLang="en-US">
                <a:latin typeface="Mongolian Baiti" panose="03000500000000000000" charset="0"/>
                <a:cs typeface="Mongolian Baiti" panose="03000500000000000000" charset="0"/>
              </a:rPr>
              <a:t>the multi5 augmentation, generating their biographies five times using LLaMA.</a:t>
            </a:r>
            <a:r>
              <a:rPr lang="en-US" altLang="zh-CN">
                <a:latin typeface="Mongolian Baiti" panose="03000500000000000000" charset="0"/>
                <a:cs typeface="Mongolian Baiti" panose="03000500000000000000" charset="0"/>
              </a:rPr>
              <a:t> </a:t>
            </a:r>
            <a:r>
              <a:rPr lang="zh-CN" altLang="en-US">
                <a:latin typeface="Mongolian Baiti" panose="03000500000000000000" charset="0"/>
                <a:cs typeface="Mongolian Baiti" panose="03000500000000000000" charset="0"/>
              </a:rPr>
              <a:t>The language model is pretrained on the combined set Pcel ∪ Pmin biographies and then finetuned using QAs from the celebrity group Pcel. </a:t>
            </a:r>
            <a:endParaRPr lang="zh-CN" altLang="en-US">
              <a:latin typeface="Mongolian Baiti" panose="03000500000000000000" charset="0"/>
              <a:cs typeface="Mongolian Baiti" panose="03000500000000000000" charset="0"/>
            </a:endParaRPr>
          </a:p>
        </p:txBody>
      </p:sp>
      <p:pic>
        <p:nvPicPr>
          <p:cNvPr id="100" name="图片 99"/>
          <p:cNvPicPr/>
          <p:nvPr/>
        </p:nvPicPr>
        <p:blipFill>
          <a:blip r:embed="rId1"/>
          <a:stretch>
            <a:fillRect/>
          </a:stretch>
        </p:blipFill>
        <p:spPr>
          <a:xfrm>
            <a:off x="1235710" y="3150235"/>
            <a:ext cx="8406130" cy="2448560"/>
          </a:xfrm>
          <a:prstGeom prst="rect">
            <a:avLst/>
          </a:prstGeom>
          <a:noFill/>
          <a:ln w="9525">
            <a:noFill/>
          </a:ln>
        </p:spPr>
      </p:pic>
    </p:spTree>
    <p:custDataLst>
      <p:tags r:id="rId2"/>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9610"/>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 name="矩形 1"/>
          <p:cNvSpPr/>
          <p:nvPr/>
        </p:nvSpPr>
        <p:spPr>
          <a:xfrm>
            <a:off x="0" y="6168390"/>
            <a:ext cx="12192000" cy="689610"/>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5" name="文本框 4"/>
          <p:cNvSpPr txBox="1"/>
          <p:nvPr/>
        </p:nvSpPr>
        <p:spPr>
          <a:xfrm>
            <a:off x="434340" y="160655"/>
            <a:ext cx="8627110" cy="460375"/>
          </a:xfrm>
          <a:prstGeom prst="rect">
            <a:avLst/>
          </a:prstGeom>
          <a:noFill/>
        </p:spPr>
        <p:txBody>
          <a:bodyPr wrap="square" rtlCol="0" anchor="t">
            <a:spAutoFit/>
          </a:bodyPr>
          <a:p>
            <a:r>
              <a:rPr lang="zh-CN" altLang="en-US" sz="2400"/>
              <a:t> </a:t>
            </a:r>
            <a:r>
              <a:rPr lang="zh-CN" altLang="en-US" sz="2400" b="1">
                <a:solidFill>
                  <a:schemeClr val="bg1"/>
                </a:solidFill>
              </a:rPr>
              <a:t>Knowledge Probes on the BIO Pretrained Model</a:t>
            </a:r>
            <a:endParaRPr lang="zh-CN" altLang="en-US" sz="2400" b="1">
              <a:solidFill>
                <a:schemeClr val="bg1"/>
              </a:solidFill>
            </a:endParaRPr>
          </a:p>
        </p:txBody>
      </p:sp>
      <p:sp>
        <p:nvSpPr>
          <p:cNvPr id="3" name="文本框 2"/>
          <p:cNvSpPr txBox="1"/>
          <p:nvPr/>
        </p:nvSpPr>
        <p:spPr>
          <a:xfrm>
            <a:off x="609600" y="775335"/>
            <a:ext cx="6096000" cy="368300"/>
          </a:xfrm>
          <a:prstGeom prst="rect">
            <a:avLst/>
          </a:prstGeom>
          <a:noFill/>
        </p:spPr>
        <p:txBody>
          <a:bodyPr wrap="square" rtlCol="0" anchor="t">
            <a:spAutoFit/>
          </a:bodyPr>
          <a:p>
            <a:r>
              <a:rPr lang="zh-CN" altLang="en-US" b="1">
                <a:latin typeface="Mongolian Baiti" panose="03000500000000000000" charset="0"/>
                <a:cs typeface="Mongolian Baiti" panose="03000500000000000000" charset="0"/>
              </a:rPr>
              <a:t>Position-Based Probing</a:t>
            </a:r>
            <a:endParaRPr lang="zh-CN" altLang="en-US" b="1">
              <a:latin typeface="Mongolian Baiti" panose="03000500000000000000" charset="0"/>
              <a:cs typeface="Mongolian Baiti" panose="03000500000000000000" charset="0"/>
            </a:endParaRPr>
          </a:p>
        </p:txBody>
      </p:sp>
      <p:pic>
        <p:nvPicPr>
          <p:cNvPr id="102" name="图片 101"/>
          <p:cNvPicPr/>
          <p:nvPr/>
        </p:nvPicPr>
        <p:blipFill>
          <a:blip r:embed="rId1"/>
          <a:stretch>
            <a:fillRect/>
          </a:stretch>
        </p:blipFill>
        <p:spPr>
          <a:xfrm>
            <a:off x="754380" y="1297940"/>
            <a:ext cx="10966450" cy="1657350"/>
          </a:xfrm>
          <a:prstGeom prst="rect">
            <a:avLst/>
          </a:prstGeom>
          <a:noFill/>
          <a:ln w="9525">
            <a:noFill/>
          </a:ln>
        </p:spPr>
      </p:pic>
      <p:sp>
        <p:nvSpPr>
          <p:cNvPr id="7" name="文本框 6"/>
          <p:cNvSpPr txBox="1"/>
          <p:nvPr/>
        </p:nvSpPr>
        <p:spPr>
          <a:xfrm>
            <a:off x="754380" y="3251200"/>
            <a:ext cx="10212705" cy="2030095"/>
          </a:xfrm>
          <a:prstGeom prst="rect">
            <a:avLst/>
          </a:prstGeom>
          <a:noFill/>
        </p:spPr>
        <p:txBody>
          <a:bodyPr wrap="square" rtlCol="0" anchor="t">
            <a:spAutoFit/>
          </a:bodyPr>
          <a:p>
            <a:r>
              <a:rPr lang="zh-CN" altLang="en-US">
                <a:latin typeface="Mongolian Baiti" panose="03000500000000000000" charset="0"/>
                <a:cs typeface="Mongolian Baiti" panose="03000500000000000000" charset="0"/>
              </a:rPr>
              <a:t>This probing provides insight into how these attributes are encoded during pretraining. The model, already well-pretrained on biography data, is expected to encode the target attribute with 100% accuracy at positions immediately preceding the attribute. However, our goal is to determine if the model retains this information at positions far before the corresponding attribute. For instance, if the linear classifier shows high accuracy right after the person’s full name, it implies that the model is directly learning “Anya’s employer is Meta Platforms”. If high accuracy is only achieved at the biography’s end, the model might be using flawed logic, such as “the birthday is October 2, 1996, the university is MIT, hence the employer is Meta.”</a:t>
            </a:r>
            <a:endParaRPr lang="zh-CN" altLang="en-US">
              <a:latin typeface="Mongolian Baiti" panose="03000500000000000000" charset="0"/>
              <a:cs typeface="Mongolian Baiti" panose="03000500000000000000" charset="0"/>
            </a:endParaRPr>
          </a:p>
        </p:txBody>
      </p:sp>
    </p:spTree>
    <p:custDataLst>
      <p:tags r:id="rId2"/>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9610"/>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 name="矩形 1"/>
          <p:cNvSpPr/>
          <p:nvPr/>
        </p:nvSpPr>
        <p:spPr>
          <a:xfrm>
            <a:off x="0" y="6168390"/>
            <a:ext cx="12192000" cy="689610"/>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5" name="文本框 4"/>
          <p:cNvSpPr txBox="1"/>
          <p:nvPr/>
        </p:nvSpPr>
        <p:spPr>
          <a:xfrm>
            <a:off x="434340" y="160655"/>
            <a:ext cx="8627110" cy="460375"/>
          </a:xfrm>
          <a:prstGeom prst="rect">
            <a:avLst/>
          </a:prstGeom>
          <a:noFill/>
        </p:spPr>
        <p:txBody>
          <a:bodyPr wrap="square" rtlCol="0" anchor="t">
            <a:spAutoFit/>
          </a:bodyPr>
          <a:p>
            <a:r>
              <a:rPr lang="zh-CN" altLang="en-US" sz="2400"/>
              <a:t> </a:t>
            </a:r>
            <a:r>
              <a:rPr lang="zh-CN" altLang="en-US" sz="2400" b="1">
                <a:solidFill>
                  <a:schemeClr val="bg1"/>
                </a:solidFill>
              </a:rPr>
              <a:t>Knowledge Probes on the BIO Pretrained Model</a:t>
            </a:r>
            <a:endParaRPr lang="zh-CN" altLang="en-US" sz="2400" b="1">
              <a:solidFill>
                <a:schemeClr val="bg1"/>
              </a:solidFill>
            </a:endParaRPr>
          </a:p>
        </p:txBody>
      </p:sp>
      <p:sp>
        <p:nvSpPr>
          <p:cNvPr id="3" name="文本框 2"/>
          <p:cNvSpPr txBox="1"/>
          <p:nvPr/>
        </p:nvSpPr>
        <p:spPr>
          <a:xfrm>
            <a:off x="609600" y="775335"/>
            <a:ext cx="6096000" cy="368300"/>
          </a:xfrm>
          <a:prstGeom prst="rect">
            <a:avLst/>
          </a:prstGeom>
          <a:noFill/>
        </p:spPr>
        <p:txBody>
          <a:bodyPr wrap="square" rtlCol="0" anchor="t">
            <a:spAutoFit/>
          </a:bodyPr>
          <a:p>
            <a:r>
              <a:rPr lang="zh-CN" altLang="en-US" b="1">
                <a:latin typeface="Mongolian Baiti" panose="03000500000000000000" charset="0"/>
                <a:cs typeface="Mongolian Baiti" panose="03000500000000000000" charset="0"/>
              </a:rPr>
              <a:t>Position-Based Probing</a:t>
            </a:r>
            <a:endParaRPr lang="zh-CN" altLang="en-US" b="1">
              <a:latin typeface="Mongolian Baiti" panose="03000500000000000000" charset="0"/>
              <a:cs typeface="Mongolian Baiti" panose="03000500000000000000" charset="0"/>
            </a:endParaRPr>
          </a:p>
        </p:txBody>
      </p:sp>
      <p:pic>
        <p:nvPicPr>
          <p:cNvPr id="6" name="图片 5"/>
          <p:cNvPicPr/>
          <p:nvPr/>
        </p:nvPicPr>
        <p:blipFill>
          <a:blip r:embed="rId1"/>
          <a:stretch>
            <a:fillRect/>
          </a:stretch>
        </p:blipFill>
        <p:spPr>
          <a:xfrm>
            <a:off x="434340" y="1297940"/>
            <a:ext cx="11423015" cy="3619500"/>
          </a:xfrm>
          <a:prstGeom prst="rect">
            <a:avLst/>
          </a:prstGeom>
          <a:noFill/>
          <a:ln w="9525">
            <a:noFill/>
          </a:ln>
        </p:spPr>
      </p:pic>
    </p:spTree>
    <p:custDataLst>
      <p:tags r:id="rId2"/>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9610"/>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 name="矩形 1"/>
          <p:cNvSpPr/>
          <p:nvPr/>
        </p:nvSpPr>
        <p:spPr>
          <a:xfrm>
            <a:off x="0" y="6168390"/>
            <a:ext cx="12192000" cy="689610"/>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5" name="文本框 4"/>
          <p:cNvSpPr txBox="1"/>
          <p:nvPr/>
        </p:nvSpPr>
        <p:spPr>
          <a:xfrm>
            <a:off x="434340" y="160655"/>
            <a:ext cx="8627110" cy="460375"/>
          </a:xfrm>
          <a:prstGeom prst="rect">
            <a:avLst/>
          </a:prstGeom>
          <a:noFill/>
        </p:spPr>
        <p:txBody>
          <a:bodyPr wrap="square" rtlCol="0" anchor="t">
            <a:spAutoFit/>
          </a:bodyPr>
          <a:p>
            <a:r>
              <a:rPr lang="zh-CN" altLang="en-US" sz="2400"/>
              <a:t> </a:t>
            </a:r>
            <a:r>
              <a:rPr lang="zh-CN" altLang="en-US" sz="2400" b="1">
                <a:solidFill>
                  <a:schemeClr val="bg1"/>
                </a:solidFill>
              </a:rPr>
              <a:t>Knowledge Probes on the BIO Pretrained Model</a:t>
            </a:r>
            <a:endParaRPr lang="zh-CN" altLang="en-US" sz="2400" b="1">
              <a:solidFill>
                <a:schemeClr val="bg1"/>
              </a:solidFill>
            </a:endParaRPr>
          </a:p>
        </p:txBody>
      </p:sp>
      <p:sp>
        <p:nvSpPr>
          <p:cNvPr id="3" name="文本框 2"/>
          <p:cNvSpPr txBox="1"/>
          <p:nvPr/>
        </p:nvSpPr>
        <p:spPr>
          <a:xfrm>
            <a:off x="609600" y="775335"/>
            <a:ext cx="6096000" cy="368300"/>
          </a:xfrm>
          <a:prstGeom prst="rect">
            <a:avLst/>
          </a:prstGeom>
          <a:noFill/>
        </p:spPr>
        <p:txBody>
          <a:bodyPr wrap="square" rtlCol="0" anchor="t">
            <a:spAutoFit/>
          </a:bodyPr>
          <a:p>
            <a:r>
              <a:rPr lang="zh-CN" altLang="en-US" b="1">
                <a:latin typeface="Mongolian Baiti" panose="03000500000000000000" charset="0"/>
                <a:cs typeface="Mongolian Baiti" panose="03000500000000000000" charset="0"/>
              </a:rPr>
              <a:t>Position-Based Probing</a:t>
            </a:r>
            <a:endParaRPr lang="zh-CN" altLang="en-US" b="1">
              <a:latin typeface="Mongolian Baiti" panose="03000500000000000000" charset="0"/>
              <a:cs typeface="Mongolian Baiti" panose="03000500000000000000" charset="0"/>
            </a:endParaRPr>
          </a:p>
        </p:txBody>
      </p:sp>
      <p:sp>
        <p:nvSpPr>
          <p:cNvPr id="7" name="文本框 6"/>
          <p:cNvSpPr txBox="1"/>
          <p:nvPr/>
        </p:nvSpPr>
        <p:spPr>
          <a:xfrm>
            <a:off x="609600" y="1687195"/>
            <a:ext cx="11210290" cy="2861310"/>
          </a:xfrm>
          <a:prstGeom prst="rect">
            <a:avLst/>
          </a:prstGeom>
          <a:noFill/>
        </p:spPr>
        <p:txBody>
          <a:bodyPr wrap="square" rtlCol="0" anchor="t">
            <a:spAutoFit/>
          </a:bodyPr>
          <a:p>
            <a:pPr marL="285750" indent="-285750">
              <a:buFont typeface="Arial" panose="020B0604020202020204" pitchFamily="34" charset="0"/>
              <a:buChar char="•"/>
            </a:pPr>
            <a:r>
              <a:rPr lang="zh-CN" altLang="en-US">
                <a:latin typeface="Mongolian Baiti" panose="03000500000000000000" charset="0"/>
                <a:cs typeface="Mongolian Baiti" panose="03000500000000000000" charset="0"/>
              </a:rPr>
              <a:t>In the bioS single setup, P-probing accuracy remains low until the token immediately preceding the target attribute. The accuracy is around 2% when predicting the company name from earlier token positions, but it increases to 99.5% when evaluating on the token position right before the company name. This suggests that the model memorizes all the BIO data during pretraining, but encodes knowledge in a complex manner, only revealing a person’s attribute after encountering all prior attributes for that individual. This prevents knowledge extraction during QA finetuning, especially when only the person’s name is provided.</a:t>
            </a:r>
            <a:endParaRPr lang="zh-CN" altLang="en-US">
              <a:latin typeface="Mongolian Baiti" panose="03000500000000000000" charset="0"/>
              <a:cs typeface="Mongolian Baiti" panose="03000500000000000000" charset="0"/>
            </a:endParaRPr>
          </a:p>
          <a:p>
            <a:pPr marL="285750" indent="-285750">
              <a:buFont typeface="Arial" panose="020B0604020202020204" pitchFamily="34" charset="0"/>
              <a:buChar char="•"/>
            </a:pPr>
            <a:r>
              <a:rPr lang="zh-CN" altLang="en-US">
                <a:latin typeface="Mongolian Baiti" panose="03000500000000000000" charset="0"/>
                <a:cs typeface="Mongolian Baiti" panose="03000500000000000000" charset="0"/>
              </a:rPr>
              <a:t>In the heavily augmented setup like bioS multi5+permute, the P-probing accuracy for all six attributes rises to nearly 100% from the first special position, which is before all of the attributes. This indicates that the model not only memorizes the BIO data but also identifies the person’s complete attributes solely upon seeing the person’s name, facilitating knowledgeextraction during the QA finetuning process</a:t>
            </a:r>
            <a:r>
              <a:rPr lang="en-US" altLang="zh-CN">
                <a:latin typeface="Mongolian Baiti" panose="03000500000000000000" charset="0"/>
                <a:cs typeface="Mongolian Baiti" panose="03000500000000000000" charset="0"/>
              </a:rPr>
              <a:t>.</a:t>
            </a:r>
            <a:endParaRPr lang="en-US" altLang="zh-CN">
              <a:latin typeface="Mongolian Baiti" panose="03000500000000000000" charset="0"/>
              <a:cs typeface="Mongolian Baiti" panose="03000500000000000000" charset="0"/>
            </a:endParaRPr>
          </a:p>
        </p:txBody>
      </p:sp>
    </p:spTree>
    <p:custDataLst>
      <p:tags r:id="rId1"/>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9610"/>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 name="矩形 1"/>
          <p:cNvSpPr/>
          <p:nvPr/>
        </p:nvSpPr>
        <p:spPr>
          <a:xfrm>
            <a:off x="0" y="6168390"/>
            <a:ext cx="12192000" cy="689610"/>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5" name="文本框 4"/>
          <p:cNvSpPr txBox="1"/>
          <p:nvPr/>
        </p:nvSpPr>
        <p:spPr>
          <a:xfrm>
            <a:off x="804545" y="1143635"/>
            <a:ext cx="10900410" cy="1753235"/>
          </a:xfrm>
          <a:prstGeom prst="rect">
            <a:avLst/>
          </a:prstGeom>
          <a:noFill/>
        </p:spPr>
        <p:txBody>
          <a:bodyPr wrap="square" rtlCol="0" anchor="t">
            <a:spAutoFit/>
          </a:bodyPr>
          <a:p>
            <a:r>
              <a:rPr lang="zh-CN" altLang="en-US">
                <a:latin typeface="Mongolian Baiti" panose="03000500000000000000" charset="0"/>
                <a:cs typeface="Mongolian Baiti" panose="03000500000000000000" charset="0"/>
              </a:rPr>
              <a:t>As noted earlier, the model may infer attribute relationships based on their order in pretraining</a:t>
            </a:r>
            <a:r>
              <a:rPr lang="en-US" altLang="zh-CN">
                <a:latin typeface="Mongolian Baiti" panose="03000500000000000000" charset="0"/>
                <a:cs typeface="Mongolian Baiti" panose="03000500000000000000" charset="0"/>
              </a:rPr>
              <a:t> </a:t>
            </a:r>
            <a:r>
              <a:rPr lang="zh-CN" altLang="en-US">
                <a:latin typeface="Mongolian Baiti" panose="03000500000000000000" charset="0"/>
                <a:cs typeface="Mongolian Baiti" panose="03000500000000000000" charset="0"/>
              </a:rPr>
              <a:t>data. For instance, if a birth date always precedes a company city, the model might infer “the</a:t>
            </a:r>
            <a:r>
              <a:rPr lang="en-US" altLang="zh-CN">
                <a:latin typeface="Mongolian Baiti" panose="03000500000000000000" charset="0"/>
                <a:cs typeface="Mongolian Baiti" panose="03000500000000000000" charset="0"/>
              </a:rPr>
              <a:t> </a:t>
            </a:r>
            <a:r>
              <a:rPr lang="zh-CN" altLang="en-US">
                <a:latin typeface="Mongolian Baiti" panose="03000500000000000000" charset="0"/>
                <a:cs typeface="Mongolian Baiti" panose="03000500000000000000" charset="0"/>
              </a:rPr>
              <a:t>person born on October 2, 1996 works in Menlo Park” instead of “Anya’s work city is Menlo</a:t>
            </a:r>
            <a:r>
              <a:rPr lang="en-US" altLang="zh-CN">
                <a:latin typeface="Mongolian Baiti" panose="03000500000000000000" charset="0"/>
                <a:cs typeface="Mongolian Baiti" panose="03000500000000000000" charset="0"/>
              </a:rPr>
              <a:t> </a:t>
            </a:r>
            <a:r>
              <a:rPr lang="zh-CN" altLang="en-US">
                <a:latin typeface="Mongolian Baiti" panose="03000500000000000000" charset="0"/>
                <a:cs typeface="Mongolian Baiti" panose="03000500000000000000" charset="0"/>
              </a:rPr>
              <a:t>Park”. To investigate this, we created a variant of the bioS dataset, grouping the 6 sentences into 3 pairs</a:t>
            </a:r>
            <a:r>
              <a:rPr lang="en-US" altLang="zh-CN">
                <a:latin typeface="Mongolian Baiti" panose="03000500000000000000" charset="0"/>
                <a:cs typeface="Mongolian Baiti" panose="03000500000000000000" charset="0"/>
              </a:rPr>
              <a:t> </a:t>
            </a:r>
            <a:r>
              <a:rPr lang="zh-CN" altLang="en-US">
                <a:latin typeface="Mongolian Baiti" panose="03000500000000000000" charset="0"/>
                <a:cs typeface="Mongolian Baiti" panose="03000500000000000000" charset="0"/>
              </a:rPr>
              <a:t>with a consistent order: birthdate before birth city, university before major, and work company</a:t>
            </a:r>
            <a:r>
              <a:rPr lang="en-US" altLang="zh-CN">
                <a:latin typeface="Mongolian Baiti" panose="03000500000000000000" charset="0"/>
                <a:cs typeface="Mongolian Baiti" panose="03000500000000000000" charset="0"/>
              </a:rPr>
              <a:t> </a:t>
            </a:r>
            <a:r>
              <a:rPr lang="zh-CN" altLang="en-US">
                <a:latin typeface="Mongolian Baiti" panose="03000500000000000000" charset="0"/>
                <a:cs typeface="Mongolian Baiti" panose="03000500000000000000" charset="0"/>
              </a:rPr>
              <a:t>before work city. We allowed random permutations among these pairs and sentence diversities. </a:t>
            </a:r>
            <a:endParaRPr lang="zh-CN" altLang="en-US">
              <a:latin typeface="Mongolian Baiti" panose="03000500000000000000" charset="0"/>
              <a:cs typeface="Mongolian Baiti" panose="03000500000000000000" charset="0"/>
            </a:endParaRPr>
          </a:p>
        </p:txBody>
      </p:sp>
      <p:sp>
        <p:nvSpPr>
          <p:cNvPr id="6" name="文本框 5"/>
          <p:cNvSpPr txBox="1"/>
          <p:nvPr/>
        </p:nvSpPr>
        <p:spPr>
          <a:xfrm>
            <a:off x="434340" y="160655"/>
            <a:ext cx="8627110" cy="460375"/>
          </a:xfrm>
          <a:prstGeom prst="rect">
            <a:avLst/>
          </a:prstGeom>
          <a:noFill/>
        </p:spPr>
        <p:txBody>
          <a:bodyPr wrap="square" rtlCol="0" anchor="t">
            <a:spAutoFit/>
          </a:bodyPr>
          <a:p>
            <a:r>
              <a:rPr lang="zh-CN" altLang="en-US" sz="2400"/>
              <a:t> </a:t>
            </a:r>
            <a:r>
              <a:rPr lang="zh-CN" altLang="en-US" sz="2400" b="1">
                <a:solidFill>
                  <a:schemeClr val="bg1"/>
                </a:solidFill>
              </a:rPr>
              <a:t>Knowledge Probes on the BIO Pretrained Model</a:t>
            </a:r>
            <a:endParaRPr lang="zh-CN" altLang="en-US" sz="2400" b="1">
              <a:solidFill>
                <a:schemeClr val="bg1"/>
              </a:solidFill>
            </a:endParaRPr>
          </a:p>
        </p:txBody>
      </p:sp>
      <p:sp>
        <p:nvSpPr>
          <p:cNvPr id="7" name="文本框 6"/>
          <p:cNvSpPr txBox="1"/>
          <p:nvPr/>
        </p:nvSpPr>
        <p:spPr>
          <a:xfrm>
            <a:off x="609600" y="775335"/>
            <a:ext cx="6096000" cy="368300"/>
          </a:xfrm>
          <a:prstGeom prst="rect">
            <a:avLst/>
          </a:prstGeom>
          <a:noFill/>
        </p:spPr>
        <p:txBody>
          <a:bodyPr wrap="square" rtlCol="0" anchor="t">
            <a:spAutoFit/>
          </a:bodyPr>
          <a:p>
            <a:r>
              <a:rPr lang="zh-CN" altLang="en-US" b="1">
                <a:latin typeface="Mongolian Baiti" panose="03000500000000000000" charset="0"/>
                <a:cs typeface="Mongolian Baiti" panose="03000500000000000000" charset="0"/>
              </a:rPr>
              <a:t>Position-Based Probing</a:t>
            </a:r>
            <a:endParaRPr lang="zh-CN" altLang="en-US" b="1">
              <a:latin typeface="Mongolian Baiti" panose="03000500000000000000" charset="0"/>
              <a:cs typeface="Mongolian Baiti" panose="03000500000000000000" charset="0"/>
            </a:endParaRPr>
          </a:p>
        </p:txBody>
      </p:sp>
      <p:pic>
        <p:nvPicPr>
          <p:cNvPr id="100" name="图片 99"/>
          <p:cNvPicPr/>
          <p:nvPr/>
        </p:nvPicPr>
        <p:blipFill>
          <a:blip r:embed="rId1"/>
          <a:stretch>
            <a:fillRect/>
          </a:stretch>
        </p:blipFill>
        <p:spPr>
          <a:xfrm>
            <a:off x="772795" y="2896870"/>
            <a:ext cx="10645775" cy="3744595"/>
          </a:xfrm>
          <a:prstGeom prst="rect">
            <a:avLst/>
          </a:prstGeom>
          <a:noFill/>
          <a:ln w="9525">
            <a:noFill/>
          </a:ln>
        </p:spPr>
      </p:pic>
    </p:spTree>
    <p:custDataLst>
      <p:tags r:id="rId2"/>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9610"/>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 name="文本框 2"/>
          <p:cNvSpPr txBox="1"/>
          <p:nvPr/>
        </p:nvSpPr>
        <p:spPr>
          <a:xfrm>
            <a:off x="794385" y="655320"/>
            <a:ext cx="6096000" cy="368300"/>
          </a:xfrm>
          <a:prstGeom prst="rect">
            <a:avLst/>
          </a:prstGeom>
          <a:noFill/>
        </p:spPr>
        <p:txBody>
          <a:bodyPr wrap="square" rtlCol="0" anchor="t">
            <a:spAutoFit/>
          </a:bodyPr>
          <a:p>
            <a:r>
              <a:rPr lang="zh-CN" altLang="en-US" b="1">
                <a:latin typeface="Mongolian Baiti" panose="03000500000000000000" charset="0"/>
                <a:cs typeface="Mongolian Baiti" panose="03000500000000000000" charset="0"/>
              </a:rPr>
              <a:t>Query-Based Probing</a:t>
            </a:r>
            <a:endParaRPr lang="zh-CN" altLang="en-US" b="1">
              <a:latin typeface="Mongolian Baiti" panose="03000500000000000000" charset="0"/>
              <a:cs typeface="Mongolian Baiti" panose="03000500000000000000" charset="0"/>
            </a:endParaRPr>
          </a:p>
        </p:txBody>
      </p:sp>
      <p:sp>
        <p:nvSpPr>
          <p:cNvPr id="5" name="文本框 4"/>
          <p:cNvSpPr txBox="1"/>
          <p:nvPr/>
        </p:nvSpPr>
        <p:spPr>
          <a:xfrm>
            <a:off x="434340" y="160655"/>
            <a:ext cx="8627110" cy="460375"/>
          </a:xfrm>
          <a:prstGeom prst="rect">
            <a:avLst/>
          </a:prstGeom>
          <a:noFill/>
        </p:spPr>
        <p:txBody>
          <a:bodyPr wrap="square" rtlCol="0" anchor="t">
            <a:spAutoFit/>
          </a:bodyPr>
          <a:p>
            <a:r>
              <a:rPr lang="zh-CN" altLang="en-US" sz="2400"/>
              <a:t> </a:t>
            </a:r>
            <a:r>
              <a:rPr lang="zh-CN" altLang="en-US" sz="2400" b="1">
                <a:solidFill>
                  <a:schemeClr val="bg1"/>
                </a:solidFill>
              </a:rPr>
              <a:t>Knowledge Probes on the BIO Pretrained Model</a:t>
            </a:r>
            <a:endParaRPr lang="zh-CN" altLang="en-US" sz="2400" b="1">
              <a:solidFill>
                <a:schemeClr val="bg1"/>
              </a:solidFill>
            </a:endParaRPr>
          </a:p>
        </p:txBody>
      </p:sp>
      <p:pic>
        <p:nvPicPr>
          <p:cNvPr id="104" name="图片 103"/>
          <p:cNvPicPr/>
          <p:nvPr/>
        </p:nvPicPr>
        <p:blipFill>
          <a:blip r:embed="rId1"/>
          <a:srcRect t="2349"/>
          <a:stretch>
            <a:fillRect/>
          </a:stretch>
        </p:blipFill>
        <p:spPr>
          <a:xfrm>
            <a:off x="1021080" y="955040"/>
            <a:ext cx="9232900" cy="4011930"/>
          </a:xfrm>
          <a:prstGeom prst="rect">
            <a:avLst/>
          </a:prstGeom>
          <a:noFill/>
          <a:ln w="9525">
            <a:noFill/>
          </a:ln>
        </p:spPr>
      </p:pic>
      <p:sp>
        <p:nvSpPr>
          <p:cNvPr id="7" name="文本框 6"/>
          <p:cNvSpPr txBox="1"/>
          <p:nvPr/>
        </p:nvSpPr>
        <p:spPr>
          <a:xfrm>
            <a:off x="727075" y="4610100"/>
            <a:ext cx="11320780" cy="2030095"/>
          </a:xfrm>
          <a:prstGeom prst="rect">
            <a:avLst/>
          </a:prstGeom>
          <a:noFill/>
        </p:spPr>
        <p:txBody>
          <a:bodyPr wrap="square" rtlCol="0" anchor="t">
            <a:spAutoFit/>
          </a:bodyPr>
          <a:p>
            <a:r>
              <a:rPr lang="en-US" altLang="zh-CN">
                <a:latin typeface="Mongolian Baiti" panose="03000500000000000000" charset="0"/>
                <a:cs typeface="Mongolian Baiti" panose="03000500000000000000" charset="0"/>
              </a:rPr>
              <a:t>We consider an input sentence containing only the person’s full name, preceded by a starting token and followed by an ending token.</a:t>
            </a:r>
            <a:endParaRPr lang="en-US" altLang="zh-CN">
              <a:latin typeface="Mongolian Baiti" panose="03000500000000000000" charset="0"/>
              <a:cs typeface="Mongolian Baiti" panose="03000500000000000000" charset="0"/>
            </a:endParaRPr>
          </a:p>
          <a:p>
            <a:r>
              <a:rPr lang="en-US" altLang="zh-CN">
                <a:latin typeface="Mongolian Baiti" panose="03000500000000000000" charset="0"/>
                <a:cs typeface="Mongolian Baiti" panose="03000500000000000000" charset="0"/>
              </a:rPr>
              <a:t>·</a:t>
            </a:r>
            <a:r>
              <a:rPr lang="zh-CN" altLang="en-US">
                <a:latin typeface="Mongolian Baiti" panose="03000500000000000000" charset="0"/>
                <a:cs typeface="Mongolian Baiti" panose="03000500000000000000" charset="0"/>
              </a:rPr>
              <a:t>The QA finetune accuracy correlates closely with Q-probing accuracy, indicating that the degree to which the attribute is directly linked to the person’s name is a crucial factor for effective knowledge extraction. If the model fails to store knowledge properly during pretraining, QA finetuning may not rectify this.</a:t>
            </a:r>
            <a:endParaRPr lang="zh-CN" altLang="en-US">
              <a:latin typeface="Mongolian Baiti" panose="03000500000000000000" charset="0"/>
              <a:cs typeface="Mongolian Baiti" panose="03000500000000000000" charset="0"/>
            </a:endParaRPr>
          </a:p>
          <a:p>
            <a:r>
              <a:rPr lang="zh-CN" altLang="en-US">
                <a:latin typeface="Mongolian Baiti" panose="03000500000000000000" charset="0"/>
                <a:cs typeface="Mongolian Baiti" panose="03000500000000000000" charset="0"/>
              </a:rPr>
              <a:t>• After applying knowledge augmentations to the pretraining data, Q-probing accuracy significantly increases. This suggests that the model encodes knowledge almost linearly in the hidden states directly adjacent to the person’s name.</a:t>
            </a:r>
            <a:endParaRPr lang="zh-CN" altLang="en-US">
              <a:latin typeface="Mongolian Baiti" panose="03000500000000000000" charset="0"/>
              <a:cs typeface="Mongolian Baiti" panose="03000500000000000000" charset="0"/>
            </a:endParaRPr>
          </a:p>
        </p:txBody>
      </p:sp>
    </p:spTree>
    <p:custDataLst>
      <p:tags r:id="rId2"/>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9610"/>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 name="矩形 1"/>
          <p:cNvSpPr/>
          <p:nvPr/>
        </p:nvSpPr>
        <p:spPr>
          <a:xfrm>
            <a:off x="0" y="6168390"/>
            <a:ext cx="12192000" cy="689610"/>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 name="文本框 2"/>
          <p:cNvSpPr txBox="1"/>
          <p:nvPr/>
        </p:nvSpPr>
        <p:spPr>
          <a:xfrm>
            <a:off x="845820" y="1676400"/>
            <a:ext cx="11116945" cy="1476375"/>
          </a:xfrm>
          <a:prstGeom prst="rect">
            <a:avLst/>
          </a:prstGeom>
          <a:noFill/>
        </p:spPr>
        <p:txBody>
          <a:bodyPr wrap="square" rtlCol="0" anchor="t">
            <a:spAutoFit/>
          </a:bodyPr>
          <a:p>
            <a:r>
              <a:rPr lang="zh-CN" altLang="en-US">
                <a:latin typeface="Mongolian Baiti" panose="03000500000000000000" charset="0"/>
                <a:cs typeface="Mongolian Baiti" panose="03000500000000000000" charset="0"/>
              </a:rPr>
              <a:t>In conclusion, Q-probing shows that language models create a direct mapping from a person’s name to their attributes. At the last hidden-layer, the model neither uses complex or nonlinear transformations nor leverages interactions between hidden states at different token positions to store and extract knowledge about the person. </a:t>
            </a:r>
            <a:endParaRPr lang="zh-CN" altLang="en-US">
              <a:latin typeface="Mongolian Baiti" panose="03000500000000000000" charset="0"/>
              <a:cs typeface="Mongolian Baiti" panose="03000500000000000000" charset="0"/>
            </a:endParaRPr>
          </a:p>
          <a:p>
            <a:r>
              <a:rPr lang="zh-CN" altLang="en-US">
                <a:latin typeface="Mongolian Baiti" panose="03000500000000000000" charset="0"/>
                <a:cs typeface="Mongolian Baiti" panose="03000500000000000000" charset="0"/>
              </a:rPr>
              <a:t>This implies that the model does not use contextual or global information from the biographies to extract knowledge about the individual.</a:t>
            </a:r>
            <a:endParaRPr lang="zh-CN" altLang="en-US">
              <a:latin typeface="Mongolian Baiti" panose="03000500000000000000" charset="0"/>
              <a:cs typeface="Mongolian Baiti" panose="03000500000000000000" charset="0"/>
            </a:endParaRPr>
          </a:p>
        </p:txBody>
      </p:sp>
      <p:sp>
        <p:nvSpPr>
          <p:cNvPr id="5" name="文本框 4"/>
          <p:cNvSpPr txBox="1"/>
          <p:nvPr/>
        </p:nvSpPr>
        <p:spPr>
          <a:xfrm>
            <a:off x="434340" y="160655"/>
            <a:ext cx="8627110" cy="460375"/>
          </a:xfrm>
          <a:prstGeom prst="rect">
            <a:avLst/>
          </a:prstGeom>
          <a:noFill/>
        </p:spPr>
        <p:txBody>
          <a:bodyPr wrap="square" rtlCol="0" anchor="t">
            <a:spAutoFit/>
          </a:bodyPr>
          <a:p>
            <a:r>
              <a:rPr lang="zh-CN" altLang="en-US" sz="2400"/>
              <a:t> </a:t>
            </a:r>
            <a:r>
              <a:rPr lang="zh-CN" altLang="en-US" sz="2400" b="1">
                <a:solidFill>
                  <a:schemeClr val="bg1"/>
                </a:solidFill>
              </a:rPr>
              <a:t>Knowledge Probes on the BIO Pretrained Model</a:t>
            </a:r>
            <a:endParaRPr lang="zh-CN" altLang="en-US" sz="2400" b="1">
              <a:solidFill>
                <a:schemeClr val="bg1"/>
              </a:solidFill>
            </a:endParaRPr>
          </a:p>
        </p:txBody>
      </p:sp>
    </p:spTree>
    <p:custDataLst>
      <p:tags r:id="rId1"/>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9610"/>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 name="矩形 1"/>
          <p:cNvSpPr/>
          <p:nvPr/>
        </p:nvSpPr>
        <p:spPr>
          <a:xfrm>
            <a:off x="0" y="6168390"/>
            <a:ext cx="12192000" cy="689610"/>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5" name="文本框 4"/>
          <p:cNvSpPr txBox="1"/>
          <p:nvPr/>
        </p:nvSpPr>
        <p:spPr>
          <a:xfrm>
            <a:off x="434340" y="160655"/>
            <a:ext cx="8627110" cy="460375"/>
          </a:xfrm>
          <a:prstGeom prst="rect">
            <a:avLst/>
          </a:prstGeom>
          <a:noFill/>
        </p:spPr>
        <p:txBody>
          <a:bodyPr wrap="square" rtlCol="0" anchor="t">
            <a:spAutoFit/>
          </a:bodyPr>
          <a:p>
            <a:r>
              <a:rPr lang="zh-CN" altLang="en-US" sz="2400"/>
              <a:t> </a:t>
            </a:r>
            <a:r>
              <a:rPr lang="zh-CN" altLang="en-US" sz="2400" b="1">
                <a:solidFill>
                  <a:schemeClr val="bg1"/>
                </a:solidFill>
              </a:rPr>
              <a:t>Knowledge Storage for Bidirectional Models</a:t>
            </a:r>
            <a:endParaRPr lang="zh-CN" altLang="en-US" sz="2400" b="1">
              <a:solidFill>
                <a:schemeClr val="bg1"/>
              </a:solidFill>
            </a:endParaRPr>
          </a:p>
        </p:txBody>
      </p:sp>
      <p:sp>
        <p:nvSpPr>
          <p:cNvPr id="3" name="文本框 2"/>
          <p:cNvSpPr txBox="1"/>
          <p:nvPr/>
        </p:nvSpPr>
        <p:spPr>
          <a:xfrm>
            <a:off x="1052195" y="1090295"/>
            <a:ext cx="8883650" cy="1753235"/>
          </a:xfrm>
          <a:prstGeom prst="rect">
            <a:avLst/>
          </a:prstGeom>
          <a:noFill/>
        </p:spPr>
        <p:txBody>
          <a:bodyPr wrap="square" rtlCol="0" anchor="t">
            <a:spAutoFit/>
          </a:bodyPr>
          <a:p>
            <a:r>
              <a:rPr lang="zh-CN" altLang="en-US">
                <a:latin typeface="Mongolian Baiti" panose="03000500000000000000" charset="0"/>
                <a:cs typeface="Mongolian Baiti" panose="03000500000000000000" charset="0"/>
              </a:rPr>
              <a:t>We modify our GPT2 architecture to replace its triangular attention matrix with a full matrix, keeping the GPT2 tokenizer and rotary embedding. We call this modified model GBERT.</a:t>
            </a:r>
            <a:endParaRPr lang="zh-CN" altLang="en-US">
              <a:latin typeface="Mongolian Baiti" panose="03000500000000000000" charset="0"/>
              <a:cs typeface="Mongolian Baiti" panose="03000500000000000000" charset="0"/>
            </a:endParaRPr>
          </a:p>
          <a:p>
            <a:r>
              <a:rPr lang="zh-CN" altLang="en-US">
                <a:latin typeface="Mongolian Baiti" panose="03000500000000000000" charset="0"/>
                <a:cs typeface="Mongolian Baiti" panose="03000500000000000000" charset="0"/>
              </a:rPr>
              <a:t>Our pretraining task is now whole-word masked-language modeling (MLM).Each English wholeword has a 15% chance of being selected, which is then replaced with a &lt;MASK&gt; token</a:t>
            </a:r>
            <a:r>
              <a:rPr lang="en-US" altLang="zh-CN">
                <a:latin typeface="Mongolian Baiti" panose="03000500000000000000" charset="0"/>
                <a:cs typeface="Mongolian Baiti" panose="03000500000000000000" charset="0"/>
              </a:rPr>
              <a:t>.</a:t>
            </a:r>
            <a:r>
              <a:rPr lang="zh-CN" altLang="en-US">
                <a:latin typeface="Mongolian Baiti" panose="03000500000000000000" charset="0"/>
                <a:cs typeface="Mongolian Baiti" panose="03000500000000000000" charset="0"/>
              </a:rPr>
              <a:t> (80% chance), retained (10% chance), or replaced with a random token (10%). The goal is to predict the original word for these selected tokens.</a:t>
            </a:r>
            <a:endParaRPr lang="zh-CN" altLang="en-US">
              <a:latin typeface="Mongolian Baiti" panose="03000500000000000000" charset="0"/>
              <a:cs typeface="Mongolian Baiti" panose="03000500000000000000" charset="0"/>
            </a:endParaRPr>
          </a:p>
        </p:txBody>
      </p:sp>
      <p:pic>
        <p:nvPicPr>
          <p:cNvPr id="105" name="图片 104"/>
          <p:cNvPicPr/>
          <p:nvPr/>
        </p:nvPicPr>
        <p:blipFill>
          <a:blip r:embed="rId1"/>
          <a:stretch>
            <a:fillRect/>
          </a:stretch>
        </p:blipFill>
        <p:spPr>
          <a:xfrm>
            <a:off x="210185" y="2905125"/>
            <a:ext cx="11638915" cy="2856230"/>
          </a:xfrm>
          <a:prstGeom prst="rect">
            <a:avLst/>
          </a:prstGeom>
          <a:noFill/>
          <a:ln w="9525">
            <a:noFill/>
          </a:ln>
        </p:spPr>
      </p:pic>
    </p:spTree>
    <p:custDataLst>
      <p:tags r:id="rId2"/>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9610"/>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 name="矩形 1"/>
          <p:cNvSpPr/>
          <p:nvPr/>
        </p:nvSpPr>
        <p:spPr>
          <a:xfrm>
            <a:off x="0" y="6168390"/>
            <a:ext cx="12192000" cy="689610"/>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7" name="文本框 6"/>
          <p:cNvSpPr txBox="1"/>
          <p:nvPr/>
        </p:nvSpPr>
        <p:spPr>
          <a:xfrm>
            <a:off x="661035" y="1407795"/>
            <a:ext cx="11095355" cy="3138170"/>
          </a:xfrm>
          <a:prstGeom prst="rect">
            <a:avLst/>
          </a:prstGeom>
          <a:noFill/>
        </p:spPr>
        <p:txBody>
          <a:bodyPr wrap="square" rtlCol="0" anchor="t">
            <a:spAutoFit/>
          </a:bodyPr>
          <a:p>
            <a:pPr marL="285750" indent="-285750">
              <a:buFont typeface="Arial" panose="020B0604020202020204" pitchFamily="34" charset="0"/>
              <a:buChar char="•"/>
            </a:pPr>
            <a:r>
              <a:rPr lang="zh-CN" altLang="en-US">
                <a:latin typeface="Mongolian Baiti" panose="03000500000000000000" charset="0"/>
                <a:cs typeface="Mongolian Baiti" panose="03000500000000000000" charset="0"/>
              </a:rPr>
              <a:t>The QA-finetune and Q-probing accuracies show a strong correlation. This suggests that the ability to extract knowledge from a BERT-like model depends on whether such information is nearly linearly stored in hidden states directly adjacent to the person’s name. </a:t>
            </a:r>
            <a:endParaRPr lang="zh-CN" altLang="en-US">
              <a:latin typeface="Mongolian Baiti" panose="03000500000000000000" charset="0"/>
              <a:cs typeface="Mongolian Baiti" panose="03000500000000000000" charset="0"/>
            </a:endParaRPr>
          </a:p>
          <a:p>
            <a:pPr marL="285750" indent="-285750">
              <a:buFont typeface="Arial" panose="020B0604020202020204" pitchFamily="34" charset="0"/>
              <a:buChar char="•"/>
            </a:pPr>
            <a:r>
              <a:rPr lang="zh-CN" altLang="en-US">
                <a:latin typeface="Mongolian Baiti" panose="03000500000000000000" charset="0"/>
                <a:cs typeface="Mongolian Baiti" panose="03000500000000000000" charset="0"/>
              </a:rPr>
              <a:t>Mixed training yields slightly superior out-of-distribution QA accuracies compared to BIO pretrain + QA finetune.</a:t>
            </a:r>
            <a:endParaRPr lang="zh-CN" altLang="en-US">
              <a:latin typeface="Mongolian Baiti" panose="03000500000000000000" charset="0"/>
              <a:cs typeface="Mongolian Baiti" panose="03000500000000000000" charset="0"/>
            </a:endParaRPr>
          </a:p>
          <a:p>
            <a:pPr marL="285750" indent="-285750">
              <a:buFont typeface="Arial" panose="020B0604020202020204" pitchFamily="34" charset="0"/>
              <a:buChar char="•"/>
            </a:pPr>
            <a:r>
              <a:rPr lang="zh-CN" altLang="en-US">
                <a:latin typeface="Mongolian Baiti" panose="03000500000000000000" charset="0"/>
                <a:cs typeface="Mongolian Baiti" panose="03000500000000000000" charset="0"/>
              </a:rPr>
              <a:t>Interestingly, the model performs well on “birth date” and “major” attributes but struggles on others. The reason is simple. In MLM, where each word has an equal chance of being masked, the model learns to associate knowledge words with the most related unmasked word, preferably those that are adjacent. For instance, words representing the “birth date” attribute (month, day, year) are quite independent, making the model more inclined to link them to the person’s name. For attributes like birth city, where there’s a strong link between the city “Bellevue” and state “WA”, the model maximizes this association, inhibiting storage of knowledge on person names.</a:t>
            </a:r>
            <a:endParaRPr lang="zh-CN" altLang="en-US"/>
          </a:p>
        </p:txBody>
      </p:sp>
      <p:sp>
        <p:nvSpPr>
          <p:cNvPr id="5" name="文本框 4"/>
          <p:cNvSpPr txBox="1"/>
          <p:nvPr/>
        </p:nvSpPr>
        <p:spPr>
          <a:xfrm>
            <a:off x="434340" y="160655"/>
            <a:ext cx="8627110" cy="460375"/>
          </a:xfrm>
          <a:prstGeom prst="rect">
            <a:avLst/>
          </a:prstGeom>
          <a:noFill/>
        </p:spPr>
        <p:txBody>
          <a:bodyPr wrap="square" rtlCol="0" anchor="t">
            <a:spAutoFit/>
          </a:bodyPr>
          <a:p>
            <a:r>
              <a:rPr lang="zh-CN" altLang="en-US" sz="2400"/>
              <a:t> </a:t>
            </a:r>
            <a:r>
              <a:rPr lang="zh-CN" altLang="en-US" sz="2400" b="1">
                <a:solidFill>
                  <a:schemeClr val="bg1"/>
                </a:solidFill>
              </a:rPr>
              <a:t>Knowledge Storage for Bidirectional Models</a:t>
            </a:r>
            <a:endParaRPr lang="zh-CN" altLang="en-US" sz="2400" b="1">
              <a:solidFill>
                <a:schemeClr val="bg1"/>
              </a:solidFill>
            </a:endParaRPr>
          </a:p>
        </p:txBody>
      </p:sp>
    </p:spTree>
    <p:custDataLst>
      <p:tags r:id="rId1"/>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9610"/>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 name="矩形 1"/>
          <p:cNvSpPr/>
          <p:nvPr/>
        </p:nvSpPr>
        <p:spPr>
          <a:xfrm>
            <a:off x="0" y="6168390"/>
            <a:ext cx="12192000" cy="689610"/>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 name="文本框 2"/>
          <p:cNvSpPr txBox="1"/>
          <p:nvPr/>
        </p:nvSpPr>
        <p:spPr>
          <a:xfrm>
            <a:off x="1329690" y="1676400"/>
            <a:ext cx="9511665" cy="1476375"/>
          </a:xfrm>
          <a:prstGeom prst="rect">
            <a:avLst/>
          </a:prstGeom>
          <a:noFill/>
        </p:spPr>
        <p:txBody>
          <a:bodyPr wrap="square" rtlCol="0" anchor="t">
            <a:spAutoFit/>
          </a:bodyPr>
          <a:p>
            <a:r>
              <a:rPr lang="zh-CN" altLang="en-US">
                <a:latin typeface="Mongolian Baiti" panose="03000500000000000000" charset="0"/>
                <a:cs typeface="Mongolian Baiti" panose="03000500000000000000" charset="0"/>
              </a:rPr>
              <a:t>This paper provides several key recommendations for LLM pretraining in the industry:</a:t>
            </a:r>
            <a:endParaRPr lang="zh-CN" altLang="en-US">
              <a:latin typeface="Mongolian Baiti" panose="03000500000000000000" charset="0"/>
              <a:cs typeface="Mongolian Baiti" panose="03000500000000000000" charset="0"/>
            </a:endParaRPr>
          </a:p>
          <a:p>
            <a:endParaRPr lang="zh-CN" altLang="en-US">
              <a:latin typeface="Mongolian Baiti" panose="03000500000000000000" charset="0"/>
              <a:cs typeface="Mongolian Baiti" panose="03000500000000000000" charset="0"/>
            </a:endParaRPr>
          </a:p>
          <a:p>
            <a:r>
              <a:rPr lang="zh-CN" altLang="en-US">
                <a:latin typeface="Mongolian Baiti" panose="03000500000000000000" charset="0"/>
                <a:cs typeface="Mongolian Baiti" panose="03000500000000000000" charset="0"/>
              </a:rPr>
              <a:t> (1) rewrite the pretraining data — using small, auxiliary models — to provide knowledge augmentation</a:t>
            </a:r>
            <a:endParaRPr lang="zh-CN" altLang="en-US">
              <a:latin typeface="Mongolian Baiti" panose="03000500000000000000" charset="0"/>
              <a:cs typeface="Mongolian Baiti" panose="03000500000000000000" charset="0"/>
            </a:endParaRPr>
          </a:p>
          <a:p>
            <a:r>
              <a:rPr lang="zh-CN" altLang="en-US">
                <a:latin typeface="Mongolian Baiti" panose="03000500000000000000" charset="0"/>
                <a:cs typeface="Mongolian Baiti" panose="03000500000000000000" charset="0"/>
              </a:rPr>
              <a:t>(2) incorporate more instruction-finetuningdata into the pretraining stage before it becomes too late</a:t>
            </a:r>
            <a:endParaRPr lang="zh-CN" altLang="en-US">
              <a:latin typeface="Mongolian Baiti" panose="03000500000000000000" charset="0"/>
              <a:cs typeface="Mongolian Baiti" panose="03000500000000000000" charset="0"/>
            </a:endParaRPr>
          </a:p>
        </p:txBody>
      </p:sp>
      <p:sp>
        <p:nvSpPr>
          <p:cNvPr id="6" name="文本框 5"/>
          <p:cNvSpPr txBox="1"/>
          <p:nvPr/>
        </p:nvSpPr>
        <p:spPr>
          <a:xfrm>
            <a:off x="465455" y="160655"/>
            <a:ext cx="6096000" cy="460375"/>
          </a:xfrm>
          <a:prstGeom prst="rect">
            <a:avLst/>
          </a:prstGeom>
          <a:noFill/>
        </p:spPr>
        <p:txBody>
          <a:bodyPr wrap="square" rtlCol="0" anchor="t">
            <a:spAutoFit/>
          </a:bodyPr>
          <a:p>
            <a:r>
              <a:rPr lang="en-US" altLang="zh-CN" sz="2400" b="1">
                <a:solidFill>
                  <a:schemeClr val="bg1"/>
                </a:solidFill>
              </a:rPr>
              <a:t>Summary</a:t>
            </a:r>
            <a:endParaRPr lang="en-US" altLang="zh-CN" sz="2400" b="1">
              <a:solidFill>
                <a:schemeClr val="bg1"/>
              </a:solidFill>
            </a:endParaRPr>
          </a:p>
        </p:txBody>
      </p:sp>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9610"/>
          </a:xfrm>
          <a:prstGeom prst="rect">
            <a:avLst/>
          </a:prstGeom>
          <a:solidFill>
            <a:schemeClr val="accent1">
              <a:lumMod val="5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 name="矩形 1"/>
          <p:cNvSpPr/>
          <p:nvPr/>
        </p:nvSpPr>
        <p:spPr>
          <a:xfrm>
            <a:off x="0" y="6168390"/>
            <a:ext cx="12192000" cy="689610"/>
          </a:xfrm>
          <a:prstGeom prst="rect">
            <a:avLst/>
          </a:prstGeom>
          <a:solidFill>
            <a:schemeClr val="accent1">
              <a:lumMod val="5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5" name="文本框 4"/>
          <p:cNvSpPr txBox="1"/>
          <p:nvPr/>
        </p:nvSpPr>
        <p:spPr>
          <a:xfrm>
            <a:off x="548640" y="1156970"/>
            <a:ext cx="9707245" cy="3415030"/>
          </a:xfrm>
          <a:prstGeom prst="rect">
            <a:avLst/>
          </a:prstGeom>
          <a:noFill/>
        </p:spPr>
        <p:txBody>
          <a:bodyPr wrap="square" rtlCol="0" anchor="t">
            <a:spAutoFit/>
          </a:bodyPr>
          <a:p>
            <a:pPr marL="285750" indent="-285750">
              <a:buFont typeface="Arial" panose="020B0604020202020204" pitchFamily="34" charset="0"/>
              <a:buChar char="•"/>
            </a:pPr>
            <a:r>
              <a:rPr lang="zh-CN" altLang="en-US">
                <a:latin typeface="Mongolian Baiti" panose="03000500000000000000" charset="0"/>
                <a:cs typeface="Mongolian Baiti" panose="03000500000000000000" charset="0"/>
              </a:rPr>
              <a:t>Physics</a:t>
            </a:r>
            <a:endParaRPr lang="zh-CN" altLang="en-US">
              <a:latin typeface="Mongolian Baiti" panose="03000500000000000000" charset="0"/>
              <a:cs typeface="Mongolian Baiti" panose="03000500000000000000" charset="0"/>
            </a:endParaRPr>
          </a:p>
          <a:p>
            <a:endParaRPr lang="zh-CN" altLang="en-US">
              <a:latin typeface="Bookman Old Style" panose="02050604050505020204" charset="0"/>
              <a:cs typeface="Bookman Old Style" panose="02050604050505020204" charset="0"/>
            </a:endParaRPr>
          </a:p>
          <a:p>
            <a:pPr marL="285750" indent="-285750">
              <a:buFont typeface="Arial" panose="020B0604020202020204" pitchFamily="34" charset="0"/>
              <a:buChar char="•"/>
            </a:pPr>
            <a:endParaRPr lang="zh-CN" altLang="en-US">
              <a:latin typeface="Mongolian Baiti" panose="03000500000000000000" charset="0"/>
              <a:cs typeface="Mongolian Baiti" panose="03000500000000000000" charset="0"/>
            </a:endParaRPr>
          </a:p>
          <a:p>
            <a:pPr marL="285750" indent="-285750">
              <a:buFont typeface="Arial" panose="020B0604020202020204" pitchFamily="34" charset="0"/>
              <a:buChar char="•"/>
            </a:pPr>
            <a:r>
              <a:rPr lang="zh-CN" altLang="en-US">
                <a:latin typeface="Mongolian Baiti" panose="03000500000000000000" charset="0"/>
                <a:cs typeface="Mongolian Baiti" panose="03000500000000000000" charset="0"/>
              </a:rPr>
              <a:t>For example, if the training data includes Lincoln</a:t>
            </a:r>
            <a:r>
              <a:rPr lang="en-US" altLang="zh-CN">
                <a:latin typeface="Mongolian Baiti" panose="03000500000000000000" charset="0"/>
                <a:cs typeface="Mongolian Baiti" panose="03000500000000000000" charset="0"/>
              </a:rPr>
              <a:t>’</a:t>
            </a:r>
            <a:r>
              <a:rPr lang="zh-CN" altLang="en-US">
                <a:latin typeface="Mongolian Baiti" panose="03000500000000000000" charset="0"/>
                <a:cs typeface="Mongolian Baiti" panose="03000500000000000000" charset="0"/>
              </a:rPr>
              <a:t>s biography, the model can memorize and</a:t>
            </a:r>
            <a:r>
              <a:rPr lang="en-US" altLang="zh-CN">
                <a:latin typeface="Mongolian Baiti" panose="03000500000000000000" charset="0"/>
                <a:cs typeface="Mongolian Baiti" panose="03000500000000000000" charset="0"/>
              </a:rPr>
              <a:t> </a:t>
            </a:r>
            <a:r>
              <a:rPr lang="zh-CN" altLang="en-US">
                <a:latin typeface="Mongolian Baiti" panose="03000500000000000000" charset="0"/>
                <a:cs typeface="Mongolian Baiti" panose="03000500000000000000" charset="0"/>
              </a:rPr>
              <a:t>reproduce the sentence “Abraham Lincoln was born in Hodgenville, K.Y.” when given the prompt“Abraham Lincoln was born in”, but it might not be able to answer the question “Which city was</a:t>
            </a:r>
            <a:r>
              <a:rPr lang="en-US" altLang="zh-CN">
                <a:latin typeface="Mongolian Baiti" panose="03000500000000000000" charset="0"/>
                <a:cs typeface="Mongolian Baiti" panose="03000500000000000000" charset="0"/>
              </a:rPr>
              <a:t> </a:t>
            </a:r>
            <a:r>
              <a:rPr lang="zh-CN" altLang="en-US">
                <a:latin typeface="Mongolian Baiti" panose="03000500000000000000" charset="0"/>
                <a:cs typeface="Mongolian Baiti" panose="03000500000000000000" charset="0"/>
              </a:rPr>
              <a:t>Abraham Lincoln born in?” </a:t>
            </a:r>
            <a:endParaRPr lang="zh-CN" altLang="en-US">
              <a:latin typeface="Mongolian Baiti" panose="03000500000000000000" charset="0"/>
              <a:cs typeface="Mongolian Baiti" panose="03000500000000000000" charset="0"/>
            </a:endParaRPr>
          </a:p>
          <a:p>
            <a:pPr marL="285750" indent="-285750">
              <a:buFont typeface="Arial" panose="020B0604020202020204" pitchFamily="34" charset="0"/>
              <a:buChar char="•"/>
            </a:pPr>
            <a:endParaRPr lang="zh-CN" altLang="en-US">
              <a:latin typeface="Mongolian Baiti" panose="03000500000000000000" charset="0"/>
              <a:cs typeface="Mongolian Baiti" panose="03000500000000000000" charset="0"/>
            </a:endParaRPr>
          </a:p>
          <a:p>
            <a:pPr marL="285750" indent="-285750">
              <a:buFont typeface="Arial" panose="020B0604020202020204" pitchFamily="34" charset="0"/>
              <a:buChar char="•"/>
            </a:pPr>
            <a:endParaRPr lang="zh-CN" altLang="en-US">
              <a:latin typeface="Mongolian Baiti" panose="03000500000000000000" charset="0"/>
              <a:cs typeface="Mongolian Baiti" panose="03000500000000000000" charset="0"/>
            </a:endParaRPr>
          </a:p>
          <a:p>
            <a:pPr marL="285750" indent="-285750">
              <a:buFont typeface="Arial" panose="020B0604020202020204" pitchFamily="34" charset="0"/>
              <a:buChar char="•"/>
            </a:pPr>
            <a:r>
              <a:rPr lang="zh-CN" altLang="en-US">
                <a:latin typeface="Mongolian Baiti" panose="03000500000000000000" charset="0"/>
                <a:cs typeface="Mongolian Baiti" panose="03000500000000000000" charset="0"/>
              </a:rPr>
              <a:t>Therefore, a key question is:How do language models memorize knowledge during training, and extract it later to answer</a:t>
            </a:r>
            <a:r>
              <a:rPr lang="en-US" altLang="zh-CN">
                <a:latin typeface="Mongolian Baiti" panose="03000500000000000000" charset="0"/>
                <a:cs typeface="Mongolian Baiti" panose="03000500000000000000" charset="0"/>
              </a:rPr>
              <a:t> </a:t>
            </a:r>
            <a:r>
              <a:rPr lang="zh-CN" altLang="en-US">
                <a:latin typeface="Mongolian Baiti" panose="03000500000000000000" charset="0"/>
                <a:cs typeface="Mongolian Baiti" panose="03000500000000000000" charset="0"/>
              </a:rPr>
              <a:t>questions or perform logical reasoning during inference?</a:t>
            </a:r>
            <a:endParaRPr lang="zh-CN" altLang="en-US">
              <a:latin typeface="Mongolian Baiti" panose="03000500000000000000" charset="0"/>
              <a:cs typeface="Mongolian Baiti" panose="03000500000000000000" charset="0"/>
            </a:endParaRPr>
          </a:p>
          <a:p>
            <a:pPr marL="285750" indent="-285750">
              <a:buFont typeface="Arial" panose="020B0604020202020204" pitchFamily="34" charset="0"/>
              <a:buChar char="•"/>
            </a:pPr>
            <a:endParaRPr lang="en-US"/>
          </a:p>
        </p:txBody>
      </p:sp>
    </p:spTree>
    <p:custDataLst>
      <p:tags r:id="rId1"/>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9610"/>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 name="矩形 1"/>
          <p:cNvSpPr/>
          <p:nvPr/>
        </p:nvSpPr>
        <p:spPr>
          <a:xfrm>
            <a:off x="0" y="6168390"/>
            <a:ext cx="12192000" cy="689610"/>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 name="文本框 2"/>
          <p:cNvSpPr txBox="1"/>
          <p:nvPr/>
        </p:nvSpPr>
        <p:spPr>
          <a:xfrm>
            <a:off x="4704715" y="2417445"/>
            <a:ext cx="9511665" cy="1198880"/>
          </a:xfrm>
          <a:prstGeom prst="rect">
            <a:avLst/>
          </a:prstGeom>
          <a:noFill/>
        </p:spPr>
        <p:txBody>
          <a:bodyPr wrap="square" rtlCol="0" anchor="t">
            <a:spAutoFit/>
          </a:bodyPr>
          <a:p>
            <a:r>
              <a:rPr lang="en-US" altLang="zh-CN" sz="7200">
                <a:latin typeface="Mongolian Baiti" panose="03000500000000000000" charset="0"/>
                <a:cs typeface="Mongolian Baiti" panose="03000500000000000000" charset="0"/>
              </a:rPr>
              <a:t>Thanks!</a:t>
            </a:r>
            <a:endParaRPr lang="en-US" altLang="zh-CN" sz="7200">
              <a:latin typeface="Mongolian Baiti" panose="03000500000000000000" charset="0"/>
              <a:cs typeface="Mongolian Baiti" panose="03000500000000000000" charset="0"/>
            </a:endParaRPr>
          </a:p>
        </p:txBody>
      </p:sp>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9610"/>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 name="矩形 1"/>
          <p:cNvSpPr/>
          <p:nvPr/>
        </p:nvSpPr>
        <p:spPr>
          <a:xfrm>
            <a:off x="0" y="6168390"/>
            <a:ext cx="12192000" cy="689610"/>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 name="文本框 2"/>
          <p:cNvSpPr txBox="1"/>
          <p:nvPr/>
        </p:nvSpPr>
        <p:spPr>
          <a:xfrm>
            <a:off x="471170" y="1302385"/>
            <a:ext cx="10612120" cy="5354320"/>
          </a:xfrm>
          <a:prstGeom prst="rect">
            <a:avLst/>
          </a:prstGeom>
          <a:noFill/>
        </p:spPr>
        <p:txBody>
          <a:bodyPr wrap="square" rtlCol="0" anchor="t">
            <a:spAutoFit/>
          </a:bodyPr>
          <a:p>
            <a:pPr marL="285750" indent="-285750">
              <a:buFont typeface="Arial" panose="020B0604020202020204" pitchFamily="34" charset="0"/>
              <a:buChar char="•"/>
            </a:pPr>
            <a:r>
              <a:rPr lang="zh-CN" altLang="en-US" b="1">
                <a:latin typeface="Mongolian Baiti" panose="03000500000000000000" charset="0"/>
                <a:cs typeface="Mongolian Baiti" panose="03000500000000000000" charset="0"/>
              </a:rPr>
              <a:t>BIO dataset bioS.</a:t>
            </a:r>
            <a:r>
              <a:rPr lang="zh-CN" altLang="en-US">
                <a:latin typeface="Mongolian Baiti" panose="03000500000000000000" charset="0"/>
                <a:cs typeface="Mongolian Baiti" panose="03000500000000000000" charset="0"/>
              </a:rPr>
              <a:t>The synthetic dataset, generates profiles for N = 100, 000 individuals.Each individual’s details are randomly and independently selected from a uniform distribution.  We also add a “company city” attribute which depends on the employer’s headquarters location. </a:t>
            </a:r>
            <a:endParaRPr lang="zh-CN" altLang="en-US">
              <a:latin typeface="Mongolian Baiti" panose="03000500000000000000" charset="0"/>
              <a:cs typeface="Mongolian Baiti" panose="03000500000000000000" charset="0"/>
            </a:endParaRPr>
          </a:p>
          <a:p>
            <a:pPr marL="285750" indent="-285750">
              <a:buFont typeface="Arial" panose="020B0604020202020204" pitchFamily="34" charset="0"/>
              <a:buChar char="•"/>
            </a:pPr>
            <a:endParaRPr lang="zh-CN" altLang="en-US">
              <a:latin typeface="Mongolian Baiti" panose="03000500000000000000" charset="0"/>
              <a:cs typeface="Mongolian Baiti" panose="03000500000000000000" charset="0"/>
            </a:endParaRPr>
          </a:p>
          <a:p>
            <a:pPr marL="285750" indent="-285750">
              <a:buFont typeface="Arial" panose="020B0604020202020204" pitchFamily="34" charset="0"/>
              <a:buChar char="•"/>
            </a:pPr>
            <a:endParaRPr lang="zh-CN" altLang="en-US">
              <a:latin typeface="Mongolian Baiti" panose="03000500000000000000" charset="0"/>
              <a:cs typeface="Mongolian Baiti" panose="03000500000000000000" charset="0"/>
            </a:endParaRPr>
          </a:p>
          <a:p>
            <a:pPr marL="285750" indent="-285750">
              <a:buFont typeface="Arial" panose="020B0604020202020204" pitchFamily="34" charset="0"/>
              <a:buChar char="•"/>
            </a:pPr>
          </a:p>
          <a:p>
            <a:pPr marL="285750" indent="-285750" algn="l">
              <a:buClrTx/>
              <a:buSzTx/>
              <a:buFont typeface="Arial" panose="020B0604020202020204" pitchFamily="34" charset="0"/>
              <a:buChar char="•"/>
            </a:pPr>
            <a:r>
              <a:rPr lang="zh-CN" altLang="en-US" b="1">
                <a:latin typeface="Mongolian Baiti" panose="03000500000000000000" charset="0"/>
                <a:cs typeface="Mongolian Baiti" panose="03000500000000000000" charset="0"/>
              </a:rPr>
              <a:t>BIO dataset bioR. </a:t>
            </a:r>
            <a:r>
              <a:rPr lang="zh-CN" altLang="en-US">
                <a:latin typeface="Mongolian Baiti" panose="03000500000000000000" charset="0"/>
                <a:cs typeface="Mongolian Baiti" panose="03000500000000000000" charset="0"/>
              </a:rPr>
              <a:t>We examine a “close-to-real” dataset produced by LLaMA [34, 35]. For the set of N = 100, 000 individuals, we provide an instructive prompt to LLaMA to generate a biographical entry.</a:t>
            </a:r>
            <a:endParaRPr lang="zh-CN" altLang="en-US">
              <a:latin typeface="Mongolian Baiti" panose="03000500000000000000" charset="0"/>
              <a:cs typeface="Mongolian Baiti" panose="03000500000000000000" charset="0"/>
            </a:endParaRPr>
          </a:p>
          <a:p>
            <a:pPr marL="285750" indent="-285750" algn="l">
              <a:buClrTx/>
              <a:buSzTx/>
              <a:buFont typeface="Arial" panose="020B0604020202020204" pitchFamily="34" charset="0"/>
              <a:buChar char="•"/>
            </a:pPr>
            <a:endParaRPr lang="zh-CN" altLang="en-US">
              <a:latin typeface="Mongolian Baiti" panose="03000500000000000000" charset="0"/>
              <a:cs typeface="Mongolian Baiti" panose="03000500000000000000" charset="0"/>
            </a:endParaRPr>
          </a:p>
          <a:p>
            <a:pPr marL="285750" indent="-285750" algn="l">
              <a:buClrTx/>
              <a:buSzTx/>
              <a:buFont typeface="Arial" panose="020B0604020202020204" pitchFamily="34" charset="0"/>
              <a:buChar char="•"/>
            </a:pPr>
            <a:endParaRPr lang="zh-CN" altLang="en-US">
              <a:latin typeface="Mongolian Baiti" panose="03000500000000000000" charset="0"/>
              <a:cs typeface="Mongolian Baiti" panose="03000500000000000000" charset="0"/>
            </a:endParaRPr>
          </a:p>
          <a:p>
            <a:pPr marL="285750" indent="-285750" algn="l">
              <a:buClrTx/>
              <a:buSzTx/>
              <a:buFont typeface="Arial" panose="020B0604020202020204" pitchFamily="34" charset="0"/>
              <a:buChar char="•"/>
            </a:pPr>
            <a:endParaRPr lang="zh-CN" altLang="en-US">
              <a:latin typeface="Mongolian Baiti" panose="03000500000000000000" charset="0"/>
              <a:cs typeface="Mongolian Baiti" panose="03000500000000000000" charset="0"/>
            </a:endParaRPr>
          </a:p>
          <a:p>
            <a:pPr marL="285750" indent="-285750" algn="l">
              <a:buClrTx/>
              <a:buSzTx/>
              <a:buFont typeface="Arial" panose="020B0604020202020204" pitchFamily="34" charset="0"/>
              <a:buChar char="•"/>
            </a:pPr>
            <a:endParaRPr lang="zh-CN" altLang="en-US">
              <a:latin typeface="Mongolian Baiti" panose="03000500000000000000" charset="0"/>
              <a:cs typeface="Mongolian Baiti" panose="03000500000000000000" charset="0"/>
            </a:endParaRPr>
          </a:p>
          <a:p>
            <a:pPr marL="285750" indent="-285750" algn="l">
              <a:buClrTx/>
              <a:buSzTx/>
              <a:buFont typeface="Arial" panose="020B0604020202020204" pitchFamily="34" charset="0"/>
              <a:buChar char="•"/>
            </a:pPr>
            <a:r>
              <a:rPr lang="zh-CN" altLang="en-US" b="1">
                <a:latin typeface="Mongolian Baiti" panose="03000500000000000000" charset="0"/>
                <a:cs typeface="Mongolian Baiti" panose="03000500000000000000" charset="0"/>
              </a:rPr>
              <a:t>QA dataset.</a:t>
            </a:r>
            <a:endParaRPr lang="zh-CN" altLang="en-US" b="1">
              <a:latin typeface="Mongolian Baiti" panose="03000500000000000000" charset="0"/>
              <a:cs typeface="Mongolian Baiti" panose="03000500000000000000" charset="0"/>
            </a:endParaRPr>
          </a:p>
          <a:p>
            <a:pPr marL="285750" indent="-285750" algn="l">
              <a:buClrTx/>
              <a:buSzTx/>
              <a:buFont typeface="Arial" panose="020B0604020202020204" pitchFamily="34" charset="0"/>
              <a:buChar char="•"/>
            </a:pPr>
            <a:endParaRPr lang="zh-CN" altLang="en-US" b="1">
              <a:latin typeface="Mongolian Baiti" panose="03000500000000000000" charset="0"/>
              <a:cs typeface="Mongolian Baiti" panose="03000500000000000000" charset="0"/>
            </a:endParaRPr>
          </a:p>
          <a:p>
            <a:pPr marL="285750" indent="-285750" algn="l">
              <a:buClrTx/>
              <a:buSzTx/>
              <a:buFont typeface="Arial" panose="020B0604020202020204" pitchFamily="34" charset="0"/>
              <a:buChar char="•"/>
            </a:pPr>
            <a:r>
              <a:rPr lang="en-US" altLang="zh-CN" b="1">
                <a:latin typeface="Mongolian Baiti" panose="03000500000000000000" charset="0"/>
                <a:cs typeface="Mongolian Baiti" panose="03000500000000000000" charset="0"/>
              </a:rPr>
              <a:t>Model. </a:t>
            </a:r>
            <a:r>
              <a:rPr lang="en-US" altLang="zh-CN">
                <a:latin typeface="Mongolian Baiti" panose="03000500000000000000" charset="0"/>
                <a:cs typeface="Mongolian Baiti" panose="03000500000000000000" charset="0"/>
              </a:rPr>
              <a:t>GPT2 </a:t>
            </a:r>
            <a:endParaRPr lang="en-US" altLang="zh-CN">
              <a:latin typeface="Mongolian Baiti" panose="03000500000000000000" charset="0"/>
              <a:cs typeface="Mongolian Baiti" panose="03000500000000000000" charset="0"/>
            </a:endParaRPr>
          </a:p>
          <a:p>
            <a:pPr indent="0" algn="l">
              <a:buClrTx/>
              <a:buSzTx/>
              <a:buFont typeface="Arial" panose="020B0604020202020204" pitchFamily="34" charset="0"/>
              <a:buNone/>
            </a:pPr>
            <a:r>
              <a:rPr lang="en-US" altLang="zh-CN">
                <a:latin typeface="Mongolian Baiti" panose="03000500000000000000" charset="0"/>
                <a:cs typeface="Mongolian Baiti" panose="03000500000000000000" charset="0"/>
              </a:rPr>
              <a:t>rotary positional </a:t>
            </a:r>
            <a:endParaRPr lang="en-US" altLang="zh-CN">
              <a:latin typeface="Mongolian Baiti" panose="03000500000000000000" charset="0"/>
              <a:cs typeface="Mongolian Baiti" panose="03000500000000000000" charset="0"/>
            </a:endParaRPr>
          </a:p>
          <a:p>
            <a:pPr indent="0" algn="l">
              <a:buClrTx/>
              <a:buSzTx/>
              <a:buFont typeface="Arial" panose="020B0604020202020204" pitchFamily="34" charset="0"/>
              <a:buNone/>
            </a:pPr>
            <a:r>
              <a:rPr lang="en-US" altLang="zh-CN">
                <a:latin typeface="Mongolian Baiti" panose="03000500000000000000" charset="0"/>
                <a:cs typeface="Mongolian Baiti" panose="03000500000000000000" charset="0"/>
              </a:rPr>
              <a:t>embedding variant</a:t>
            </a:r>
            <a:endParaRPr lang="en-US" altLang="zh-CN">
              <a:latin typeface="Mongolian Baiti" panose="03000500000000000000" charset="0"/>
              <a:cs typeface="Mongolian Baiti" panose="03000500000000000000" charset="0"/>
            </a:endParaRPr>
          </a:p>
          <a:p>
            <a:pPr marL="285750" indent="-285750" algn="l">
              <a:buClrTx/>
              <a:buSzTx/>
              <a:buFont typeface="Arial" panose="020B0604020202020204" pitchFamily="34" charset="0"/>
              <a:buChar char="•"/>
            </a:pPr>
            <a:endParaRPr lang="zh-CN" altLang="en-US">
              <a:latin typeface="Mongolian Baiti" panose="03000500000000000000" charset="0"/>
              <a:cs typeface="Mongolian Baiti" panose="03000500000000000000" charset="0"/>
            </a:endParaRPr>
          </a:p>
          <a:p>
            <a:pPr indent="0" algn="l">
              <a:buClrTx/>
              <a:buSzTx/>
              <a:buFont typeface="Arial" panose="020B0604020202020204" pitchFamily="34" charset="0"/>
              <a:buNone/>
            </a:pPr>
            <a:endParaRPr lang="en-US" altLang="zh-CN"/>
          </a:p>
        </p:txBody>
      </p:sp>
      <p:pic>
        <p:nvPicPr>
          <p:cNvPr id="5" name="图片 4" descr="KECR)Q$4BH]6VNQ~`%HJ1AL"/>
          <p:cNvPicPr>
            <a:picLocks noChangeAspect="1"/>
          </p:cNvPicPr>
          <p:nvPr/>
        </p:nvPicPr>
        <p:blipFill>
          <a:blip r:embed="rId1"/>
          <a:stretch>
            <a:fillRect/>
          </a:stretch>
        </p:blipFill>
        <p:spPr>
          <a:xfrm>
            <a:off x="755015" y="2221230"/>
            <a:ext cx="9525635" cy="765175"/>
          </a:xfrm>
          <a:prstGeom prst="rect">
            <a:avLst/>
          </a:prstGeom>
        </p:spPr>
      </p:pic>
      <p:pic>
        <p:nvPicPr>
          <p:cNvPr id="6" name="图片 5" descr="H2T{$]GTYZ)B6BP31RU68@C"/>
          <p:cNvPicPr>
            <a:picLocks noChangeAspect="1"/>
          </p:cNvPicPr>
          <p:nvPr/>
        </p:nvPicPr>
        <p:blipFill>
          <a:blip r:embed="rId2"/>
          <a:srcRect t="9000"/>
          <a:stretch>
            <a:fillRect/>
          </a:stretch>
        </p:blipFill>
        <p:spPr>
          <a:xfrm>
            <a:off x="755015" y="3557905"/>
            <a:ext cx="9308465" cy="848360"/>
          </a:xfrm>
          <a:prstGeom prst="rect">
            <a:avLst/>
          </a:prstGeom>
        </p:spPr>
      </p:pic>
      <p:pic>
        <p:nvPicPr>
          <p:cNvPr id="7" name="图片 6" descr="(3%Q$J$%{((~WA%L)2LM`PU"/>
          <p:cNvPicPr>
            <a:picLocks noChangeAspect="1"/>
          </p:cNvPicPr>
          <p:nvPr/>
        </p:nvPicPr>
        <p:blipFill>
          <a:blip r:embed="rId3"/>
          <a:stretch>
            <a:fillRect/>
          </a:stretch>
        </p:blipFill>
        <p:spPr>
          <a:xfrm>
            <a:off x="2489200" y="4631055"/>
            <a:ext cx="9090025" cy="1311910"/>
          </a:xfrm>
          <a:prstGeom prst="rect">
            <a:avLst/>
          </a:prstGeom>
        </p:spPr>
      </p:pic>
      <p:sp>
        <p:nvSpPr>
          <p:cNvPr id="8" name="文本框 7"/>
          <p:cNvSpPr txBox="1"/>
          <p:nvPr/>
        </p:nvSpPr>
        <p:spPr>
          <a:xfrm>
            <a:off x="465455" y="160655"/>
            <a:ext cx="6096000" cy="460375"/>
          </a:xfrm>
          <a:prstGeom prst="rect">
            <a:avLst/>
          </a:prstGeom>
          <a:noFill/>
        </p:spPr>
        <p:txBody>
          <a:bodyPr wrap="square" rtlCol="0" anchor="t">
            <a:spAutoFit/>
          </a:bodyPr>
          <a:p>
            <a:r>
              <a:rPr lang="en-US" altLang="zh-CN" sz="2400" b="1">
                <a:solidFill>
                  <a:schemeClr val="bg1"/>
                </a:solidFill>
              </a:rPr>
              <a:t>Datasets</a:t>
            </a:r>
            <a:endParaRPr lang="en-US" altLang="zh-CN" sz="2400" b="1">
              <a:solidFill>
                <a:schemeClr val="bg1"/>
              </a:solidFill>
            </a:endParaRPr>
          </a:p>
        </p:txBody>
      </p:sp>
    </p:spTree>
    <p:custDataLst>
      <p:tags r:id="rId4"/>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9610"/>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 name="矩形 1"/>
          <p:cNvSpPr/>
          <p:nvPr/>
        </p:nvSpPr>
        <p:spPr>
          <a:xfrm>
            <a:off x="0" y="6168390"/>
            <a:ext cx="12192000" cy="689610"/>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 name="文本框 2"/>
          <p:cNvSpPr txBox="1"/>
          <p:nvPr/>
        </p:nvSpPr>
        <p:spPr>
          <a:xfrm>
            <a:off x="599440" y="1218565"/>
            <a:ext cx="10416540" cy="2861310"/>
          </a:xfrm>
          <a:prstGeom prst="rect">
            <a:avLst/>
          </a:prstGeom>
          <a:noFill/>
        </p:spPr>
        <p:txBody>
          <a:bodyPr wrap="square" rtlCol="0" anchor="t">
            <a:spAutoFit/>
          </a:bodyPr>
          <a:p>
            <a:pPr marL="285750" indent="-285750">
              <a:buFont typeface="Arial" panose="020B0604020202020204" pitchFamily="34" charset="0"/>
              <a:buChar char="•"/>
            </a:pPr>
            <a:r>
              <a:rPr lang="zh-CN" altLang="en-US" b="1"/>
              <a:t>Training.</a:t>
            </a:r>
            <a:endParaRPr lang="zh-CN" altLang="en-US" b="1"/>
          </a:p>
          <a:p>
            <a:pPr algn="l">
              <a:buClrTx/>
              <a:buSzTx/>
              <a:buFont typeface="Arial" panose="020B0604020202020204" pitchFamily="34" charset="0"/>
              <a:buNone/>
            </a:pPr>
            <a:r>
              <a:rPr lang="zh-CN" altLang="en-US" b="1"/>
              <a:t>Pretrain + instruction finetune.</a:t>
            </a:r>
            <a:r>
              <a:rPr lang="zh-CN" altLang="en-US">
                <a:latin typeface="Mongolian Baiti" panose="03000500000000000000" charset="0"/>
                <a:cs typeface="Mongolian Baiti" panose="03000500000000000000" charset="0"/>
              </a:rPr>
              <a:t> pre-train:BIO data </a:t>
            </a:r>
            <a:endParaRPr lang="zh-CN" altLang="en-US">
              <a:latin typeface="Mongolian Baiti" panose="03000500000000000000" charset="0"/>
              <a:cs typeface="Mongolian Baiti" panose="03000500000000000000" charset="0"/>
            </a:endParaRPr>
          </a:p>
          <a:p>
            <a:pPr algn="l">
              <a:buClrTx/>
              <a:buSzTx/>
              <a:buFont typeface="Arial" panose="020B0604020202020204" pitchFamily="34" charset="0"/>
              <a:buNone/>
            </a:pPr>
            <a:r>
              <a:rPr lang="zh-CN" altLang="en-US">
                <a:latin typeface="Mongolian Baiti" panose="03000500000000000000" charset="0"/>
                <a:cs typeface="Mongolian Baiti" panose="03000500000000000000" charset="0"/>
              </a:rPr>
              <a:t>fine-tuning:using half of the QA data and evaluated on the remaining half</a:t>
            </a:r>
            <a:endParaRPr lang="zh-CN" altLang="en-US">
              <a:latin typeface="Mongolian Baiti" panose="03000500000000000000" charset="0"/>
              <a:cs typeface="Mongolian Baiti" panose="03000500000000000000" charset="0"/>
            </a:endParaRPr>
          </a:p>
          <a:p>
            <a:pPr indent="0">
              <a:buFont typeface="Arial" panose="020B0604020202020204" pitchFamily="34" charset="0"/>
              <a:buNone/>
            </a:pPr>
            <a:endParaRPr lang="en-US" altLang="zh-CN"/>
          </a:p>
          <a:p>
            <a:pPr indent="0">
              <a:buFont typeface="Arial" panose="020B0604020202020204" pitchFamily="34" charset="0"/>
              <a:buNone/>
            </a:pPr>
            <a:endParaRPr lang="en-US" altLang="zh-CN"/>
          </a:p>
          <a:p>
            <a:pPr indent="0">
              <a:buFont typeface="Arial" panose="020B0604020202020204" pitchFamily="34" charset="0"/>
              <a:buNone/>
            </a:pPr>
            <a:r>
              <a:rPr lang="en-US" altLang="zh-CN" b="1"/>
              <a:t>Mix training.</a:t>
            </a:r>
            <a:r>
              <a:rPr lang="zh-CN" altLang="en-US">
                <a:latin typeface="Mongolian Baiti" panose="03000500000000000000" charset="0"/>
                <a:cs typeface="Mongolian Baiti" panose="03000500000000000000" charset="0"/>
                <a:sym typeface="+mn-ea"/>
              </a:rPr>
              <a:t>pre-train:</a:t>
            </a:r>
            <a:r>
              <a:rPr lang="zh-CN" altLang="en-US">
                <a:latin typeface="Mongolian Baiti" panose="03000500000000000000" charset="0"/>
                <a:cs typeface="Mongolian Baiti" panose="03000500000000000000" charset="0"/>
              </a:rPr>
              <a:t>all BIO data and half of the QA data.</a:t>
            </a:r>
            <a:endParaRPr lang="zh-CN" altLang="en-US">
              <a:latin typeface="Mongolian Baiti" panose="03000500000000000000" charset="0"/>
              <a:cs typeface="Mongolian Baiti" panose="03000500000000000000" charset="0"/>
            </a:endParaRPr>
          </a:p>
          <a:p>
            <a:pPr indent="0">
              <a:buFont typeface="Arial" panose="020B0604020202020204" pitchFamily="34" charset="0"/>
              <a:buNone/>
            </a:pPr>
            <a:r>
              <a:rPr lang="zh-CN" altLang="en-US">
                <a:latin typeface="Mongolian Baiti" panose="03000500000000000000" charset="0"/>
                <a:cs typeface="Mongolian Baiti" panose="03000500000000000000" charset="0"/>
              </a:rPr>
              <a:t>use a parameter QAr to control the QA data amount, primarily setting QAr = 0.8 (a 2 : 8 BIO to QA entry ratio) evaluated using the remaining QA data</a:t>
            </a:r>
            <a:endParaRPr lang="zh-CN" altLang="en-US">
              <a:latin typeface="Mongolian Baiti" panose="03000500000000000000" charset="0"/>
              <a:cs typeface="Mongolian Baiti" panose="03000500000000000000" charset="0"/>
            </a:endParaRPr>
          </a:p>
          <a:p>
            <a:pPr indent="0">
              <a:buFont typeface="Arial" panose="020B0604020202020204" pitchFamily="34" charset="0"/>
              <a:buNone/>
            </a:pPr>
            <a:endParaRPr lang="en-US" altLang="zh-CN"/>
          </a:p>
          <a:p>
            <a:pPr marL="285750" indent="-285750">
              <a:buFont typeface="Arial" panose="020B0604020202020204" pitchFamily="34" charset="0"/>
              <a:buChar char="•"/>
            </a:pPr>
            <a:r>
              <a:rPr lang="en-US" altLang="zh-CN" b="1"/>
              <a:t>LoRA + full finetune.</a:t>
            </a:r>
            <a:endParaRPr lang="en-US" altLang="zh-CN" b="1"/>
          </a:p>
        </p:txBody>
      </p:sp>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9610"/>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 name="矩形 1"/>
          <p:cNvSpPr/>
          <p:nvPr/>
        </p:nvSpPr>
        <p:spPr>
          <a:xfrm>
            <a:off x="0" y="6168390"/>
            <a:ext cx="12192000" cy="689610"/>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pic>
        <p:nvPicPr>
          <p:cNvPr id="101" name="图片 100"/>
          <p:cNvPicPr/>
          <p:nvPr/>
        </p:nvPicPr>
        <p:blipFill>
          <a:blip r:embed="rId1"/>
          <a:stretch>
            <a:fillRect/>
          </a:stretch>
        </p:blipFill>
        <p:spPr>
          <a:xfrm>
            <a:off x="3971608" y="935038"/>
            <a:ext cx="8220075" cy="3114675"/>
          </a:xfrm>
          <a:prstGeom prst="rect">
            <a:avLst/>
          </a:prstGeom>
          <a:noFill/>
          <a:ln w="9525">
            <a:noFill/>
          </a:ln>
        </p:spPr>
      </p:pic>
      <p:sp>
        <p:nvSpPr>
          <p:cNvPr id="3" name="文本框 2"/>
          <p:cNvSpPr txBox="1"/>
          <p:nvPr/>
        </p:nvSpPr>
        <p:spPr>
          <a:xfrm>
            <a:off x="870585" y="3782695"/>
            <a:ext cx="10745470" cy="1198880"/>
          </a:xfrm>
          <a:prstGeom prst="rect">
            <a:avLst/>
          </a:prstGeom>
          <a:noFill/>
        </p:spPr>
        <p:txBody>
          <a:bodyPr wrap="square" rtlCol="0" anchor="t">
            <a:spAutoFit/>
          </a:bodyPr>
          <a:p>
            <a:endParaRPr lang="zh-CN" altLang="en-US"/>
          </a:p>
          <a:p>
            <a:r>
              <a:rPr lang="zh-CN" altLang="en-US">
                <a:latin typeface="Mongolian Baiti" panose="03000500000000000000" charset="0"/>
                <a:cs typeface="Mongolian Baiti" panose="03000500000000000000" charset="0"/>
              </a:rPr>
              <a:t>The model gradually aligns the encoded knowledge with the BIO data to learn to extract</a:t>
            </a:r>
            <a:r>
              <a:rPr lang="en-US" altLang="zh-CN">
                <a:latin typeface="Mongolian Baiti" panose="03000500000000000000" charset="0"/>
                <a:cs typeface="Mongolian Baiti" panose="03000500000000000000" charset="0"/>
              </a:rPr>
              <a:t> </a:t>
            </a:r>
            <a:r>
              <a:rPr lang="zh-CN" altLang="en-US">
                <a:latin typeface="Mongolian Baiti" panose="03000500000000000000" charset="0"/>
                <a:cs typeface="Mongolian Baiti" panose="03000500000000000000" charset="0"/>
              </a:rPr>
              <a:t>knowledge and generalize it to Ptest. Notably, it takes a while before the BIO out-dist accuracy</a:t>
            </a:r>
            <a:r>
              <a:rPr lang="en-US" altLang="zh-CN">
                <a:latin typeface="Mongolian Baiti" panose="03000500000000000000" charset="0"/>
                <a:cs typeface="Mongolian Baiti" panose="03000500000000000000" charset="0"/>
              </a:rPr>
              <a:t> </a:t>
            </a:r>
            <a:r>
              <a:rPr lang="zh-CN" altLang="en-US">
                <a:latin typeface="Mongolian Baiti" panose="03000500000000000000" charset="0"/>
                <a:cs typeface="Mongolian Baiti" panose="03000500000000000000" charset="0"/>
              </a:rPr>
              <a:t>catches up, followed by an increase in the QA out-dist accuracy.</a:t>
            </a:r>
            <a:endParaRPr lang="zh-CN" altLang="en-US">
              <a:latin typeface="Mongolian Baiti" panose="03000500000000000000" charset="0"/>
              <a:cs typeface="Mongolian Baiti" panose="03000500000000000000" charset="0"/>
            </a:endParaRPr>
          </a:p>
        </p:txBody>
      </p:sp>
      <p:sp>
        <p:nvSpPr>
          <p:cNvPr id="6" name="文本框 5"/>
          <p:cNvSpPr txBox="1"/>
          <p:nvPr/>
        </p:nvSpPr>
        <p:spPr>
          <a:xfrm>
            <a:off x="465455" y="160655"/>
            <a:ext cx="6096000" cy="460375"/>
          </a:xfrm>
          <a:prstGeom prst="rect">
            <a:avLst/>
          </a:prstGeom>
          <a:noFill/>
        </p:spPr>
        <p:txBody>
          <a:bodyPr wrap="square" rtlCol="0" anchor="t">
            <a:spAutoFit/>
          </a:bodyPr>
          <a:p>
            <a:r>
              <a:rPr lang="zh-CN" altLang="en-US" sz="2400" b="1">
                <a:solidFill>
                  <a:schemeClr val="bg1"/>
                </a:solidFill>
              </a:rPr>
              <a:t>Mix Training</a:t>
            </a:r>
            <a:endParaRPr lang="zh-CN" altLang="en-US" sz="2400" b="1">
              <a:solidFill>
                <a:schemeClr val="bg1"/>
              </a:solidFill>
            </a:endParaRPr>
          </a:p>
        </p:txBody>
      </p:sp>
      <p:pic>
        <p:nvPicPr>
          <p:cNvPr id="100" name="图片 99"/>
          <p:cNvPicPr/>
          <p:nvPr/>
        </p:nvPicPr>
        <p:blipFill>
          <a:blip r:embed="rId2"/>
          <a:srcRect t="18996"/>
          <a:stretch>
            <a:fillRect/>
          </a:stretch>
        </p:blipFill>
        <p:spPr>
          <a:xfrm>
            <a:off x="372110" y="1704340"/>
            <a:ext cx="3599815" cy="1950720"/>
          </a:xfrm>
          <a:prstGeom prst="rect">
            <a:avLst/>
          </a:prstGeom>
          <a:noFill/>
          <a:ln w="9525">
            <a:noFill/>
          </a:ln>
        </p:spPr>
      </p:pic>
    </p:spTree>
    <p:custDataLst>
      <p:tags r:id="rId3"/>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9610"/>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 name="矩形 1"/>
          <p:cNvSpPr/>
          <p:nvPr/>
        </p:nvSpPr>
        <p:spPr>
          <a:xfrm>
            <a:off x="0" y="6168390"/>
            <a:ext cx="12192000" cy="689610"/>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5" name="文本框 4"/>
          <p:cNvSpPr txBox="1"/>
          <p:nvPr/>
        </p:nvSpPr>
        <p:spPr>
          <a:xfrm>
            <a:off x="434340" y="160655"/>
            <a:ext cx="6096000" cy="460375"/>
          </a:xfrm>
          <a:prstGeom prst="rect">
            <a:avLst/>
          </a:prstGeom>
          <a:noFill/>
        </p:spPr>
        <p:txBody>
          <a:bodyPr wrap="square" rtlCol="0" anchor="t">
            <a:spAutoFit/>
          </a:bodyPr>
          <a:p>
            <a:r>
              <a:rPr lang="zh-CN" altLang="en-US" sz="2400"/>
              <a:t> </a:t>
            </a:r>
            <a:r>
              <a:rPr lang="zh-CN" altLang="en-US" sz="2400" b="1">
                <a:solidFill>
                  <a:schemeClr val="bg1"/>
                </a:solidFill>
              </a:rPr>
              <a:t>BIO Pretrain + QA Instruction Finetune</a:t>
            </a:r>
            <a:endParaRPr lang="zh-CN" altLang="en-US" sz="2400" b="1">
              <a:solidFill>
                <a:schemeClr val="bg1"/>
              </a:solidFill>
            </a:endParaRPr>
          </a:p>
        </p:txBody>
      </p:sp>
      <p:pic>
        <p:nvPicPr>
          <p:cNvPr id="100" name="图片 99"/>
          <p:cNvPicPr/>
          <p:nvPr/>
        </p:nvPicPr>
        <p:blipFill>
          <a:blip r:embed="rId1"/>
          <a:stretch>
            <a:fillRect/>
          </a:stretch>
        </p:blipFill>
        <p:spPr>
          <a:xfrm>
            <a:off x="287020" y="1113790"/>
            <a:ext cx="10661650" cy="3820795"/>
          </a:xfrm>
          <a:prstGeom prst="rect">
            <a:avLst/>
          </a:prstGeom>
          <a:noFill/>
          <a:ln w="9525">
            <a:noFill/>
          </a:ln>
        </p:spPr>
      </p:pic>
      <p:pic>
        <p:nvPicPr>
          <p:cNvPr id="101" name="图片 100"/>
          <p:cNvPicPr/>
          <p:nvPr/>
        </p:nvPicPr>
        <p:blipFill>
          <a:blip r:embed="rId2"/>
          <a:stretch>
            <a:fillRect/>
          </a:stretch>
        </p:blipFill>
        <p:spPr>
          <a:xfrm>
            <a:off x="1221423" y="5071428"/>
            <a:ext cx="9420225" cy="790575"/>
          </a:xfrm>
          <a:prstGeom prst="rect">
            <a:avLst/>
          </a:prstGeom>
          <a:noFill/>
          <a:ln w="9525">
            <a:noFill/>
          </a:ln>
        </p:spPr>
      </p:pic>
      <p:sp>
        <p:nvSpPr>
          <p:cNvPr id="7" name="文本框 6"/>
          <p:cNvSpPr txBox="1"/>
          <p:nvPr/>
        </p:nvSpPr>
        <p:spPr>
          <a:xfrm>
            <a:off x="585470" y="717550"/>
            <a:ext cx="8421370" cy="368300"/>
          </a:xfrm>
          <a:prstGeom prst="rect">
            <a:avLst/>
          </a:prstGeom>
          <a:noFill/>
        </p:spPr>
        <p:txBody>
          <a:bodyPr wrap="square" rtlCol="0" anchor="t">
            <a:spAutoFit/>
          </a:bodyPr>
          <a:p>
            <a:r>
              <a:rPr lang="zh-CN" altLang="en-US" b="1">
                <a:latin typeface="Mongolian Baiti" panose="03000500000000000000" charset="0"/>
                <a:cs typeface="Mongolian Baiti" panose="03000500000000000000" charset="0"/>
              </a:rPr>
              <a:t>Model May Fail to Extract Knowledge After Pretraining on BIO data</a:t>
            </a:r>
            <a:endParaRPr lang="zh-CN" altLang="en-US" b="1">
              <a:latin typeface="Mongolian Baiti" panose="03000500000000000000" charset="0"/>
              <a:cs typeface="Mongolian Baiti" panose="03000500000000000000" charset="0"/>
            </a:endParaRPr>
          </a:p>
        </p:txBody>
      </p:sp>
    </p:spTree>
    <p:custDataLst>
      <p:tags r:id="rId3"/>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9610"/>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 name="矩形 1"/>
          <p:cNvSpPr/>
          <p:nvPr/>
        </p:nvSpPr>
        <p:spPr>
          <a:xfrm>
            <a:off x="0" y="6168390"/>
            <a:ext cx="12192000" cy="689610"/>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5" name="文本框 4"/>
          <p:cNvSpPr txBox="1"/>
          <p:nvPr/>
        </p:nvSpPr>
        <p:spPr>
          <a:xfrm>
            <a:off x="434340" y="160655"/>
            <a:ext cx="6096000" cy="460375"/>
          </a:xfrm>
          <a:prstGeom prst="rect">
            <a:avLst/>
          </a:prstGeom>
          <a:noFill/>
        </p:spPr>
        <p:txBody>
          <a:bodyPr wrap="square" rtlCol="0" anchor="t">
            <a:spAutoFit/>
          </a:bodyPr>
          <a:p>
            <a:r>
              <a:rPr lang="zh-CN" altLang="en-US" sz="2400"/>
              <a:t> </a:t>
            </a:r>
            <a:r>
              <a:rPr lang="zh-CN" altLang="en-US" sz="2400" b="1">
                <a:solidFill>
                  <a:schemeClr val="bg1"/>
                </a:solidFill>
              </a:rPr>
              <a:t>BIO Pretrain + QA Instruction Finetune</a:t>
            </a:r>
            <a:endParaRPr lang="zh-CN" altLang="en-US" sz="2400" b="1">
              <a:solidFill>
                <a:schemeClr val="bg1"/>
              </a:solidFill>
            </a:endParaRPr>
          </a:p>
        </p:txBody>
      </p:sp>
      <p:sp>
        <p:nvSpPr>
          <p:cNvPr id="3" name="文本框 2"/>
          <p:cNvSpPr txBox="1"/>
          <p:nvPr/>
        </p:nvSpPr>
        <p:spPr>
          <a:xfrm>
            <a:off x="702310" y="1214120"/>
            <a:ext cx="10139045" cy="2306955"/>
          </a:xfrm>
          <a:prstGeom prst="rect">
            <a:avLst/>
          </a:prstGeom>
          <a:noFill/>
        </p:spPr>
        <p:txBody>
          <a:bodyPr wrap="square" rtlCol="0" anchor="t">
            <a:spAutoFit/>
          </a:bodyPr>
          <a:p>
            <a:r>
              <a:rPr lang="zh-CN" altLang="en-US">
                <a:latin typeface="Mongolian Baiti" panose="03000500000000000000" charset="0"/>
                <a:cs typeface="Mongolian Baiti" panose="03000500000000000000" charset="0"/>
              </a:rPr>
              <a:t>Figure 2 seems to contradict the success of large models like GPT3.5, trained on internet data</a:t>
            </a:r>
            <a:endParaRPr lang="zh-CN" altLang="en-US">
              <a:latin typeface="Mongolian Baiti" panose="03000500000000000000" charset="0"/>
              <a:cs typeface="Mongolian Baiti" panose="03000500000000000000" charset="0"/>
            </a:endParaRPr>
          </a:p>
          <a:p>
            <a:r>
              <a:rPr lang="zh-CN" altLang="en-US">
                <a:latin typeface="Mongolian Baiti" panose="03000500000000000000" charset="0"/>
                <a:cs typeface="Mongolian Baiti" panose="03000500000000000000" charset="0"/>
              </a:rPr>
              <a:t>such as Common Crawl and known for effective knowledge extraction upon fine-tuning. Why is</a:t>
            </a:r>
            <a:endParaRPr lang="zh-CN" altLang="en-US">
              <a:latin typeface="Mongolian Baiti" panose="03000500000000000000" charset="0"/>
              <a:cs typeface="Mongolian Baiti" panose="03000500000000000000" charset="0"/>
            </a:endParaRPr>
          </a:p>
          <a:p>
            <a:r>
              <a:rPr lang="zh-CN" altLang="en-US">
                <a:latin typeface="Mongolian Baiti" panose="03000500000000000000" charset="0"/>
                <a:cs typeface="Mongolian Baiti" panose="03000500000000000000" charset="0"/>
              </a:rPr>
              <a:t>this? </a:t>
            </a:r>
            <a:endParaRPr lang="zh-CN" altLang="en-US">
              <a:latin typeface="Mongolian Baiti" panose="03000500000000000000" charset="0"/>
              <a:cs typeface="Mongolian Baiti" panose="03000500000000000000" charset="0"/>
            </a:endParaRPr>
          </a:p>
          <a:p>
            <a:endParaRPr lang="zh-CN" altLang="en-US">
              <a:latin typeface="Mongolian Baiti" panose="03000500000000000000" charset="0"/>
              <a:cs typeface="Mongolian Baiti" panose="03000500000000000000" charset="0"/>
            </a:endParaRPr>
          </a:p>
          <a:p>
            <a:r>
              <a:rPr lang="zh-CN" altLang="en-US">
                <a:latin typeface="Mongolian Baiti" panose="03000500000000000000" charset="0"/>
                <a:cs typeface="Mongolian Baiti" panose="03000500000000000000" charset="0"/>
              </a:rPr>
              <a:t>QA fine-tuning in fact achieves a 33% generalization accuracy on the “birthdate” attribute but fares poorly on others. This is because our bioS single data consistently places birthdate as the first attribute after a person’s name, unlike internet data which presents information variably, often repeating it with diverse wordings and orderings.</a:t>
            </a:r>
            <a:endParaRPr lang="zh-CN" altLang="en-US">
              <a:latin typeface="Mongolian Baiti" panose="03000500000000000000" charset="0"/>
              <a:cs typeface="Mongolian Baiti" panose="03000500000000000000" charset="0"/>
            </a:endParaRPr>
          </a:p>
        </p:txBody>
      </p:sp>
      <p:sp>
        <p:nvSpPr>
          <p:cNvPr id="7" name="文本框 6"/>
          <p:cNvSpPr txBox="1"/>
          <p:nvPr/>
        </p:nvSpPr>
        <p:spPr>
          <a:xfrm>
            <a:off x="585470" y="717550"/>
            <a:ext cx="8421370" cy="368300"/>
          </a:xfrm>
          <a:prstGeom prst="rect">
            <a:avLst/>
          </a:prstGeom>
          <a:noFill/>
        </p:spPr>
        <p:txBody>
          <a:bodyPr wrap="square" rtlCol="0" anchor="t">
            <a:spAutoFit/>
          </a:bodyPr>
          <a:p>
            <a:r>
              <a:rPr lang="zh-CN" altLang="en-US" b="1">
                <a:latin typeface="Mongolian Baiti" panose="03000500000000000000" charset="0"/>
                <a:cs typeface="Mongolian Baiti" panose="03000500000000000000" charset="0"/>
              </a:rPr>
              <a:t>Model May Fail to Extract Knowledge After Pretraining on BIO data</a:t>
            </a:r>
            <a:endParaRPr lang="zh-CN" altLang="en-US" b="1">
              <a:latin typeface="Mongolian Baiti" panose="03000500000000000000" charset="0"/>
              <a:cs typeface="Mongolian Baiti" panose="03000500000000000000" charset="0"/>
            </a:endParaRPr>
          </a:p>
        </p:txBody>
      </p:sp>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9610"/>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 name="矩形 1"/>
          <p:cNvSpPr/>
          <p:nvPr/>
        </p:nvSpPr>
        <p:spPr>
          <a:xfrm>
            <a:off x="0" y="6168390"/>
            <a:ext cx="12192000" cy="689610"/>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5" name="文本框 4"/>
          <p:cNvSpPr txBox="1"/>
          <p:nvPr/>
        </p:nvSpPr>
        <p:spPr>
          <a:xfrm>
            <a:off x="434340" y="160655"/>
            <a:ext cx="6096000" cy="460375"/>
          </a:xfrm>
          <a:prstGeom prst="rect">
            <a:avLst/>
          </a:prstGeom>
          <a:noFill/>
        </p:spPr>
        <p:txBody>
          <a:bodyPr wrap="square" rtlCol="0" anchor="t">
            <a:spAutoFit/>
          </a:bodyPr>
          <a:p>
            <a:r>
              <a:rPr lang="zh-CN" altLang="en-US" sz="2400"/>
              <a:t> </a:t>
            </a:r>
            <a:r>
              <a:rPr lang="zh-CN" altLang="en-US" sz="2400" b="1">
                <a:solidFill>
                  <a:schemeClr val="bg1"/>
                </a:solidFill>
              </a:rPr>
              <a:t>BIO Pretrain + QA Instruction Finetune</a:t>
            </a:r>
            <a:endParaRPr lang="zh-CN" altLang="en-US" sz="2400" b="1">
              <a:solidFill>
                <a:schemeClr val="bg1"/>
              </a:solidFill>
            </a:endParaRPr>
          </a:p>
        </p:txBody>
      </p:sp>
      <p:sp>
        <p:nvSpPr>
          <p:cNvPr id="3" name="文本框 2"/>
          <p:cNvSpPr txBox="1"/>
          <p:nvPr/>
        </p:nvSpPr>
        <p:spPr>
          <a:xfrm>
            <a:off x="701675" y="751205"/>
            <a:ext cx="6096000" cy="368300"/>
          </a:xfrm>
          <a:prstGeom prst="rect">
            <a:avLst/>
          </a:prstGeom>
          <a:noFill/>
        </p:spPr>
        <p:txBody>
          <a:bodyPr wrap="square" rtlCol="0" anchor="t">
            <a:spAutoFit/>
          </a:bodyPr>
          <a:p>
            <a:r>
              <a:rPr lang="zh-CN" altLang="en-US" b="1">
                <a:latin typeface="Mongolian Baiti" panose="03000500000000000000" charset="0"/>
                <a:cs typeface="Mongolian Baiti" panose="03000500000000000000" charset="0"/>
              </a:rPr>
              <a:t>Knowledge Augmentation</a:t>
            </a:r>
            <a:endParaRPr lang="zh-CN" altLang="en-US" b="1">
              <a:latin typeface="Mongolian Baiti" panose="03000500000000000000" charset="0"/>
              <a:cs typeface="Mongolian Baiti" panose="03000500000000000000" charset="0"/>
            </a:endParaRPr>
          </a:p>
        </p:txBody>
      </p:sp>
      <p:sp>
        <p:nvSpPr>
          <p:cNvPr id="6" name="文本框 5"/>
          <p:cNvSpPr txBox="1"/>
          <p:nvPr/>
        </p:nvSpPr>
        <p:spPr>
          <a:xfrm>
            <a:off x="701675" y="1320800"/>
            <a:ext cx="6096000" cy="3692525"/>
          </a:xfrm>
          <a:prstGeom prst="rect">
            <a:avLst/>
          </a:prstGeom>
          <a:noFill/>
        </p:spPr>
        <p:txBody>
          <a:bodyPr wrap="square" rtlCol="0" anchor="t">
            <a:spAutoFit/>
          </a:bodyPr>
          <a:p>
            <a:pPr marL="285750" indent="-285750">
              <a:buFont typeface="Arial" panose="020B0604020202020204" pitchFamily="34" charset="0"/>
              <a:buChar char="•"/>
            </a:pPr>
            <a:r>
              <a:rPr lang="zh-CN" altLang="en-US"/>
              <a:t>Multiplicity.</a:t>
            </a:r>
            <a:r>
              <a:rPr lang="en-US" altLang="zh-CN"/>
              <a:t> </a:t>
            </a:r>
            <a:r>
              <a:rPr lang="zh-CN" altLang="en-US">
                <a:latin typeface="Mongolian Baiti" panose="03000500000000000000" charset="0"/>
                <a:cs typeface="Mongolian Baiti" panose="03000500000000000000" charset="0"/>
              </a:rPr>
              <a:t> M distinct biography entries</a:t>
            </a:r>
            <a:endParaRPr lang="zh-CN" altLang="en-US">
              <a:latin typeface="Mongolian Baiti" panose="03000500000000000000" charset="0"/>
              <a:cs typeface="Mongolian Baiti" panose="03000500000000000000" charset="0"/>
            </a:endParaRPr>
          </a:p>
          <a:p>
            <a:pPr marL="285750" indent="-285750">
              <a:buFont typeface="Arial" panose="020B0604020202020204" pitchFamily="34" charset="0"/>
              <a:buChar char="•"/>
            </a:pPr>
            <a:endParaRPr lang="zh-CN" altLang="en-US"/>
          </a:p>
          <a:p>
            <a:pPr marL="285750" indent="-285750">
              <a:buFont typeface="Arial" panose="020B0604020202020204" pitchFamily="34" charset="0"/>
              <a:buChar char="•"/>
            </a:pPr>
            <a:endParaRPr lang="zh-CN" altLang="en-US"/>
          </a:p>
          <a:p>
            <a:pPr marL="285750" indent="-285750">
              <a:buFont typeface="Arial" panose="020B0604020202020204" pitchFamily="34" charset="0"/>
              <a:buChar char="•"/>
            </a:pPr>
            <a:endParaRPr lang="zh-CN" altLang="en-US"/>
          </a:p>
          <a:p>
            <a:pPr marL="285750" indent="-285750">
              <a:buFont typeface="Arial" panose="020B0604020202020204" pitchFamily="34" charset="0"/>
              <a:buChar char="•"/>
            </a:pPr>
            <a:endParaRPr lang="zh-CN" altLang="en-US"/>
          </a:p>
          <a:p>
            <a:pPr marL="285750" indent="-285750">
              <a:buFont typeface="Arial" panose="020B0604020202020204" pitchFamily="34" charset="0"/>
              <a:buChar char="•"/>
            </a:pPr>
            <a:r>
              <a:rPr lang="zh-CN" altLang="en-US"/>
              <a:t>Permutation</a:t>
            </a:r>
            <a:r>
              <a:rPr lang="en-US" altLang="zh-CN"/>
              <a:t>.</a:t>
            </a:r>
            <a:endParaRPr lang="en-US" altLang="zh-CN"/>
          </a:p>
          <a:p>
            <a:pPr marL="285750" indent="-285750">
              <a:buFont typeface="Arial" panose="020B0604020202020204" pitchFamily="34" charset="0"/>
              <a:buChar char="•"/>
            </a:pPr>
            <a:endParaRPr lang="en-US" altLang="zh-CN"/>
          </a:p>
          <a:p>
            <a:pPr marL="285750" indent="-285750">
              <a:buFont typeface="Arial" panose="020B0604020202020204" pitchFamily="34" charset="0"/>
              <a:buChar char="•"/>
            </a:pPr>
            <a:endParaRPr lang="en-US" altLang="zh-CN"/>
          </a:p>
          <a:p>
            <a:pPr marL="285750" indent="-285750">
              <a:buFont typeface="Arial" panose="020B0604020202020204" pitchFamily="34" charset="0"/>
              <a:buChar char="•"/>
            </a:pPr>
            <a:endParaRPr lang="en-US" altLang="zh-CN"/>
          </a:p>
          <a:p>
            <a:pPr marL="285750" indent="-285750">
              <a:buFont typeface="Arial" panose="020B0604020202020204" pitchFamily="34" charset="0"/>
              <a:buChar char="•"/>
            </a:pPr>
            <a:r>
              <a:rPr lang="zh-CN" altLang="en-US"/>
              <a:t>Fullname.</a:t>
            </a:r>
            <a:endParaRPr lang="en-US" altLang="zh-CN"/>
          </a:p>
          <a:p>
            <a:pPr marL="285750" indent="-285750">
              <a:buFont typeface="Arial" panose="020B0604020202020204" pitchFamily="34" charset="0"/>
              <a:buChar char="•"/>
            </a:pPr>
            <a:endParaRPr lang="zh-CN" altLang="en-US"/>
          </a:p>
          <a:p>
            <a:pPr marL="285750" indent="-285750">
              <a:buFont typeface="Arial" panose="020B0604020202020204" pitchFamily="34" charset="0"/>
              <a:buChar char="•"/>
            </a:pPr>
            <a:endParaRPr lang="zh-CN" altLang="en-US"/>
          </a:p>
          <a:p>
            <a:pPr marL="285750" indent="-285750">
              <a:buFont typeface="Arial" panose="020B0604020202020204" pitchFamily="34" charset="0"/>
              <a:buChar char="•"/>
            </a:pPr>
            <a:endParaRPr lang="zh-CN" altLang="en-US"/>
          </a:p>
        </p:txBody>
      </p:sp>
      <p:pic>
        <p:nvPicPr>
          <p:cNvPr id="102" name="图片 101"/>
          <p:cNvPicPr/>
          <p:nvPr/>
        </p:nvPicPr>
        <p:blipFill>
          <a:blip r:embed="rId1"/>
          <a:stretch>
            <a:fillRect/>
          </a:stretch>
        </p:blipFill>
        <p:spPr>
          <a:xfrm>
            <a:off x="701358" y="1663383"/>
            <a:ext cx="9248775" cy="752475"/>
          </a:xfrm>
          <a:prstGeom prst="rect">
            <a:avLst/>
          </a:prstGeom>
          <a:noFill/>
          <a:ln w="9525">
            <a:noFill/>
          </a:ln>
        </p:spPr>
      </p:pic>
      <p:pic>
        <p:nvPicPr>
          <p:cNvPr id="103" name="图片 102"/>
          <p:cNvPicPr/>
          <p:nvPr/>
        </p:nvPicPr>
        <p:blipFill>
          <a:blip r:embed="rId2"/>
          <a:stretch>
            <a:fillRect/>
          </a:stretch>
        </p:blipFill>
        <p:spPr>
          <a:xfrm>
            <a:off x="701358" y="3042285"/>
            <a:ext cx="9039225" cy="704850"/>
          </a:xfrm>
          <a:prstGeom prst="rect">
            <a:avLst/>
          </a:prstGeom>
          <a:noFill/>
          <a:ln w="9525">
            <a:noFill/>
          </a:ln>
        </p:spPr>
      </p:pic>
      <p:pic>
        <p:nvPicPr>
          <p:cNvPr id="104" name="图片 103"/>
          <p:cNvPicPr/>
          <p:nvPr/>
        </p:nvPicPr>
        <p:blipFill>
          <a:blip r:embed="rId3"/>
          <a:stretch>
            <a:fillRect/>
          </a:stretch>
        </p:blipFill>
        <p:spPr>
          <a:xfrm>
            <a:off x="701358" y="4246880"/>
            <a:ext cx="9382125" cy="895350"/>
          </a:xfrm>
          <a:prstGeom prst="rect">
            <a:avLst/>
          </a:prstGeom>
          <a:noFill/>
          <a:ln w="9525">
            <a:noFill/>
          </a:ln>
        </p:spPr>
      </p:pic>
    </p:spTree>
    <p:custDataLst>
      <p:tags r:id="rId4"/>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9610"/>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 name="矩形 1"/>
          <p:cNvSpPr/>
          <p:nvPr/>
        </p:nvSpPr>
        <p:spPr>
          <a:xfrm>
            <a:off x="0" y="6168390"/>
            <a:ext cx="12192000" cy="689610"/>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5" name="文本框 4"/>
          <p:cNvSpPr txBox="1"/>
          <p:nvPr/>
        </p:nvSpPr>
        <p:spPr>
          <a:xfrm>
            <a:off x="434340" y="160655"/>
            <a:ext cx="6096000" cy="460375"/>
          </a:xfrm>
          <a:prstGeom prst="rect">
            <a:avLst/>
          </a:prstGeom>
          <a:noFill/>
        </p:spPr>
        <p:txBody>
          <a:bodyPr wrap="square" rtlCol="0" anchor="t">
            <a:spAutoFit/>
          </a:bodyPr>
          <a:p>
            <a:r>
              <a:rPr lang="zh-CN" altLang="en-US" sz="2400"/>
              <a:t> </a:t>
            </a:r>
            <a:r>
              <a:rPr lang="zh-CN" altLang="en-US" sz="2400" b="1">
                <a:solidFill>
                  <a:schemeClr val="bg1"/>
                </a:solidFill>
              </a:rPr>
              <a:t>BIO Pretrain + QA Instruction Finetune</a:t>
            </a:r>
            <a:endParaRPr lang="zh-CN" altLang="en-US" sz="2400" b="1">
              <a:solidFill>
                <a:schemeClr val="bg1"/>
              </a:solidFill>
            </a:endParaRPr>
          </a:p>
        </p:txBody>
      </p:sp>
      <p:sp>
        <p:nvSpPr>
          <p:cNvPr id="3" name="文本框 2"/>
          <p:cNvSpPr txBox="1"/>
          <p:nvPr/>
        </p:nvSpPr>
        <p:spPr>
          <a:xfrm>
            <a:off x="701675" y="751205"/>
            <a:ext cx="6096000" cy="368300"/>
          </a:xfrm>
          <a:prstGeom prst="rect">
            <a:avLst/>
          </a:prstGeom>
          <a:noFill/>
        </p:spPr>
        <p:txBody>
          <a:bodyPr wrap="square" rtlCol="0" anchor="t">
            <a:spAutoFit/>
          </a:bodyPr>
          <a:p>
            <a:r>
              <a:rPr lang="zh-CN" altLang="en-US" b="1">
                <a:latin typeface="Mongolian Baiti" panose="03000500000000000000" charset="0"/>
                <a:cs typeface="Mongolian Baiti" panose="03000500000000000000" charset="0"/>
              </a:rPr>
              <a:t>Knowledge Augmentation</a:t>
            </a:r>
            <a:endParaRPr lang="zh-CN" altLang="en-US" b="1">
              <a:latin typeface="Mongolian Baiti" panose="03000500000000000000" charset="0"/>
              <a:cs typeface="Mongolian Baiti" panose="03000500000000000000" charset="0"/>
            </a:endParaRPr>
          </a:p>
        </p:txBody>
      </p:sp>
      <p:sp>
        <p:nvSpPr>
          <p:cNvPr id="6" name="文本框 5"/>
          <p:cNvSpPr txBox="1"/>
          <p:nvPr/>
        </p:nvSpPr>
        <p:spPr>
          <a:xfrm>
            <a:off x="640080" y="4980940"/>
            <a:ext cx="10437495" cy="922020"/>
          </a:xfrm>
          <a:prstGeom prst="rect">
            <a:avLst/>
          </a:prstGeom>
          <a:noFill/>
        </p:spPr>
        <p:txBody>
          <a:bodyPr wrap="square" rtlCol="0" anchor="t">
            <a:spAutoFit/>
          </a:bodyPr>
          <a:p>
            <a:r>
              <a:rPr lang="zh-CN" altLang="en-US">
                <a:latin typeface="Mongolian Baiti" panose="03000500000000000000" charset="0"/>
                <a:cs typeface="Mongolian Baiti" panose="03000500000000000000" charset="0"/>
              </a:rPr>
              <a:t>One might infer that exposing the model to varied expressions of identical knowledge encourages</a:t>
            </a:r>
            <a:endParaRPr lang="zh-CN" altLang="en-US">
              <a:latin typeface="Mongolian Baiti" panose="03000500000000000000" charset="0"/>
              <a:cs typeface="Mongolian Baiti" panose="03000500000000000000" charset="0"/>
            </a:endParaRPr>
          </a:p>
          <a:p>
            <a:r>
              <a:rPr lang="zh-CN" altLang="en-US">
                <a:latin typeface="Mongolian Baiti" panose="03000500000000000000" charset="0"/>
                <a:cs typeface="Mongolian Baiti" panose="03000500000000000000" charset="0"/>
              </a:rPr>
              <a:t>it to focus on the underlying logical structure of the information, rather than its superficial presentation. This could foster a more direct link between an individual’s name and their attributes. </a:t>
            </a:r>
            <a:endParaRPr lang="zh-CN" altLang="en-US">
              <a:latin typeface="Mongolian Baiti" panose="03000500000000000000" charset="0"/>
              <a:cs typeface="Mongolian Baiti" panose="03000500000000000000" charset="0"/>
            </a:endParaRPr>
          </a:p>
        </p:txBody>
      </p:sp>
      <p:pic>
        <p:nvPicPr>
          <p:cNvPr id="105" name="图片 104"/>
          <p:cNvPicPr/>
          <p:nvPr/>
        </p:nvPicPr>
        <p:blipFill>
          <a:blip r:embed="rId1"/>
          <a:srcRect l="1713" t="3694" r="5741" b="3102"/>
          <a:stretch>
            <a:fillRect/>
          </a:stretch>
        </p:blipFill>
        <p:spPr>
          <a:xfrm>
            <a:off x="835660" y="1133475"/>
            <a:ext cx="9855200" cy="3810000"/>
          </a:xfrm>
          <a:prstGeom prst="rect">
            <a:avLst/>
          </a:prstGeom>
          <a:noFill/>
          <a:ln w="9525">
            <a:noFill/>
          </a:ln>
        </p:spPr>
      </p:pic>
    </p:spTree>
    <p:custDataLst>
      <p:tags r:id="rId2"/>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63.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64.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65.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66.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67.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68.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69.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71.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72.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73.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74.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75.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76.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77.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78.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79.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0.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81.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82.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83.xml><?xml version="1.0" encoding="utf-8"?>
<p:tagLst xmlns:p="http://schemas.openxmlformats.org/presentationml/2006/main">
  <p:tag name="commondata" val="eyJoZGlkIjoiYmMyODdjMmI5ZDcyYjQ2ZTYxZDYxMzUyMmFhMDk3ZGQifQ=="/>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heme/theme1.xml><?xml version="1.0" encoding="utf-8"?>
<a:theme xmlns:a="http://schemas.openxmlformats.org/drawingml/2006/main" name="WPS">
  <a:themeElements>
    <a:clrScheme name="WPS">
      <a:dk1>
        <a:sysClr val="windowText" lastClr="000000"/>
      </a:dk1>
      <a:lt1>
        <a:sysClr val="window" lastClr="FFFFFF"/>
      </a:lt1>
      <a:dk2>
        <a:srgbClr val="44546A"/>
      </a:dk2>
      <a:lt2>
        <a:srgbClr val="E7E6E6"/>
      </a:lt2>
      <a:accent1>
        <a:srgbClr val="4874CB"/>
      </a:accent1>
      <a:accent2>
        <a:srgbClr val="EE822F"/>
      </a:accent2>
      <a:accent3>
        <a:srgbClr val="F2BA02"/>
      </a:accent3>
      <a:accent4>
        <a:srgbClr val="75BD42"/>
      </a:accent4>
      <a:accent5>
        <a:srgbClr val="30C0B4"/>
      </a:accent5>
      <a:accent6>
        <a:srgbClr val="E54C5E"/>
      </a:accent6>
      <a:hlink>
        <a:srgbClr val="0026E5"/>
      </a:hlink>
      <a:folHlink>
        <a:srgbClr val="7E1FAD"/>
      </a:folHlink>
    </a:clrScheme>
    <a:fontScheme name="WPS">
      <a:majorFont>
        <a:latin typeface="Arial"/>
        <a:ea typeface="微软雅黑"/>
        <a:cs typeface=""/>
      </a:majorFont>
      <a:minorFont>
        <a:latin typeface="Arial"/>
        <a:ea typeface="微软雅黑"/>
        <a:cs typeface=""/>
      </a:minorFont>
    </a:fontScheme>
    <a:fmtScheme name="WPS">
      <a:fillStyleLst>
        <a:solidFill>
          <a:schemeClr val="phClr"/>
        </a:solidFill>
        <a:gradFill>
          <a:gsLst>
            <a:gs pos="0">
              <a:schemeClr val="phClr">
                <a:lumOff val="17500"/>
              </a:schemeClr>
            </a:gs>
            <a:gs pos="100000">
              <a:schemeClr val="phClr"/>
            </a:gs>
          </a:gsLst>
          <a:lin ang="2700000" scaled="0"/>
        </a:gradFill>
        <a:gradFill>
          <a:gsLst>
            <a:gs pos="0">
              <a:schemeClr val="phClr">
                <a:hueOff val="-2520000"/>
              </a:schemeClr>
            </a:gs>
            <a:gs pos="100000">
              <a:schemeClr val="phClr"/>
            </a:gs>
          </a:gsLst>
          <a:lin ang="2700000" scaled="0"/>
        </a:gradFill>
      </a:fillStyleLst>
      <a:lnStyleLst>
        <a:ln w="12700" cap="flat" cmpd="sng" algn="ctr">
          <a:solidFill>
            <a:schemeClr val="phClr"/>
          </a:solidFill>
          <a:prstDash val="solid"/>
          <a:miter lim="800000"/>
        </a:ln>
        <a:ln w="12700" cap="flat" cmpd="sng" algn="ctr">
          <a:solidFill>
            <a:schemeClr val="phClr"/>
          </a:solidFill>
          <a:prstDash val="solid"/>
          <a:miter lim="800000"/>
        </a:ln>
        <a:ln w="12700" cap="flat" cmpd="sng" algn="ctr">
          <a:gradFill>
            <a:gsLst>
              <a:gs pos="0">
                <a:schemeClr val="phClr">
                  <a:hueOff val="-4200000"/>
                </a:schemeClr>
              </a:gs>
              <a:gs pos="100000">
                <a:schemeClr val="phClr"/>
              </a:gs>
            </a:gsLst>
            <a:lin ang="2700000" scaled="1"/>
          </a:gradFill>
          <a:prstDash val="solid"/>
          <a:miter lim="800000"/>
        </a:ln>
      </a:lnStyleLst>
      <a:effectStyleLst>
        <a:effectStyle>
          <a:effectLst>
            <a:outerShdw blurRad="101600" dist="50800" dir="5400000" algn="ctr" rotWithShape="0">
              <a:schemeClr val="phClr">
                <a:alpha val="60000"/>
              </a:schemeClr>
            </a:outerShdw>
          </a:effectLst>
        </a:effectStyle>
        <a:effectStyle>
          <a:effectLst>
            <a:reflection stA="50000" endA="300" endPos="40000" dist="25400" dir="5400000" sy="-100000" algn="bl" rotWithShape="0"/>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9366</Words>
  <Application>WPS 演示</Application>
  <PresentationFormat>宽屏</PresentationFormat>
  <Paragraphs>145</Paragraphs>
  <Slides>20</Slides>
  <Notes>4</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20</vt:i4>
      </vt:variant>
    </vt:vector>
  </HeadingPairs>
  <TitlesOfParts>
    <vt:vector size="30" baseType="lpstr">
      <vt:lpstr>Arial</vt:lpstr>
      <vt:lpstr>宋体</vt:lpstr>
      <vt:lpstr>Wingdings</vt:lpstr>
      <vt:lpstr>Wingdings</vt:lpstr>
      <vt:lpstr>Mongolian Baiti</vt:lpstr>
      <vt:lpstr>Bookman Old Style</vt:lpstr>
      <vt:lpstr>微软雅黑</vt:lpstr>
      <vt:lpstr>Arial Unicode MS</vt:lpstr>
      <vt:lpstr>Calibri</vt:lpstr>
      <vt:lpstr>WPS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
  <cp:lastModifiedBy>動物園</cp:lastModifiedBy>
  <cp:revision>177</cp:revision>
  <dcterms:created xsi:type="dcterms:W3CDTF">2019-06-19T02:08:00Z</dcterms:created>
  <dcterms:modified xsi:type="dcterms:W3CDTF">2024-04-19T02:11:24Z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2052-12.1.0.16729</vt:lpwstr>
  </property>
  <property fmtid="{D5CDD505-2E9C-101B-9397-08002B2CF9AE}" pid="3" name="ICV">
    <vt:lpwstr>33D87151853E474BA2CA7B29DFAF6441_11</vt:lpwstr>
  </property>
</Properties>
</file>