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</p:sldMasterIdLst>
  <p:notesMasterIdLst>
    <p:notesMasterId r:id="rId17"/>
  </p:notesMasterIdLst>
  <p:sldIdLst>
    <p:sldId id="257" r:id="rId2"/>
    <p:sldId id="272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orient="horz" pos="1275" userDrawn="1">
          <p15:clr>
            <a:srgbClr val="A4A3A4"/>
          </p15:clr>
        </p15:guide>
        <p15:guide id="3" orient="horz" pos="3498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3795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4475" userDrawn="1">
          <p15:clr>
            <a:srgbClr val="A4A3A4"/>
          </p15:clr>
        </p15:guide>
        <p15:guide id="9" pos="2842" userDrawn="1">
          <p15:clr>
            <a:srgbClr val="A4A3A4"/>
          </p15:clr>
        </p15:guide>
        <p15:guide id="10" pos="4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D3355"/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 autoAdjust="0"/>
    <p:restoredTop sz="93029" autoAdjust="0"/>
  </p:normalViewPr>
  <p:slideViewPr>
    <p:cSldViewPr snapToGrid="0" showGuides="1">
      <p:cViewPr varScale="1">
        <p:scale>
          <a:sx n="76" d="100"/>
          <a:sy n="76" d="100"/>
        </p:scale>
        <p:origin x="696" y="48"/>
      </p:cViewPr>
      <p:guideLst>
        <p:guide orient="horz" pos="2047"/>
        <p:guide orient="horz" pos="1275"/>
        <p:guide orient="horz" pos="3498"/>
        <p:guide orient="horz" pos="618"/>
        <p:guide orient="horz" pos="2614"/>
        <p:guide pos="3795"/>
        <p:guide pos="1436"/>
        <p:guide pos="4475"/>
        <p:guide pos="2842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77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28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9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59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307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64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42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5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05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0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7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77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6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30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5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2025/4/18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7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2025/4/18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7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38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3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480B04-5142-9B78-95CC-7DBBEB629690}"/>
              </a:ext>
            </a:extLst>
          </p:cNvPr>
          <p:cNvGrpSpPr/>
          <p:nvPr/>
        </p:nvGrpSpPr>
        <p:grpSpPr>
          <a:xfrm>
            <a:off x="1348328" y="1504009"/>
            <a:ext cx="9495343" cy="3849982"/>
            <a:chOff x="1348328" y="1504009"/>
            <a:chExt cx="9495343" cy="38499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5B6C26E-A7A4-8918-5E27-B911D2D3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328" y="1504009"/>
              <a:ext cx="9495343" cy="32006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5CBDA4-8D07-7042-E3DC-269263C53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5371" y="4993610"/>
              <a:ext cx="2906304" cy="360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3451609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859713" y="382714"/>
            <a:ext cx="3535369" cy="13402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88664" y="139827"/>
            <a:ext cx="357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EVALUATION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C5476-C0EA-3280-0649-05ABC5A437FD}"/>
              </a:ext>
            </a:extLst>
          </p:cNvPr>
          <p:cNvSpPr txBox="1"/>
          <p:nvPr/>
        </p:nvSpPr>
        <p:spPr>
          <a:xfrm>
            <a:off x="557252" y="798873"/>
            <a:ext cx="116347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Dataset : EVOUNA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: </a:t>
            </a:r>
            <a:r>
              <a:rPr lang="zh-CN" altLang="en-US" dirty="0">
                <a:solidFill>
                  <a:srgbClr val="FF0000"/>
                </a:solidFill>
              </a:rPr>
              <a:t>deberta-v2-xlarge-mnli</a:t>
            </a:r>
            <a:r>
              <a:rPr lang="zh-CN" altLang="en-US" dirty="0"/>
              <a:t> </a:t>
            </a:r>
            <a:r>
              <a:rPr lang="en-US" altLang="zh-CN" dirty="0"/>
              <a:t>fine-tuned on the MNLI dataset to assess the entailment relationship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2B9FD2-A95E-11C6-3EE2-571D0146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7" y="1679242"/>
            <a:ext cx="9010022" cy="37738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7CA124D-AF60-D6A0-53BA-5A3EB499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515" y="2091928"/>
            <a:ext cx="2758679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3451609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859713" y="382714"/>
            <a:ext cx="3535369" cy="13402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88664" y="139827"/>
            <a:ext cx="357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EVALUATION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8FC191-2457-D2D1-3641-6F287FB8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5" y="1575661"/>
            <a:ext cx="7273110" cy="43217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C3A89A3-BA90-33D8-C418-576C03FF6520}"/>
              </a:ext>
            </a:extLst>
          </p:cNvPr>
          <p:cNvSpPr txBox="1"/>
          <p:nvPr/>
        </p:nvSpPr>
        <p:spPr>
          <a:xfrm>
            <a:off x="716531" y="82004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10</a:t>
            </a:r>
            <a:endParaRPr lang="en-US" altLang="zh-CN" dirty="0"/>
          </a:p>
          <a:p>
            <a:r>
              <a:rPr lang="en-US" altLang="zh-CN" dirty="0"/>
              <a:t>Model :  Llama-2-7b-chat-hf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D0AEE0-D7F7-5436-CC2E-EA78B64C70CB}"/>
              </a:ext>
            </a:extLst>
          </p:cNvPr>
          <p:cNvSpPr txBox="1"/>
          <p:nvPr/>
        </p:nvSpPr>
        <p:spPr>
          <a:xfrm>
            <a:off x="7804695" y="863455"/>
            <a:ext cx="4332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</a:t>
            </a:r>
            <a:r>
              <a:rPr lang="zh-CN" altLang="en-US" b="1" dirty="0"/>
              <a:t>imple open QA setting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annotations of questions, golden answers, and human-annotated positive/negative passages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requires only one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positive passages with a utility score of 1 ; the negative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 out those cases in which LLM has already succeeded.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ABFE05-3EBA-8C33-1647-277F50F18139}"/>
              </a:ext>
            </a:extLst>
          </p:cNvPr>
          <p:cNvSpPr txBox="1"/>
          <p:nvPr/>
        </p:nvSpPr>
        <p:spPr>
          <a:xfrm>
            <a:off x="7753894" y="3736513"/>
            <a:ext cx="45295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reasoning-involved QA setting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step only contains incomplete information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assumption that the overall information utility is uniformly assigned to each step. We find this assumption reasonable since these datasets are mostly collected by means of question composition.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2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3451609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859713" y="382714"/>
            <a:ext cx="3535369" cy="13402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88664" y="139827"/>
            <a:ext cx="357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EVALUATION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4716F-60AD-0560-386D-8881EEF7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66" y="1093864"/>
            <a:ext cx="7022644" cy="53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3451609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859713" y="382714"/>
            <a:ext cx="3535369" cy="13402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88664" y="139827"/>
            <a:ext cx="357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EVALUATION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13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619F8-51D7-66DE-A07E-35BDEFF0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67" y="1148706"/>
            <a:ext cx="10200640" cy="39812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157B6EC-3BC7-7EBA-F485-EDF77CF99764}"/>
              </a:ext>
            </a:extLst>
          </p:cNvPr>
          <p:cNvSpPr txBox="1"/>
          <p:nvPr/>
        </p:nvSpPr>
        <p:spPr>
          <a:xfrm>
            <a:off x="2553651" y="748596"/>
            <a:ext cx="7041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RQ1: What is the utility of retrieval on LLMs of different sizes?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B86C42-0E91-5740-4ADD-37291E3BF4C7}"/>
              </a:ext>
            </a:extLst>
          </p:cNvPr>
          <p:cNvSpPr txBox="1"/>
          <p:nvPr/>
        </p:nvSpPr>
        <p:spPr>
          <a:xfrm>
            <a:off x="1534160" y="4996384"/>
            <a:ext cx="9444701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MS MARCO </a:t>
            </a:r>
            <a:r>
              <a:rPr lang="en-US" altLang="zh-CN" sz="1600" dirty="0"/>
              <a:t>: W</a:t>
            </a:r>
            <a:r>
              <a:rPr lang="zh-CN" altLang="en-US" sz="1600" dirty="0"/>
              <a:t>e attribute to its </a:t>
            </a:r>
            <a:r>
              <a:rPr lang="zh-CN" altLang="en-US" sz="1600" dirty="0">
                <a:solidFill>
                  <a:srgbClr val="FF0000"/>
                </a:solidFill>
              </a:rPr>
              <a:t>source corpus being different from the Wikipedia </a:t>
            </a:r>
            <a:r>
              <a:rPr lang="zh-CN" altLang="en-US" sz="1600" dirty="0"/>
              <a:t>corpus we uniformly used.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</a:t>
            </a:r>
            <a:r>
              <a:rPr lang="zh-CN" altLang="en-US" sz="1600" dirty="0"/>
              <a:t>edium-size models benefit the most from retrieved information </a:t>
            </a:r>
            <a:r>
              <a:rPr lang="en-US" altLang="zh-CN" sz="1600" dirty="0"/>
              <a:t>: </a:t>
            </a:r>
            <a:r>
              <a:rPr lang="zh-CN" altLang="en-US" sz="1600" dirty="0"/>
              <a:t>their weaker initial knowledge without retrieval </a:t>
            </a:r>
            <a:r>
              <a:rPr lang="en-US" altLang="zh-CN" sz="1600" dirty="0"/>
              <a:t>;</a:t>
            </a:r>
            <a:r>
              <a:rPr lang="zh-CN" altLang="en-US" sz="1600" dirty="0"/>
              <a:t>their better ability to absorb retrieved in-context information as compared to smaller models.</a:t>
            </a:r>
          </a:p>
        </p:txBody>
      </p:sp>
    </p:spTree>
    <p:extLst>
      <p:ext uri="{BB962C8B-B14F-4D97-AF65-F5344CB8AC3E}">
        <p14:creationId xmlns:p14="http://schemas.microsoft.com/office/powerpoint/2010/main" val="408959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3451609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859713" y="382714"/>
            <a:ext cx="3535369" cy="13402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88664" y="139827"/>
            <a:ext cx="357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EVALUATION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DF2F3E-3466-E3EB-16C9-EC7C1211DEAC}"/>
              </a:ext>
            </a:extLst>
          </p:cNvPr>
          <p:cNvSpPr txBox="1"/>
          <p:nvPr/>
        </p:nvSpPr>
        <p:spPr>
          <a:xfrm>
            <a:off x="1413449" y="811698"/>
            <a:ext cx="1011815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RQ2: How does the number of </a:t>
            </a:r>
            <a:r>
              <a:rPr lang="zh-CN" altLang="en-US" sz="2000" dirty="0">
                <a:solidFill>
                  <a:srgbClr val="FF0000"/>
                </a:solidFill>
              </a:rPr>
              <a:t>retrieved items </a:t>
            </a:r>
            <a:r>
              <a:rPr lang="zh-CN" altLang="en-US" sz="2000" dirty="0"/>
              <a:t>influence overall RAG performance?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RQ3: How do different </a:t>
            </a:r>
            <a:r>
              <a:rPr lang="zh-CN" altLang="en-US" sz="2000" dirty="0">
                <a:solidFill>
                  <a:srgbClr val="FF0000"/>
                </a:solidFill>
              </a:rPr>
              <a:t>prompt compression </a:t>
            </a:r>
            <a:r>
              <a:rPr lang="zh-CN" altLang="en-US" sz="2000" dirty="0"/>
              <a:t>methods influence the overall RAG performance?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RQ4: How does the </a:t>
            </a:r>
            <a:r>
              <a:rPr lang="zh-CN" altLang="en-US" sz="2000" dirty="0">
                <a:solidFill>
                  <a:srgbClr val="FF0000"/>
                </a:solidFill>
              </a:rPr>
              <a:t>reranking</a:t>
            </a:r>
            <a:r>
              <a:rPr lang="zh-CN" altLang="en-US" sz="2000" dirty="0"/>
              <a:t> phase influence the overall RAG performance?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A4184B-DEF6-C099-0576-A91E73B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4819"/>
            <a:ext cx="4411254" cy="30919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2D583E-3AC2-88FC-4FC0-796DA1AC6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505" y="2307789"/>
            <a:ext cx="4382067" cy="28507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F415DE-21DD-6AE8-8472-EF8072AA3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51" y="2307789"/>
            <a:ext cx="3876606" cy="27683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5E03B1C-54A2-DC7F-8EF4-C491DC2E09E8}"/>
              </a:ext>
            </a:extLst>
          </p:cNvPr>
          <p:cNvSpPr txBox="1"/>
          <p:nvPr/>
        </p:nvSpPr>
        <p:spPr>
          <a:xfrm>
            <a:off x="396117" y="5076087"/>
            <a:ext cx="3466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This might be due to the </a:t>
            </a:r>
            <a:r>
              <a:rPr lang="zh-CN" altLang="en-US" sz="1600" dirty="0">
                <a:solidFill>
                  <a:srgbClr val="FF0000"/>
                </a:solidFill>
              </a:rPr>
              <a:t>extra noise brought</a:t>
            </a:r>
            <a:r>
              <a:rPr lang="zh-CN" altLang="en-US" sz="1600" dirty="0"/>
              <a:t> by an increasing number of retrieved documents.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B3D9B7-B44B-69E6-4C8F-E944F6BEBE79}"/>
              </a:ext>
            </a:extLst>
          </p:cNvPr>
          <p:cNvSpPr txBox="1"/>
          <p:nvPr/>
        </p:nvSpPr>
        <p:spPr>
          <a:xfrm>
            <a:off x="3895023" y="5076087"/>
            <a:ext cx="4170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Although both prompt compression methods slightly reduce SePer compared to no compression, both methods can </a:t>
            </a:r>
            <a:r>
              <a:rPr lang="zh-CN" altLang="en-US" sz="1600" dirty="0">
                <a:solidFill>
                  <a:srgbClr val="FF0000"/>
                </a:solidFill>
              </a:rPr>
              <a:t>reduce the prompt </a:t>
            </a:r>
            <a:r>
              <a:rPr lang="zh-CN" altLang="en-US" sz="1600" dirty="0"/>
              <a:t>by about 40%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913753-F010-B0A5-4871-AF5D8095A659}"/>
              </a:ext>
            </a:extLst>
          </p:cNvPr>
          <p:cNvSpPr txBox="1"/>
          <p:nvPr/>
        </p:nvSpPr>
        <p:spPr>
          <a:xfrm>
            <a:off x="7945002" y="5076087"/>
            <a:ext cx="43069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general, </a:t>
            </a:r>
            <a:r>
              <a:rPr lang="zh-CN" altLang="en-US" sz="1600" dirty="0"/>
              <a:t>brings significant improvement by removing noises and reordering contexts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How the ordering of contexts influences the final generation results is open for exploration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099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80CC4A-F84B-B1FE-45E8-0BAF498DEACF}"/>
              </a:ext>
            </a:extLst>
          </p:cNvPr>
          <p:cNvSpPr txBox="1"/>
          <p:nvPr/>
        </p:nvSpPr>
        <p:spPr>
          <a:xfrm>
            <a:off x="4117181" y="2632731"/>
            <a:ext cx="39576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830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Motivation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E13FA2-85B7-8723-0B6D-D81115614596}"/>
              </a:ext>
            </a:extLst>
          </p:cNvPr>
          <p:cNvSpPr txBox="1"/>
          <p:nvPr/>
        </p:nvSpPr>
        <p:spPr>
          <a:xfrm>
            <a:off x="204650" y="1005003"/>
            <a:ext cx="6366971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</a:t>
            </a:r>
            <a:r>
              <a:rPr lang="zh-CN" altLang="en-US" sz="1600" dirty="0"/>
              <a:t>xisting studies evaluate RAG effectiveness by </a:t>
            </a:r>
            <a:r>
              <a:rPr lang="en-US" altLang="zh-CN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zh-CN" altLang="en-US" sz="1600" dirty="0"/>
              <a:t>assessing retrieval and generation components jointly, which </a:t>
            </a:r>
            <a:r>
              <a:rPr lang="zh-CN" altLang="en-US" sz="1600" dirty="0">
                <a:solidFill>
                  <a:srgbClr val="FF0000"/>
                </a:solidFill>
              </a:rPr>
              <a:t>obscures retrieval’s distinct contribution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zh-CN" altLang="en-US" sz="1600" dirty="0"/>
              <a:t>examining retrievers using traditional metrics such as NDCG（</a:t>
            </a:r>
            <a:r>
              <a:rPr lang="en-US" altLang="zh-CN" sz="1600" dirty="0"/>
              <a:t>Normalized Discounted Cumulative Gain</a:t>
            </a:r>
            <a:r>
              <a:rPr lang="zh-CN" altLang="en-US" sz="1600" dirty="0"/>
              <a:t>）, which </a:t>
            </a:r>
            <a:r>
              <a:rPr lang="zh-CN" altLang="en-US" sz="1600" dirty="0">
                <a:solidFill>
                  <a:srgbClr val="FF0000"/>
                </a:solidFill>
              </a:rPr>
              <a:t>creates a gap in understanding retrieval’s true utility </a:t>
            </a:r>
            <a:r>
              <a:rPr lang="zh-CN" altLang="en-US" sz="1600" dirty="0"/>
              <a:t>in the overall generation process.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600" dirty="0"/>
              <a:t>using well-trained LLMs such as GPT-4 as generalizable judges to evaluate different aspects of RAG systems, but </a:t>
            </a:r>
            <a:r>
              <a:rPr lang="en-US" altLang="zh-CN" sz="1600" dirty="0">
                <a:solidFill>
                  <a:srgbClr val="FF0000"/>
                </a:solidFill>
              </a:rPr>
              <a:t>these methods are often expensive and inefficient.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6" name="Picture 2" descr="【理论+实战】带你全面了解 RAG，深入探讨其核心范式、关键技术及未来趋势_rag大模型搭建应用实践-CSDN博客">
            <a:extLst>
              <a:ext uri="{FF2B5EF4-FFF2-40B4-BE49-F238E27FC236}">
                <a16:creationId xmlns:a16="http://schemas.microsoft.com/office/drawing/2014/main" id="{83206288-FB02-1A06-E777-5E81F14C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66" y="1791658"/>
            <a:ext cx="5543354" cy="3274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Motivation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740413-2E32-B7A6-A581-1BA95ABF13DD}"/>
              </a:ext>
            </a:extLst>
          </p:cNvPr>
          <p:cNvSpPr txBox="1"/>
          <p:nvPr/>
        </p:nvSpPr>
        <p:spPr>
          <a:xfrm>
            <a:off x="388703" y="1283482"/>
            <a:ext cx="5503933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In this work, we propose the perspective to measure </a:t>
            </a:r>
            <a:r>
              <a:rPr lang="zh-CN" altLang="en-US" dirty="0">
                <a:solidFill>
                  <a:srgbClr val="FF0000"/>
                </a:solidFill>
              </a:rPr>
              <a:t>retrieval utility </a:t>
            </a:r>
            <a:r>
              <a:rPr lang="zh-CN" altLang="en-US" dirty="0"/>
              <a:t>based on the </a:t>
            </a:r>
            <a:r>
              <a:rPr lang="zh-CN" altLang="en-US" dirty="0">
                <a:solidFill>
                  <a:srgbClr val="FF0000"/>
                </a:solidFill>
              </a:rPr>
              <a:t>knowledge gain of LLMs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 define Semantic Perplexity (</a:t>
            </a:r>
            <a:r>
              <a:rPr lang="en-US" altLang="zh-CN" dirty="0" err="1"/>
              <a:t>SePer</a:t>
            </a:r>
            <a:r>
              <a:rPr lang="en-US" altLang="zh-CN" dirty="0"/>
              <a:t>), a sampling-based method to </a:t>
            </a:r>
            <a:r>
              <a:rPr lang="en-US" altLang="zh-CN" dirty="0">
                <a:solidFill>
                  <a:srgbClr val="FF0000"/>
                </a:solidFill>
              </a:rPr>
              <a:t>estimate LLM’s belief</a:t>
            </a:r>
            <a:r>
              <a:rPr lang="en-US" altLang="zh-CN" dirty="0"/>
              <a:t> conditioned on an input query.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By doing so, we make it tangible to estimate the </a:t>
            </a:r>
            <a:r>
              <a:rPr lang="en-US" altLang="zh-CN" dirty="0">
                <a:solidFill>
                  <a:srgbClr val="FF0000"/>
                </a:solidFill>
              </a:rPr>
              <a:t>knowledge distribution shift </a:t>
            </a:r>
            <a:r>
              <a:rPr lang="en-US" altLang="zh-CN" dirty="0"/>
              <a:t>of LLMs and </a:t>
            </a:r>
            <a:r>
              <a:rPr lang="en-US" altLang="zh-CN" dirty="0">
                <a:solidFill>
                  <a:srgbClr val="FF0000"/>
                </a:solidFill>
              </a:rPr>
              <a:t>use it to quantify retrieval utility.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30F8FD-3224-9FA7-05FE-931413D5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98341"/>
            <a:ext cx="5830275" cy="494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8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CCBD9C-A623-0D8A-E388-8CA557F3A2BA}"/>
              </a:ext>
            </a:extLst>
          </p:cNvPr>
          <p:cNvSpPr txBox="1"/>
          <p:nvPr/>
        </p:nvSpPr>
        <p:spPr>
          <a:xfrm>
            <a:off x="2486343" y="749325"/>
            <a:ext cx="70764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In this section, we justify our </a:t>
            </a:r>
            <a:r>
              <a:rPr lang="zh-CN" altLang="en-US" dirty="0">
                <a:solidFill>
                  <a:srgbClr val="FF0000"/>
                </a:solidFill>
              </a:rPr>
              <a:t>quantification of retrieval utility </a:t>
            </a:r>
            <a:r>
              <a:rPr lang="zh-CN" altLang="en-US" dirty="0"/>
              <a:t>as a </a:t>
            </a:r>
            <a:r>
              <a:rPr lang="zh-CN" altLang="en-US" dirty="0">
                <a:solidFill>
                  <a:srgbClr val="FF0000"/>
                </a:solidFill>
              </a:rPr>
              <a:t>computable belief distribution shift </a:t>
            </a:r>
            <a:r>
              <a:rPr lang="zh-CN" altLang="en-US" dirty="0"/>
              <a:t>in the information receiver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3797B64-3F04-9F1D-19AC-CA2CE5E9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924"/>
                  </p:ext>
                </p:extLst>
              </p:nvPr>
            </p:nvGraphicFramePr>
            <p:xfrm>
              <a:off x="1919094" y="1814888"/>
              <a:ext cx="8516369" cy="42226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719">
                      <a:extLst>
                        <a:ext uri="{9D8B030D-6E8A-4147-A177-3AD203B41FA5}">
                          <a16:colId xmlns:a16="http://schemas.microsoft.com/office/drawing/2014/main" val="1669960078"/>
                        </a:ext>
                      </a:extLst>
                    </a:gridCol>
                    <a:gridCol w="7036650">
                      <a:extLst>
                        <a:ext uri="{9D8B030D-6E8A-4147-A177-3AD203B41FA5}">
                          <a16:colId xmlns:a16="http://schemas.microsoft.com/office/drawing/2014/main" val="3215293332"/>
                        </a:ext>
                      </a:extLst>
                    </a:gridCol>
                  </a:tblGrid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q: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queries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539633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well-trained language model (the information receiver) capable of generating answers to queries q</a:t>
                          </a:r>
                          <a:endParaRPr lang="en-US" altLang="zh-CN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6661912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 = {a∗}: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correct answer set to the query q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93267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retrieved result is denoted by D, where D is a set of n atomic information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i.e., D={d1, d2, ..., dn}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436241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(a):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denote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(a)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likelihood model M assigns to answer a without retrieval,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7815129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1" i="1" kern="12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a|D</a:t>
                          </a: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):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by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likelihood after incorporating 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93998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U(</a:t>
                          </a:r>
                          <a:r>
                            <a:rPr lang="en-US" altLang="zh-CN" sz="1800" b="1" i="1" kern="12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M,d</a:t>
                          </a: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):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retrieval utility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6411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3797B64-3F04-9F1D-19AC-CA2CE5E9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924"/>
                  </p:ext>
                </p:extLst>
              </p:nvPr>
            </p:nvGraphicFramePr>
            <p:xfrm>
              <a:off x="1919094" y="1814888"/>
              <a:ext cx="8516369" cy="42226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719">
                      <a:extLst>
                        <a:ext uri="{9D8B030D-6E8A-4147-A177-3AD203B41FA5}">
                          <a16:colId xmlns:a16="http://schemas.microsoft.com/office/drawing/2014/main" val="1669960078"/>
                        </a:ext>
                      </a:extLst>
                    </a:gridCol>
                    <a:gridCol w="7036650">
                      <a:extLst>
                        <a:ext uri="{9D8B030D-6E8A-4147-A177-3AD203B41FA5}">
                          <a16:colId xmlns:a16="http://schemas.microsoft.com/office/drawing/2014/main" val="3215293332"/>
                        </a:ext>
                      </a:extLst>
                    </a:gridCol>
                  </a:tblGrid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q: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queries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539633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well-trained language model (the information receiver) capable of generating answers to queries q</a:t>
                          </a:r>
                          <a:endParaRPr lang="en-US" altLang="zh-CN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6661912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 = {a∗}: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correct answer set to the query q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93267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26" t="-220769" r="-173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6436241"/>
                      </a:ext>
                    </a:extLst>
                  </a:tr>
                  <a:tr h="7941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2" t="-318321" r="-476132" b="-116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26" t="-318321" r="-173" b="-116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7815129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2" t="-730667" r="-476132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by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likelihood after incorporating 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93998"/>
                      </a:ext>
                    </a:extLst>
                  </a:tr>
                  <a:tr h="460082">
                    <a:tc>
                      <a:txBody>
                        <a:bodyPr/>
                        <a:lstStyle/>
                        <a:p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U(</a:t>
                          </a:r>
                          <a:r>
                            <a:rPr lang="en-US" altLang="zh-CN" sz="1800" b="1" i="1" kern="12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M,d</a:t>
                          </a:r>
                          <a:r>
                            <a:rPr lang="en-US" altLang="zh-CN" sz="1800" b="1" i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):</a:t>
                          </a:r>
                          <a:endParaRPr lang="zh-CN" altLang="en-US" sz="1800" b="1" i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retrieval utility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64111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81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AC7011-9544-8A63-EFBC-D6EC56138BA3}"/>
              </a:ext>
            </a:extLst>
          </p:cNvPr>
          <p:cNvSpPr txBox="1"/>
          <p:nvPr/>
        </p:nvSpPr>
        <p:spPr>
          <a:xfrm>
            <a:off x="1168726" y="933773"/>
            <a:ext cx="10226356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we envision that an effective retrieval utility metric 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8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zh-CN" altLang="en-US" dirty="0"/>
              <a:t>should satisfy the following properties: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8FC4C1-DE5E-2211-0CDE-603EF76F54D1}"/>
              </a:ext>
            </a:extLst>
          </p:cNvPr>
          <p:cNvSpPr txBox="1"/>
          <p:nvPr/>
        </p:nvSpPr>
        <p:spPr>
          <a:xfrm>
            <a:off x="1427964" y="1861051"/>
            <a:ext cx="9707880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Property 1. </a:t>
            </a:r>
            <a:r>
              <a:rPr lang="zh-CN" altLang="en-US" sz="1600" dirty="0"/>
              <a:t>The 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6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zh-CN" altLang="en-US" sz="1600" dirty="0"/>
              <a:t>depends on both </a:t>
            </a:r>
            <a:r>
              <a:rPr lang="zh-CN" altLang="en-US" sz="1600" b="1" i="1" dirty="0"/>
              <a:t>d</a:t>
            </a:r>
            <a:r>
              <a:rPr lang="zh-CN" altLang="en-US" sz="1600" dirty="0"/>
              <a:t> and </a:t>
            </a:r>
            <a:r>
              <a:rPr lang="zh-CN" altLang="en-US" sz="1600" b="1" i="1" dirty="0"/>
              <a:t>M </a:t>
            </a:r>
            <a:r>
              <a:rPr lang="zh-CN" altLang="en-US" sz="1600" dirty="0"/>
              <a:t>.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Property 2 (Zero Utility).  </a:t>
            </a:r>
            <a:r>
              <a:rPr lang="en-US" altLang="zh-CN" sz="1600" dirty="0"/>
              <a:t>For a </a:t>
            </a:r>
            <a:r>
              <a:rPr lang="en-US" altLang="zh-CN" sz="1600" b="1" i="1" dirty="0"/>
              <a:t>q</a:t>
            </a:r>
            <a:r>
              <a:rPr lang="en-US" altLang="zh-CN" sz="1600" dirty="0"/>
              <a:t>, the 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6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altLang="zh-CN" sz="1600" dirty="0"/>
              <a:t>should be zero if the </a:t>
            </a:r>
            <a:r>
              <a:rPr lang="en-US" altLang="zh-CN" sz="1600" b="1" i="1" dirty="0"/>
              <a:t>d </a:t>
            </a:r>
            <a:r>
              <a:rPr lang="en-US" altLang="zh-CN" sz="1600" dirty="0"/>
              <a:t>retrieved is either irrelevant to </a:t>
            </a:r>
            <a:r>
              <a:rPr lang="en-US" altLang="zh-CN" sz="1600" b="1" i="1" dirty="0"/>
              <a:t>q </a:t>
            </a:r>
            <a:r>
              <a:rPr lang="en-US" altLang="zh-CN" sz="1600" dirty="0"/>
              <a:t>or if the </a:t>
            </a:r>
            <a:r>
              <a:rPr lang="en-US" altLang="zh-CN" sz="1600" b="1" i="1" dirty="0"/>
              <a:t>M</a:t>
            </a:r>
            <a:r>
              <a:rPr lang="en-US" altLang="zh-CN" sz="1600" dirty="0"/>
              <a:t> already possesses the requisite knowledge to address </a:t>
            </a:r>
            <a:r>
              <a:rPr lang="en-US" altLang="zh-CN" sz="1600" b="1" i="1" dirty="0"/>
              <a:t>q</a:t>
            </a:r>
            <a:r>
              <a:rPr lang="en-US" altLang="zh-CN" sz="1600" dirty="0"/>
              <a:t> effectively without </a:t>
            </a:r>
            <a:r>
              <a:rPr lang="en-US" altLang="zh-CN" sz="1600" b="1" i="1" dirty="0"/>
              <a:t>d</a:t>
            </a:r>
            <a:r>
              <a:rPr lang="en-US" altLang="zh-CN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Property 3 (Monotonicity).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6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6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altLang="zh-CN" sz="1600" dirty="0"/>
              <a:t>is a monotonically increasing function of the relevance of </a:t>
            </a:r>
            <a:r>
              <a:rPr lang="en-US" altLang="zh-CN" sz="1600" b="1" i="1" dirty="0"/>
              <a:t>d </a:t>
            </a:r>
            <a:r>
              <a:rPr lang="en-US" altLang="zh-CN" sz="1600" dirty="0"/>
              <a:t>to </a:t>
            </a:r>
            <a:r>
              <a:rPr lang="en-US" altLang="zh-CN" sz="1600" b="1" i="1" dirty="0"/>
              <a:t>q</a:t>
            </a:r>
            <a:r>
              <a:rPr lang="en-US" altLang="zh-CN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Definition 1 (Retrieval Utility). </a:t>
            </a:r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0AA759-0EB1-963B-A25C-CCAADCE7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57" y="5182184"/>
            <a:ext cx="4061812" cy="586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029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1F658B-0310-54D2-7944-6487D59BC487}"/>
              </a:ext>
            </a:extLst>
          </p:cNvPr>
          <p:cNvSpPr txBox="1"/>
          <p:nvPr/>
        </p:nvSpPr>
        <p:spPr>
          <a:xfrm>
            <a:off x="826979" y="671820"/>
            <a:ext cx="1093955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/>
              <a:t>Property 2 (Zero Utility).  </a:t>
            </a:r>
            <a:r>
              <a:rPr lang="en-US" altLang="zh-CN" sz="1800" dirty="0"/>
              <a:t>For a </a:t>
            </a:r>
            <a:r>
              <a:rPr lang="en-US" altLang="zh-CN" sz="1800" b="1" i="1" dirty="0"/>
              <a:t>q</a:t>
            </a:r>
            <a:r>
              <a:rPr lang="en-US" altLang="zh-CN" sz="1800" dirty="0"/>
              <a:t>, the 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8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altLang="zh-CN" sz="1800" dirty="0"/>
              <a:t>should be zero if the </a:t>
            </a:r>
            <a:r>
              <a:rPr lang="en-US" altLang="zh-CN" sz="1800" b="1" i="1" dirty="0"/>
              <a:t>d </a:t>
            </a:r>
            <a:r>
              <a:rPr lang="en-US" altLang="zh-CN" sz="1800" dirty="0"/>
              <a:t>retrieved is either irrelevant to </a:t>
            </a:r>
            <a:r>
              <a:rPr lang="en-US" altLang="zh-CN" sz="1800" b="1" i="1" dirty="0"/>
              <a:t>q </a:t>
            </a:r>
            <a:r>
              <a:rPr lang="en-US" altLang="zh-CN" sz="1800" dirty="0"/>
              <a:t>or if the </a:t>
            </a:r>
            <a:r>
              <a:rPr lang="en-US" altLang="zh-CN" sz="1800" b="1" i="1" dirty="0"/>
              <a:t>M</a:t>
            </a:r>
            <a:r>
              <a:rPr lang="en-US" altLang="zh-CN" sz="1800" dirty="0"/>
              <a:t> already possesses the requisite knowledge to address </a:t>
            </a:r>
            <a:r>
              <a:rPr lang="en-US" altLang="zh-CN" sz="1800" b="1" i="1" dirty="0"/>
              <a:t>q</a:t>
            </a:r>
            <a:r>
              <a:rPr lang="en-US" altLang="zh-CN" sz="1800" dirty="0"/>
              <a:t> effectively without </a:t>
            </a:r>
            <a:r>
              <a:rPr lang="en-US" altLang="zh-CN" sz="1800" b="1" i="1" dirty="0"/>
              <a:t>d</a:t>
            </a:r>
            <a:r>
              <a:rPr lang="en-US" altLang="zh-CN" sz="1800" dirty="0"/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40B612-3312-5C4B-BB9E-8C87C3EFB137}"/>
              </a:ext>
            </a:extLst>
          </p:cNvPr>
          <p:cNvSpPr txBox="1"/>
          <p:nvPr/>
        </p:nvSpPr>
        <p:spPr>
          <a:xfrm>
            <a:off x="716531" y="2720231"/>
            <a:ext cx="10566400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/>
              <a:t>Property 3 (Monotonicity).  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U(</a:t>
            </a:r>
            <a:r>
              <a:rPr lang="en-US" altLang="zh-CN" sz="1800" b="1" i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M,d</a:t>
            </a:r>
            <a:r>
              <a:rPr lang="en-US" altLang="zh-CN" sz="1800" b="1" i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altLang="zh-CN" sz="1800" dirty="0"/>
              <a:t>is a monotonically increasing function of the relevance of </a:t>
            </a:r>
            <a:r>
              <a:rPr lang="en-US" altLang="zh-CN" sz="1800" b="1" i="1" dirty="0"/>
              <a:t>d </a:t>
            </a:r>
            <a:r>
              <a:rPr lang="en-US" altLang="zh-CN" sz="1800" dirty="0"/>
              <a:t>to </a:t>
            </a:r>
            <a:r>
              <a:rPr lang="en-US" altLang="zh-CN" sz="1800" b="1" i="1" dirty="0"/>
              <a:t>q</a:t>
            </a:r>
            <a:r>
              <a:rPr lang="en-US" altLang="zh-CN" sz="1800" dirty="0"/>
              <a:t>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4D809E-D11F-FDDC-36E5-D0232609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3388846"/>
            <a:ext cx="7553498" cy="27382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8E8DAF6-260E-AC32-20D4-304D1582A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934" y="1695800"/>
            <a:ext cx="6775258" cy="3345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936861-9404-F404-E5BE-836499C40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314" y="2193948"/>
            <a:ext cx="7666834" cy="2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6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6F06B2-1DD8-D92E-8288-9E75310E5EE1}"/>
              </a:ext>
            </a:extLst>
          </p:cNvPr>
          <p:cNvSpPr txBox="1"/>
          <p:nvPr/>
        </p:nvSpPr>
        <p:spPr>
          <a:xfrm>
            <a:off x="452176" y="793182"/>
            <a:ext cx="11588723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Estimating PM (a) is challenging due to the </a:t>
            </a:r>
            <a:r>
              <a:rPr lang="zh-CN" altLang="en-US" dirty="0">
                <a:solidFill>
                  <a:srgbClr val="FF0000"/>
                </a:solidFill>
              </a:rPr>
              <a:t>vast output space</a:t>
            </a:r>
            <a:r>
              <a:rPr lang="zh-CN" altLang="en-US" dirty="0"/>
              <a:t> of the language model.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zh-CN" altLang="en-US" dirty="0"/>
              <a:t>he outputs are in the </a:t>
            </a:r>
            <a:r>
              <a:rPr lang="zh-CN" altLang="en-US" dirty="0">
                <a:solidFill>
                  <a:srgbClr val="FF0000"/>
                </a:solidFill>
              </a:rPr>
              <a:t>vocabulary space</a:t>
            </a:r>
            <a:r>
              <a:rPr lang="zh-CN" altLang="en-US" dirty="0"/>
              <a:t>, whereas our belief probabilities are defined over the </a:t>
            </a:r>
            <a:r>
              <a:rPr lang="zh-CN" altLang="en-US" dirty="0">
                <a:solidFill>
                  <a:srgbClr val="FF0000"/>
                </a:solidFill>
              </a:rPr>
              <a:t>semantic space</a:t>
            </a:r>
            <a:r>
              <a:rPr lang="zh-CN" altLang="en-US" dirty="0"/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79B533-15CC-4FF3-48A0-7F7DCA525E07}"/>
              </a:ext>
            </a:extLst>
          </p:cNvPr>
          <p:cNvSpPr txBox="1"/>
          <p:nvPr/>
        </p:nvSpPr>
        <p:spPr>
          <a:xfrm>
            <a:off x="452176" y="1881735"/>
            <a:ext cx="113345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Definition 2 (Semantic Equivalence). </a:t>
            </a:r>
            <a:r>
              <a:rPr lang="zh-CN" altLang="en-US" dirty="0"/>
              <a:t>Two texts x and y are </a:t>
            </a:r>
            <a:r>
              <a:rPr lang="zh-CN" altLang="en-US" dirty="0">
                <a:solidFill>
                  <a:srgbClr val="FF0000"/>
                </a:solidFill>
              </a:rPr>
              <a:t>semantically equivalent</a:t>
            </a:r>
            <a:r>
              <a:rPr lang="zh-CN" altLang="en-US" dirty="0"/>
              <a:t>, denoted x ≡ y, if x ⊢ y and y ⊢ x, where ⊢ means entailment.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3ACA24-E6FD-41E4-8618-F7C11C907FC6}"/>
              </a:ext>
            </a:extLst>
          </p:cNvPr>
          <p:cNvSpPr txBox="1"/>
          <p:nvPr/>
        </p:nvSpPr>
        <p:spPr>
          <a:xfrm>
            <a:off x="452734" y="2974367"/>
            <a:ext cx="1114365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Given two texts x and y, </a:t>
            </a:r>
            <a:r>
              <a:rPr lang="zh-CN" altLang="en-US" dirty="0">
                <a:solidFill>
                  <a:srgbClr val="FF0000"/>
                </a:solidFill>
              </a:rPr>
              <a:t>E(x, y) </a:t>
            </a:r>
            <a:r>
              <a:rPr lang="zh-CN" altLang="en-US" dirty="0"/>
              <a:t>outputs a score representing the degree to which x entails y. The entailment relation holds if E(x, y) exceeds a predefined threshold τ 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A545DE-91A1-126A-6E00-D53F15EAD4AC}"/>
              </a:ext>
            </a:extLst>
          </p:cNvPr>
          <p:cNvSpPr txBox="1"/>
          <p:nvPr/>
        </p:nvSpPr>
        <p:spPr>
          <a:xfrm>
            <a:off x="452176" y="4077047"/>
            <a:ext cx="1143502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Given a set of responses {ri}, </a:t>
            </a:r>
            <a:r>
              <a:rPr lang="zh-CN" altLang="en-US" dirty="0">
                <a:solidFill>
                  <a:srgbClr val="FF0000"/>
                </a:solidFill>
              </a:rPr>
              <a:t>semantic clustering </a:t>
            </a:r>
            <a:r>
              <a:rPr lang="zh-CN" altLang="en-US" dirty="0"/>
              <a:t>is the process of grouping responses into clusters C = {Ck} such that all responses within a cluster are semantically equivalent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A36033-0E63-CC4F-7AD3-67E2E807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38" y="5163729"/>
            <a:ext cx="4587638" cy="891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35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8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7A33C8-411B-7665-8ACC-2DF6E8DAF3C2}"/>
              </a:ext>
            </a:extLst>
          </p:cNvPr>
          <p:cNvSpPr txBox="1"/>
          <p:nvPr/>
        </p:nvSpPr>
        <p:spPr>
          <a:xfrm>
            <a:off x="493917" y="756487"/>
            <a:ext cx="11204163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To estimate model belief on reference answers </a:t>
            </a:r>
            <a:r>
              <a:rPr lang="zh-CN" altLang="en-US" sz="1600" dirty="0">
                <a:solidFill>
                  <a:srgbClr val="FF0000"/>
                </a:solidFill>
              </a:rPr>
              <a:t>P ({a∗})</a:t>
            </a:r>
            <a:r>
              <a:rPr lang="zh-CN" altLang="en-US" sz="1600" dirty="0"/>
              <a:t>, we further determine which clusters are </a:t>
            </a:r>
            <a:r>
              <a:rPr lang="zh-CN" altLang="en-US" sz="1600" dirty="0">
                <a:solidFill>
                  <a:srgbClr val="FF0000"/>
                </a:solidFill>
              </a:rPr>
              <a:t>semantically equivalent </a:t>
            </a:r>
            <a:r>
              <a:rPr lang="zh-CN" altLang="en-US" sz="1600" dirty="0"/>
              <a:t>to any of the a in {a∗}. For clarity, we begin with the special case where there is </a:t>
            </a:r>
            <a:r>
              <a:rPr lang="zh-CN" altLang="en-US" sz="1600" dirty="0">
                <a:solidFill>
                  <a:srgbClr val="FF0000"/>
                </a:solidFill>
              </a:rPr>
              <a:t>only one a∗</a:t>
            </a:r>
            <a:r>
              <a:rPr lang="zh-CN" altLang="en-US" sz="1600" dirty="0"/>
              <a:t>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4EB6D4B-A0F0-2C22-4EF5-55C09EF0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89" y="1525380"/>
            <a:ext cx="3673158" cy="708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B80322-C46E-2797-5047-7BD1BBC0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31" y="4733184"/>
            <a:ext cx="5204911" cy="670618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423E30F-C699-F337-F6AB-1FC452F50265}"/>
              </a:ext>
            </a:extLst>
          </p:cNvPr>
          <p:cNvCxnSpPr/>
          <p:nvPr/>
        </p:nvCxnSpPr>
        <p:spPr>
          <a:xfrm>
            <a:off x="5641469" y="1950720"/>
            <a:ext cx="6197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5B8799-0DEE-5C75-FFEF-3E471EC1A50B}"/>
              </a:ext>
            </a:extLst>
          </p:cNvPr>
          <p:cNvCxnSpPr/>
          <p:nvPr/>
        </p:nvCxnSpPr>
        <p:spPr>
          <a:xfrm>
            <a:off x="6404974" y="2100580"/>
            <a:ext cx="9810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B0CA7B-1F04-1428-C899-550560196CBB}"/>
              </a:ext>
            </a:extLst>
          </p:cNvPr>
          <p:cNvCxnSpPr>
            <a:cxnSpLocks/>
          </p:cNvCxnSpPr>
          <p:nvPr/>
        </p:nvCxnSpPr>
        <p:spPr>
          <a:xfrm flipH="1">
            <a:off x="4990070" y="1967642"/>
            <a:ext cx="939610" cy="936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A13476C-82F2-5828-EDCC-AB82169891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55536" y="2098623"/>
            <a:ext cx="135956" cy="65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3EF4690-91E9-2EAF-6F50-8762014C8826}"/>
              </a:ext>
            </a:extLst>
          </p:cNvPr>
          <p:cNvSpPr txBox="1"/>
          <p:nvPr/>
        </p:nvSpPr>
        <p:spPr>
          <a:xfrm>
            <a:off x="493917" y="4184347"/>
            <a:ext cx="1135469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D</a:t>
            </a:r>
            <a:r>
              <a:rPr lang="zh-CN" altLang="en-US" sz="1600" dirty="0"/>
              <a:t>ue to infinite sentence space, the expectation is estimated using Monte-Carlo integration over sampled semantic cluster C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7D8C9B0-CDB6-0D75-999E-3B620D78518F}"/>
              </a:ext>
            </a:extLst>
          </p:cNvPr>
          <p:cNvGrpSpPr/>
          <p:nvPr/>
        </p:nvGrpSpPr>
        <p:grpSpPr>
          <a:xfrm>
            <a:off x="371857" y="2569069"/>
            <a:ext cx="5422084" cy="1454384"/>
            <a:chOff x="371857" y="2569069"/>
            <a:chExt cx="5422084" cy="145438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3B29377-503F-73E1-D946-7AB9906CF62D}"/>
                </a:ext>
              </a:extLst>
            </p:cNvPr>
            <p:cNvGrpSpPr/>
            <p:nvPr/>
          </p:nvGrpSpPr>
          <p:grpSpPr>
            <a:xfrm>
              <a:off x="591407" y="2763660"/>
              <a:ext cx="5202534" cy="1259792"/>
              <a:chOff x="591407" y="2763660"/>
              <a:chExt cx="5202534" cy="1259792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962FBD-818B-9180-E8FD-E7818ED0CE30}"/>
                  </a:ext>
                </a:extLst>
              </p:cNvPr>
              <p:cNvSpPr txBox="1"/>
              <p:nvPr/>
            </p:nvSpPr>
            <p:spPr>
              <a:xfrm>
                <a:off x="591407" y="2763660"/>
                <a:ext cx="5202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0" i="0" dirty="0">
                    <a:effectLst/>
                    <a:latin typeface="system-ui"/>
                  </a:rPr>
                  <a:t>每个语义簇 </a:t>
                </a:r>
                <a:r>
                  <a:rPr lang="en-US" altLang="zh-CN" sz="1600" b="0" i="1" dirty="0">
                    <a:effectLst/>
                    <a:latin typeface="KaTeX_Math"/>
                  </a:rPr>
                  <a:t>C</a:t>
                </a:r>
                <a:r>
                  <a:rPr lang="zh-CN" altLang="en-US" sz="1600" b="0" i="0" dirty="0">
                    <a:effectLst/>
                    <a:latin typeface="system-ui"/>
                  </a:rPr>
                  <a:t>，计算其与参考答案 </a:t>
                </a:r>
                <a:r>
                  <a:rPr lang="en-US" altLang="zh-CN" sz="1600" b="0" i="1" dirty="0">
                    <a:effectLst/>
                    <a:latin typeface="KaTeX_Math"/>
                  </a:rPr>
                  <a:t>a</a:t>
                </a:r>
                <a:r>
                  <a:rPr lang="zh-CN" altLang="en-US" sz="1600" b="0" dirty="0">
                    <a:effectLst/>
                    <a:latin typeface="KaTeX_Main"/>
                  </a:rPr>
                  <a:t>∗</a:t>
                </a:r>
                <a:r>
                  <a:rPr lang="zh-CN" altLang="en-US" sz="1600" b="0" i="0" dirty="0">
                    <a:effectLst/>
                    <a:latin typeface="system-ui"/>
                  </a:rPr>
                  <a:t> 的匹配程度</a:t>
                </a:r>
                <a:endParaRPr lang="zh-CN" altLang="en-US" sz="1600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32F89090-846F-07AA-CA2A-A6A4D9D3F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341" y="3151418"/>
                <a:ext cx="3177815" cy="87203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2E736D0-41A0-6251-10DA-27E88031F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8489" y="3404539"/>
                <a:ext cx="922100" cy="365792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89924AC-9F66-9C25-1473-BFA6796C067B}"/>
                </a:ext>
              </a:extLst>
            </p:cNvPr>
            <p:cNvSpPr/>
            <p:nvPr/>
          </p:nvSpPr>
          <p:spPr>
            <a:xfrm>
              <a:off x="371857" y="2569069"/>
              <a:ext cx="5134042" cy="1454384"/>
            </a:xfrm>
            <a:prstGeom prst="roundRect">
              <a:avLst>
                <a:gd name="adj" fmla="val 6890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09FFABD-81DF-13BD-536B-38A06DD012FB}"/>
              </a:ext>
            </a:extLst>
          </p:cNvPr>
          <p:cNvGrpSpPr/>
          <p:nvPr/>
        </p:nvGrpSpPr>
        <p:grpSpPr>
          <a:xfrm>
            <a:off x="6261229" y="2431774"/>
            <a:ext cx="5796559" cy="1642513"/>
            <a:chOff x="6273800" y="2582270"/>
            <a:chExt cx="5796559" cy="164251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98E9636-33AC-580B-7253-95D5782A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8511" y="3182837"/>
              <a:ext cx="5721848" cy="91839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4E63D97-8DA6-2030-2D09-1F1A79A82A09}"/>
                </a:ext>
              </a:extLst>
            </p:cNvPr>
            <p:cNvSpPr txBox="1"/>
            <p:nvPr/>
          </p:nvSpPr>
          <p:spPr>
            <a:xfrm>
              <a:off x="7104063" y="2735352"/>
              <a:ext cx="42107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回答出语义簇</a:t>
              </a:r>
              <a:r>
                <a:rPr lang="en-US" altLang="zh-CN" sz="1600" dirty="0"/>
                <a:t>C</a:t>
              </a:r>
              <a:r>
                <a:rPr lang="zh-CN" altLang="en-US" sz="1600" dirty="0"/>
                <a:t>中任意一个回复的概率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E269EC7-1948-AD72-A9FF-5DA140ABB1DB}"/>
                </a:ext>
              </a:extLst>
            </p:cNvPr>
            <p:cNvSpPr/>
            <p:nvPr/>
          </p:nvSpPr>
          <p:spPr>
            <a:xfrm>
              <a:off x="6273800" y="2582270"/>
              <a:ext cx="5770411" cy="1642513"/>
            </a:xfrm>
            <a:prstGeom prst="roundRect">
              <a:avLst>
                <a:gd name="adj" fmla="val 4868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B59CF85-9468-A526-C490-04534D9A7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7758" y="4634077"/>
            <a:ext cx="5357324" cy="8382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2DD010-BF12-FDFB-90FD-865CFD17B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0206" y="5567629"/>
            <a:ext cx="5502117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6531" y="382714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371722" y="379577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711504" y="139827"/>
            <a:ext cx="27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Method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30CBA8-F251-1D75-E378-B524C95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2025/4/18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5809932-E432-E830-0F31-245694E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4D15DCF-B6C0-436A-B323-0F6F8456F113}" type="slidenum">
              <a:rPr lang="zh-CN" altLang="en-US" smtClean="0"/>
              <a:pPr algn="r"/>
              <a:t>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43AC37-F09D-1E88-69B6-CD7332E6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5" y="649705"/>
            <a:ext cx="6860398" cy="25999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450E17E-DF25-1457-A157-4010DD97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82" y="3249613"/>
            <a:ext cx="8165962" cy="29517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D1C4365-A7D7-7059-0EA5-2DC9F211C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254" y="950657"/>
            <a:ext cx="4876360" cy="6282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8C4A606-44E4-7660-665E-68514C7F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063" y="1631355"/>
            <a:ext cx="4876358" cy="7630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118F314-CB4D-DF23-D1BD-7DA30B7B4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254" y="2451781"/>
            <a:ext cx="4685230" cy="5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2445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1052</Words>
  <Application>Microsoft Office PowerPoint</Application>
  <PresentationFormat>宽屏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KaTeX_Main</vt:lpstr>
      <vt:lpstr>KaTeX_Math</vt:lpstr>
      <vt:lpstr>system-ui</vt:lpstr>
      <vt:lpstr>Arial</vt:lpstr>
      <vt:lpstr>Calibri</vt:lpstr>
      <vt:lpstr>Cambria Math</vt:lpstr>
      <vt:lpstr>Consolas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林 滕</cp:lastModifiedBy>
  <cp:revision>1112</cp:revision>
  <dcterms:created xsi:type="dcterms:W3CDTF">2016-04-28T00:01:00Z</dcterms:created>
  <dcterms:modified xsi:type="dcterms:W3CDTF">2025-04-16T12:02:55Z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65BB21AC0FD04EFD81CB8D57E384701B_12</vt:lpwstr>
  </property>
  <property fmtid="{D5CDD505-2E9C-101B-9397-08002B2CF9AE}" pid="3" name="KSOProductBuildVer">
    <vt:lpwstr>2052-12.1.0.15374</vt:lpwstr>
  </property>
</Properties>
</file>