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handoutMasterIdLst>
    <p:handoutMasterId r:id="rId23"/>
  </p:handoutMasterIdLst>
  <p:sldIdLst>
    <p:sldId id="471" r:id="rId3"/>
    <p:sldId id="472" r:id="rId4"/>
    <p:sldId id="511" r:id="rId5"/>
    <p:sldId id="501" r:id="rId6"/>
    <p:sldId id="502" r:id="rId7"/>
    <p:sldId id="482" r:id="rId8"/>
    <p:sldId id="503" r:id="rId9"/>
    <p:sldId id="504" r:id="rId10"/>
    <p:sldId id="505" r:id="rId11"/>
    <p:sldId id="506" r:id="rId12"/>
    <p:sldId id="507" r:id="rId13"/>
    <p:sldId id="508" r:id="rId14"/>
    <p:sldId id="509" r:id="rId15"/>
    <p:sldId id="512" r:id="rId16"/>
    <p:sldId id="515" r:id="rId17"/>
    <p:sldId id="510" r:id="rId18"/>
    <p:sldId id="516" r:id="rId19"/>
    <p:sldId id="490" r:id="rId20"/>
    <p:sldId id="517" r:id="rId21"/>
  </p:sldIdLst>
  <p:sldSz cx="9144000" cy="6858000" type="screen4x3"/>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34">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松 蓝" initials="杨松" lastIdx="1" clrIdx="0">
    <p:extLst>
      <p:ext uri="{19B8F6BF-5375-455C-9EA6-DF929625EA0E}">
        <p15:presenceInfo xmlns:p15="http://schemas.microsoft.com/office/powerpoint/2012/main" userId="dad7ae1dbc4fae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E99"/>
    <a:srgbClr val="0000FF"/>
    <a:srgbClr val="000000"/>
    <a:srgbClr val="34348C"/>
    <a:srgbClr val="FFFF00"/>
    <a:srgbClr val="1FD4E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6" autoAdjust="0"/>
    <p:restoredTop sz="95091" autoAdjust="0"/>
  </p:normalViewPr>
  <p:slideViewPr>
    <p:cSldViewPr showGuides="1">
      <p:cViewPr varScale="1">
        <p:scale>
          <a:sx n="99" d="100"/>
          <a:sy n="99" d="100"/>
        </p:scale>
        <p:origin x="1712" y="68"/>
      </p:cViewPr>
      <p:guideLst>
        <p:guide orient="horz" pos="2276"/>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p:cViewPr varScale="1">
        <p:scale>
          <a:sx n="87" d="100"/>
          <a:sy n="87" d="100"/>
        </p:scale>
        <p:origin x="3840" y="102"/>
      </p:cViewPr>
      <p:guideLst>
        <p:guide orient="horz" pos="303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D0345-A100-47CB-890A-99D3CAC18A63}" type="datetimeFigureOut">
              <a:rPr lang="zh-CN" altLang="en-US" smtClean="0"/>
              <a:t>2024/9/20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060F45-DA3E-445A-824A-91A2A3255165}"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07A12-5459-48B1-A90D-D056529FB679}"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D3F863-5DDB-45BE-9937-53C1563983C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spcAft>
                <a:spcPts val="600"/>
              </a:spcAft>
            </a:pPr>
            <a:r>
              <a:rPr lang="zh-CN" altLang="en-US" sz="1800" dirty="0"/>
              <a:t>任务本身是什么，任务的输入输出，目标是？难点是？</a:t>
            </a:r>
            <a:endParaRPr lang="en-US" altLang="zh-CN" sz="1800" dirty="0"/>
          </a:p>
        </p:txBody>
      </p:sp>
      <p:sp>
        <p:nvSpPr>
          <p:cNvPr id="4" name="灯片编号占位符 3"/>
          <p:cNvSpPr>
            <a:spLocks noGrp="1"/>
          </p:cNvSpPr>
          <p:nvPr>
            <p:ph type="sldNum" sz="quarter" idx="10"/>
          </p:nvPr>
        </p:nvSpPr>
        <p:spPr/>
        <p:txBody>
          <a:bodyPr/>
          <a:lstStyle/>
          <a:p>
            <a:fld id="{5ED3F863-5DDB-45BE-9937-53C1563983C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spcAft>
                <a:spcPts val="600"/>
              </a:spcAft>
            </a:pPr>
            <a:r>
              <a:rPr lang="zh-CN" altLang="en-US" sz="1800" dirty="0"/>
              <a:t>任务本身是什么，任务的输入输出，目标是？难点是？</a:t>
            </a:r>
            <a:endParaRPr lang="en-US" altLang="zh-CN" sz="1800" dirty="0"/>
          </a:p>
        </p:txBody>
      </p:sp>
      <p:sp>
        <p:nvSpPr>
          <p:cNvPr id="4" name="灯片编号占位符 3"/>
          <p:cNvSpPr>
            <a:spLocks noGrp="1"/>
          </p:cNvSpPr>
          <p:nvPr>
            <p:ph type="sldNum" sz="quarter" idx="10"/>
          </p:nvPr>
        </p:nvSpPr>
        <p:spPr/>
        <p:txBody>
          <a:bodyPr/>
          <a:lstStyle/>
          <a:p>
            <a:fld id="{5ED3F863-5DDB-45BE-9937-53C1563983C4}" type="slidenum">
              <a:rPr lang="zh-CN" altLang="en-US" smtClean="0"/>
              <a:t>19</a:t>
            </a:fld>
            <a:endParaRPr lang="zh-CN" altLang="en-US"/>
          </a:p>
        </p:txBody>
      </p:sp>
    </p:spTree>
    <p:extLst>
      <p:ext uri="{BB962C8B-B14F-4D97-AF65-F5344CB8AC3E}">
        <p14:creationId xmlns:p14="http://schemas.microsoft.com/office/powerpoint/2010/main" val="155680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l">
              <a:defRPr sz="2800">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671530" y="3886200"/>
            <a:ext cx="6400800" cy="1752600"/>
          </a:xfrm>
        </p:spPr>
        <p:txBody>
          <a:bodyPr>
            <a:normAutofit/>
          </a:bodyPr>
          <a:lstStyle>
            <a:lvl1pPr marL="0" indent="0" algn="l">
              <a:buNone/>
              <a:defRPr sz="18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51907" name="Rectangle 3"/>
          <p:cNvSpPr>
            <a:spLocks noGrp="1" noChangeArrowheads="1"/>
          </p:cNvSpPr>
          <p:nvPr>
            <p:ph type="ftr" sz="quarter" idx="3"/>
          </p:nvPr>
        </p:nvSpPr>
        <p:spPr/>
        <p:txBody>
          <a:bodyPr/>
          <a:lstStyle>
            <a:lvl1pPr>
              <a:defRPr/>
            </a:lvl1pPr>
          </a:lstStyle>
          <a:p>
            <a:endParaRPr lang="en-US" altLang="zh-CN"/>
          </a:p>
        </p:txBody>
      </p:sp>
      <p:sp>
        <p:nvSpPr>
          <p:cNvPr id="251908" name="Rectangle 4"/>
          <p:cNvSpPr>
            <a:spLocks noGrp="1" noChangeArrowheads="1"/>
          </p:cNvSpPr>
          <p:nvPr>
            <p:ph type="sldNum" sz="quarter" idx="4"/>
          </p:nvPr>
        </p:nvSpPr>
        <p:spPr/>
        <p:txBody>
          <a:bodyPr/>
          <a:lstStyle>
            <a:lvl1pPr>
              <a:defRPr/>
            </a:lvl1pPr>
          </a:lstStyle>
          <a:p>
            <a:fld id="{2C01354E-F72F-474C-B812-002B81D6243A}" type="slidenum">
              <a:rPr lang="en-US" altLang="zh-CN"/>
              <a:t>‹#›</a:t>
            </a:fld>
            <a:endParaRPr lang="en-US" altLang="zh-CN"/>
          </a:p>
        </p:txBody>
      </p:sp>
      <p:sp>
        <p:nvSpPr>
          <p:cNvPr id="251909" name="Rectangle 5"/>
          <p:cNvSpPr>
            <a:spLocks noGrp="1" noChangeArrowheads="1"/>
          </p:cNvSpPr>
          <p:nvPr>
            <p:ph type="ctrTitle"/>
          </p:nvPr>
        </p:nvSpPr>
        <p:spPr>
          <a:xfrm>
            <a:off x="533400" y="1447800"/>
            <a:ext cx="8001000" cy="1447800"/>
          </a:xfrm>
        </p:spPr>
        <p:txBody>
          <a:bodyPr/>
          <a:lstStyle>
            <a:lvl1pPr>
              <a:defRPr sz="1800">
                <a:solidFill>
                  <a:schemeClr val="bg2"/>
                </a:solidFill>
              </a:defRPr>
            </a:lvl1pPr>
          </a:lstStyle>
          <a:p>
            <a:r>
              <a:rPr lang="zh-CN" altLang="en-US"/>
              <a:t>单击此处编辑母版标题样式</a:t>
            </a:r>
          </a:p>
        </p:txBody>
      </p:sp>
      <p:sp>
        <p:nvSpPr>
          <p:cNvPr id="251910" name="Rectangle 6"/>
          <p:cNvSpPr>
            <a:spLocks noGrp="1" noChangeArrowheads="1"/>
          </p:cNvSpPr>
          <p:nvPr>
            <p:ph type="subTitle" idx="1"/>
          </p:nvPr>
        </p:nvSpPr>
        <p:spPr>
          <a:xfrm>
            <a:off x="533400" y="3886200"/>
            <a:ext cx="6019800" cy="1066800"/>
          </a:xfrm>
        </p:spPr>
        <p:txBody>
          <a:bodyPr/>
          <a:lstStyle>
            <a:lvl1pPr marL="0" indent="0">
              <a:buFont typeface="Wingdings" panose="05000000000000000000" pitchFamily="2" charset="2"/>
              <a:buNone/>
              <a:defRPr sz="1000">
                <a:solidFill>
                  <a:schemeClr val="bg2"/>
                </a:solidFill>
              </a:defRPr>
            </a:lvl1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4E14A44-2BFB-4A2C-943E-6049DBEF55EB}" type="slidenum">
              <a:rPr lang="en-US" altLang="zh-CN"/>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EB4C74D-97D0-4C1E-B709-CE14EA5134C5}" type="slidenum">
              <a:rPr lang="en-US" altLang="zh-CN"/>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2536505-2931-42A2-8D46-6239C32F0078}" type="slidenum">
              <a:rPr lang="en-US" altLang="zh-CN"/>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AEC55CCE-25ED-4771-936B-994B22A37B79}" type="slidenum">
              <a:rPr lang="en-US" altLang="zh-CN"/>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71DDC8B5-951E-403D-B03F-19F993C87418}" type="slidenum">
              <a:rPr lang="en-US" altLang="zh-CN"/>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9712731E-B381-4136-A651-FCB7FFF1C211}" type="slidenum">
              <a:rPr lang="en-US" altLang="zh-CN"/>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364464C-8209-4BF0-A5AB-42D7217D539A}" type="slidenum">
              <a:rPr lang="en-US" altLang="zh-CN"/>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a:solidFill>
                  <a:schemeClr val="bg1"/>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vl3pPr>
          </a:lstStyle>
          <a:p>
            <a:pPr lvl="0"/>
            <a:r>
              <a:rPr lang="zh-CN" altLang="en-US" dirty="0"/>
              <a:t>单击此处编辑母版文本样式</a:t>
            </a:r>
          </a:p>
          <a:p>
            <a:pPr lvl="1"/>
            <a:r>
              <a:rPr lang="zh-CN" altLang="en-US" dirty="0"/>
              <a:t>第二级</a:t>
            </a:r>
            <a:endParaRPr lang="en-US" altLang="zh-CN" dirty="0"/>
          </a:p>
          <a:p>
            <a:pPr lvl="2"/>
            <a:r>
              <a:rPr lang="zh-CN" altLang="en-US" dirty="0"/>
              <a:t>第三级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19125A61-77F6-407F-926B-207DBAFAFE44}" type="slidenum">
              <a:rPr lang="en-US" altLang="zh-CN"/>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F584527-42A3-47C5-83C0-72256D01158D}" type="slidenum">
              <a:rPr lang="en-US" altLang="zh-CN"/>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352425"/>
            <a:ext cx="2058987"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47675" y="352425"/>
            <a:ext cx="6027738"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54B2969-5D17-467A-9964-A5A9B80D081B}" type="slidenum">
              <a:rPr lang="en-US" altLang="zh-CN"/>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47675" y="352425"/>
            <a:ext cx="82296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1EF67F09-F17A-45A0-9191-ECBCE11D6254}" type="slidenum">
              <a:rPr lang="en-US" altLang="zh-CN"/>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4348" y="3714752"/>
            <a:ext cx="7772400" cy="1362075"/>
          </a:xfrm>
        </p:spPr>
        <p:txBody>
          <a:bodyPr anchor="t">
            <a:normAutofit/>
          </a:bodyPr>
          <a:lstStyle>
            <a:lvl1pPr algn="l">
              <a:defRPr sz="1800" b="0" cap="none" baseline="0">
                <a:solidFill>
                  <a:srgbClr val="5F5F5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br>
              <a:rPr lang="en-US" altLang="zh-CN" dirty="0"/>
            </a:br>
            <a:endParaRPr lang="zh-CN" altLang="en-US" dirty="0"/>
          </a:p>
        </p:txBody>
      </p:sp>
      <p:sp>
        <p:nvSpPr>
          <p:cNvPr id="3" name="文本占位符 2"/>
          <p:cNvSpPr>
            <a:spLocks noGrp="1"/>
          </p:cNvSpPr>
          <p:nvPr>
            <p:ph type="body" idx="1"/>
          </p:nvPr>
        </p:nvSpPr>
        <p:spPr>
          <a:xfrm>
            <a:off x="714348" y="2071689"/>
            <a:ext cx="7772400" cy="1500187"/>
          </a:xfrm>
        </p:spPr>
        <p:txBody>
          <a:bodyPr anchor="ctr">
            <a:normAutofit/>
          </a:bodyPr>
          <a:lstStyle>
            <a:lvl1pPr marL="0" indent="0" algn="l">
              <a:buNone/>
              <a:defRPr sz="2800" baseline="0">
                <a:solidFill>
                  <a:schemeClr val="tx1"/>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2024/9/20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dirty="0"/>
          </a:p>
        </p:txBody>
      </p:sp>
      <p:pic>
        <p:nvPicPr>
          <p:cNvPr id="8" name="Picture 16" descr="ppt_titleBackGround"/>
          <p:cNvPicPr>
            <a:picLocks noChangeAspect="1" noChangeArrowheads="1"/>
          </p:cNvPicPr>
          <p:nvPr userDrawn="1"/>
        </p:nvPicPr>
        <p:blipFill>
          <a:blip r:embed="rId13"/>
          <a:srcRect/>
          <a:stretch>
            <a:fillRect/>
          </a:stretch>
        </p:blipFill>
        <p:spPr bwMode="auto">
          <a:xfrm>
            <a:off x="0" y="0"/>
            <a:ext cx="9144000" cy="1428736"/>
          </a:xfrm>
          <a:prstGeom prst="rect">
            <a:avLst/>
          </a:prstGeom>
          <a:noFill/>
        </p:spPr>
      </p:pic>
      <p:pic>
        <p:nvPicPr>
          <p:cNvPr id="1026" name="Picture 2" descr="https://timgsa.baidu.com/timg?image&amp;quality=80&amp;size=b9999_10000&amp;sec=1606299208631&amp;di=d7a98771249292fac9d390b00baefc6c&amp;imgtype=0&amp;src=http%3A%2F%2F5b0988e595225.cdn.sohucs.com%2Fimages%2F20180705%2F8820e49e6a60424ebbcda7818a4b506b.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69400" y="-16851"/>
            <a:ext cx="1477197" cy="143448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endParaRPr lang="en-US" altLang="zh-CN"/>
          </a:p>
        </p:txBody>
      </p:sp>
      <p:sp>
        <p:nvSpPr>
          <p:cNvPr id="25088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fld id="{6390EF58-D392-4813-BF1B-6B364E9D6391}" type="slidenum">
              <a:rPr lang="en-US" altLang="zh-CN"/>
              <a:t>‹#›</a:t>
            </a:fld>
            <a:endParaRPr lang="en-US" altLang="zh-CN"/>
          </a:p>
        </p:txBody>
      </p:sp>
      <p:grpSp>
        <p:nvGrpSpPr>
          <p:cNvPr id="2" name="Group 4"/>
          <p:cNvGrpSpPr/>
          <p:nvPr/>
        </p:nvGrpSpPr>
        <p:grpSpPr bwMode="auto">
          <a:xfrm>
            <a:off x="0" y="0"/>
            <a:ext cx="9144000" cy="546100"/>
            <a:chOff x="0" y="0"/>
            <a:chExt cx="5760" cy="344"/>
          </a:xfrm>
        </p:grpSpPr>
        <p:sp>
          <p:nvSpPr>
            <p:cNvPr id="25088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endParaRPr lang="zh-CN" altLang="zh-CN" sz="2400">
                <a:latin typeface="Times New Roman" panose="02020603050405020304" pitchFamily="18" charset="0"/>
              </a:endParaRPr>
            </a:p>
          </p:txBody>
        </p:sp>
        <p:sp>
          <p:nvSpPr>
            <p:cNvPr id="25088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endParaRPr lang="zh-CN" altLang="zh-CN" sz="2400">
                <a:latin typeface="Times New Roman" panose="02020603050405020304" pitchFamily="18" charset="0"/>
              </a:endParaRPr>
            </a:p>
          </p:txBody>
        </p:sp>
        <p:sp>
          <p:nvSpPr>
            <p:cNvPr id="25088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endParaRPr lang="zh-CN" altLang="zh-CN">
                <a:solidFill>
                  <a:schemeClr val="hlink"/>
                </a:solidFill>
              </a:endParaRPr>
            </a:p>
          </p:txBody>
        </p:sp>
        <p:sp>
          <p:nvSpPr>
            <p:cNvPr id="25088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endParaRPr lang="zh-CN" altLang="zh-CN">
                <a:solidFill>
                  <a:schemeClr val="hlink"/>
                </a:solidFill>
              </a:endParaRPr>
            </a:p>
          </p:txBody>
        </p:sp>
        <p:sp>
          <p:nvSpPr>
            <p:cNvPr id="25088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endParaRPr lang="zh-CN" altLang="zh-CN">
                <a:solidFill>
                  <a:schemeClr val="accent2"/>
                </a:solidFill>
              </a:endParaRPr>
            </a:p>
          </p:txBody>
        </p:sp>
        <p:sp>
          <p:nvSpPr>
            <p:cNvPr id="25089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endParaRPr lang="zh-CN" altLang="zh-CN">
                <a:solidFill>
                  <a:schemeClr val="hlink"/>
                </a:solidFill>
              </a:endParaRPr>
            </a:p>
          </p:txBody>
        </p:sp>
        <p:sp>
          <p:nvSpPr>
            <p:cNvPr id="25089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endParaRPr lang="zh-CN" altLang="zh-CN" sz="2400">
                <a:latin typeface="Times New Roman" panose="02020603050405020304" pitchFamily="18" charset="0"/>
              </a:endParaRPr>
            </a:p>
          </p:txBody>
        </p:sp>
        <p:sp>
          <p:nvSpPr>
            <p:cNvPr id="25089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endParaRPr lang="zh-CN" altLang="zh-CN">
                <a:solidFill>
                  <a:schemeClr val="accent2"/>
                </a:solidFill>
              </a:endParaRPr>
            </a:p>
          </p:txBody>
        </p:sp>
        <p:sp>
          <p:nvSpPr>
            <p:cNvPr id="25089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endParaRPr lang="zh-CN" altLang="zh-CN">
                <a:solidFill>
                  <a:schemeClr val="accent2"/>
                </a:solidFill>
              </a:endParaRPr>
            </a:p>
          </p:txBody>
        </p:sp>
      </p:grpSp>
      <p:sp>
        <p:nvSpPr>
          <p:cNvPr id="250894" name="Rectangle 14"/>
          <p:cNvSpPr>
            <a:spLocks noGrp="1" noChangeArrowheads="1"/>
          </p:cNvSpPr>
          <p:nvPr>
            <p:ph type="body" idx="1"/>
          </p:nvPr>
        </p:nvSpPr>
        <p:spPr bwMode="auto">
          <a:xfrm>
            <a:off x="457200" y="1600200"/>
            <a:ext cx="8229600" cy="4572000"/>
          </a:xfrm>
          <a:prstGeom prst="rect">
            <a:avLst/>
          </a:prstGeom>
          <a:noFill/>
          <a:ln w="9525">
            <a:noFill/>
            <a:miter lim="800000"/>
          </a:ln>
          <a:effectLst/>
        </p:spPr>
        <p:txBody>
          <a:bodyPr vert="horz" wrap="square" lIns="91440" tIns="45720" rIns="91440" bIns="45720" numCol="1" anchor="t" anchorCtr="0" compatLnSpc="1"/>
          <a:lstStyle/>
          <a:p>
            <a:pPr lvl="0"/>
            <a:r>
              <a:rPr lang="en-US" altLang="zh-CN"/>
              <a:t>abc</a:t>
            </a:r>
          </a:p>
          <a:p>
            <a:pPr lvl="1"/>
            <a:r>
              <a:rPr lang="en-US" altLang="zh-CN"/>
              <a:t>abc</a:t>
            </a:r>
          </a:p>
        </p:txBody>
      </p:sp>
      <p:sp>
        <p:nvSpPr>
          <p:cNvPr id="250895" name="Rectangle 1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pic>
        <p:nvPicPr>
          <p:cNvPr id="250896" name="Picture 16" descr="ppt_titleBackGround"/>
          <p:cNvPicPr>
            <a:picLocks noChangeAspect="1" noChangeArrowheads="1"/>
          </p:cNvPicPr>
          <p:nvPr userDrawn="1"/>
        </p:nvPicPr>
        <p:blipFill>
          <a:blip r:embed="rId14"/>
          <a:srcRect/>
          <a:stretch>
            <a:fillRect/>
          </a:stretch>
        </p:blipFill>
        <p:spPr bwMode="auto">
          <a:xfrm>
            <a:off x="0" y="0"/>
            <a:ext cx="9144000" cy="1295400"/>
          </a:xfrm>
          <a:prstGeom prst="rect">
            <a:avLst/>
          </a:prstGeom>
          <a:noFill/>
        </p:spPr>
      </p:pic>
      <p:sp>
        <p:nvSpPr>
          <p:cNvPr id="250897" name="Rectangle 17"/>
          <p:cNvSpPr>
            <a:spLocks noGrp="1" noChangeArrowheads="1"/>
          </p:cNvSpPr>
          <p:nvPr>
            <p:ph type="title"/>
          </p:nvPr>
        </p:nvSpPr>
        <p:spPr bwMode="auto">
          <a:xfrm>
            <a:off x="447675" y="352425"/>
            <a:ext cx="8229600" cy="914400"/>
          </a:xfrm>
          <a:prstGeom prst="rect">
            <a:avLst/>
          </a:prstGeom>
          <a:noFill/>
          <a:ln w="9525">
            <a:noFill/>
            <a:miter lim="800000"/>
          </a:ln>
          <a:effectLst/>
        </p:spPr>
        <p:txBody>
          <a:bodyPr vert="horz" wrap="square" lIns="91440" tIns="45720" rIns="91440" bIns="45720" numCol="1" anchor="ctr" anchorCtr="0" compatLnSpc="1"/>
          <a:lstStyle/>
          <a:p>
            <a:pPr lvl="0"/>
            <a:r>
              <a:rPr lang="en-US" altLang="zh-CN"/>
              <a:t>Abc </a:t>
            </a:r>
            <a:r>
              <a:rPr lang="zh-CN" altLang="en-US"/>
              <a:t>宋体</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a:solidFill>
            <a:schemeClr val="bg1"/>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uang000/Awesome-Dataset-Distill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315" y="260668"/>
            <a:ext cx="8229600" cy="1143000"/>
          </a:xfrm>
        </p:spPr>
        <p:txBody>
          <a:bodyPr>
            <a:normAutofit/>
          </a:body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222" name="矩形 1"/>
          <p:cNvSpPr>
            <a:spLocks noChangeArrowheads="1"/>
          </p:cNvSpPr>
          <p:nvPr/>
        </p:nvSpPr>
        <p:spPr bwMode="auto">
          <a:xfrm>
            <a:off x="212993" y="2381096"/>
            <a:ext cx="8664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5400" b="1" dirty="0">
                <a:effectLst>
                  <a:outerShdw blurRad="38100" dist="19050" dir="2700000" algn="tl" rotWithShape="0">
                    <a:schemeClr val="dk1">
                      <a:alpha val="40000"/>
                    </a:schemeClr>
                  </a:outerShdw>
                </a:effectLst>
                <a:latin typeface="霞鹜文楷" panose="02020500000000000000" pitchFamily="18" charset="-122"/>
                <a:ea typeface="霞鹜文楷" panose="02020500000000000000" pitchFamily="18" charset="-122"/>
              </a:rPr>
              <a:t>DATASET DISTILLATION</a:t>
            </a:r>
            <a:endParaRPr lang="zh-CN" altLang="en-US" sz="5400" b="1" dirty="0">
              <a:effectLst>
                <a:outerShdw blurRad="38100" dist="19050" dir="2700000" algn="tl" rotWithShape="0">
                  <a:schemeClr val="dk1">
                    <a:alpha val="40000"/>
                  </a:schemeClr>
                </a:outerShdw>
              </a:effectLst>
              <a:latin typeface="霞鹜文楷" panose="02020500000000000000" pitchFamily="18" charset="-122"/>
              <a:ea typeface="霞鹜文楷" panose="02020500000000000000" pitchFamily="18" charset="-122"/>
            </a:endParaRPr>
          </a:p>
        </p:txBody>
      </p:sp>
      <p:sp>
        <p:nvSpPr>
          <p:cNvPr id="3" name="文本框 2">
            <a:extLst>
              <a:ext uri="{FF2B5EF4-FFF2-40B4-BE49-F238E27FC236}">
                <a16:creationId xmlns:a16="http://schemas.microsoft.com/office/drawing/2014/main" id="{FEE35411-1431-45EC-B29C-85DC6CD57DA3}"/>
              </a:ext>
            </a:extLst>
          </p:cNvPr>
          <p:cNvSpPr txBox="1"/>
          <p:nvPr/>
        </p:nvSpPr>
        <p:spPr>
          <a:xfrm>
            <a:off x="-26857" y="3789040"/>
            <a:ext cx="9084678" cy="1200329"/>
          </a:xfrm>
          <a:prstGeom prst="rect">
            <a:avLst/>
          </a:prstGeom>
          <a:noFill/>
        </p:spPr>
        <p:txBody>
          <a:bodyPr wrap="square" rtlCol="0">
            <a:spAutoFit/>
          </a:bodyPr>
          <a:lstStyle/>
          <a:p>
            <a:pPr algn="ctr">
              <a:spcBef>
                <a:spcPts val="0"/>
              </a:spcBef>
            </a:pPr>
            <a:r>
              <a:rPr lang="en-US" altLang="zh-CN" sz="2400" b="1" dirty="0">
                <a:latin typeface="霞鹜文楷" panose="02020500000000000000" pitchFamily="18" charset="-120"/>
                <a:ea typeface="霞鹜文楷" panose="02020500000000000000" pitchFamily="18" charset="-120"/>
                <a:cs typeface="Lato"/>
                <a:sym typeface="Lato"/>
              </a:rPr>
              <a:t>· Dataset Distillation(2018)</a:t>
            </a:r>
          </a:p>
          <a:p>
            <a:pPr algn="ctr">
              <a:spcBef>
                <a:spcPts val="0"/>
              </a:spcBef>
            </a:pPr>
            <a:r>
              <a:rPr lang="en-US" altLang="zh-CN" sz="2400" b="1" dirty="0">
                <a:latin typeface="霞鹜文楷" panose="02020500000000000000" pitchFamily="18" charset="-120"/>
                <a:ea typeface="霞鹜文楷" panose="02020500000000000000" pitchFamily="18" charset="-120"/>
                <a:cs typeface="Lato"/>
              </a:rPr>
              <a:t>·Dataset Condensation with Gradient Matching(2021)</a:t>
            </a:r>
          </a:p>
          <a:p>
            <a:pPr algn="ctr">
              <a:spcBef>
                <a:spcPts val="0"/>
              </a:spcBef>
            </a:pPr>
            <a:r>
              <a:rPr lang="en-US" altLang="zh-CN" sz="2400" b="1" dirty="0">
                <a:latin typeface="霞鹜文楷" panose="02020500000000000000" pitchFamily="18" charset="-120"/>
                <a:ea typeface="霞鹜文楷" panose="02020500000000000000" pitchFamily="18" charset="-120"/>
                <a:cs typeface="Lato"/>
                <a:sym typeface="Lato"/>
              </a:rPr>
              <a:t>·</a:t>
            </a:r>
            <a:r>
              <a:rPr lang="en-US" altLang="zh-CN" sz="2400" b="1" dirty="0">
                <a:latin typeface="霞鹜文楷" panose="02020500000000000000" pitchFamily="18" charset="-120"/>
                <a:ea typeface="霞鹜文楷" panose="02020500000000000000" pitchFamily="18" charset="-120"/>
                <a:cs typeface="Lato"/>
              </a:rPr>
              <a:t>Dataset Condensation with Distribution Matching(2023)</a:t>
            </a:r>
            <a:endParaRPr lang="en-US" altLang="zh-CN" sz="1000" b="1" dirty="0">
              <a:latin typeface="霞鹜文楷" panose="02020500000000000000" pitchFamily="18" charset="-120"/>
              <a:ea typeface="霞鹜文楷" panose="02020500000000000000" pitchFamily="18" charset="-120"/>
              <a:cs typeface="Lato"/>
            </a:endParaRPr>
          </a:p>
        </p:txBody>
      </p:sp>
      <p:sp>
        <p:nvSpPr>
          <p:cNvPr id="6" name="副标题 6">
            <a:extLst>
              <a:ext uri="{FF2B5EF4-FFF2-40B4-BE49-F238E27FC236}">
                <a16:creationId xmlns:a16="http://schemas.microsoft.com/office/drawing/2014/main" id="{3CD85872-911F-43C5-9EED-3E146102C27D}"/>
              </a:ext>
            </a:extLst>
          </p:cNvPr>
          <p:cNvSpPr txBox="1">
            <a:spLocks/>
          </p:cNvSpPr>
          <p:nvPr/>
        </p:nvSpPr>
        <p:spPr>
          <a:xfrm>
            <a:off x="-26857" y="5473983"/>
            <a:ext cx="9144000" cy="1039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latin typeface="霞鹜文楷" panose="02020500000000000000" pitchFamily="18" charset="-122"/>
                <a:ea typeface="霞鹜文楷" panose="02020500000000000000" pitchFamily="18" charset="-122"/>
                <a:cs typeface="Times New Roman" panose="02020603050405020304" pitchFamily="18" charset="0"/>
              </a:rPr>
              <a:t>2024</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 </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 </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09 - 20</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     </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SX2416069      Yangsong Lan</a:t>
            </a:r>
            <a:endParaRPr lang="zh-CN" altLang="en-US" dirty="0">
              <a:latin typeface="霞鹜文楷" panose="02020500000000000000" pitchFamily="18" charset="-122"/>
              <a:ea typeface="霞鹜文楷" panose="02020500000000000000" pitchFamily="18"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79"/>
    </mc:Choice>
    <mc:Fallback xmlns="">
      <p:transition spd="slow" advTm="6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Experiment</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251520" y="2263322"/>
            <a:ext cx="8523739" cy="426202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4" name="文本框 3">
            <a:extLst>
              <a:ext uri="{FF2B5EF4-FFF2-40B4-BE49-F238E27FC236}">
                <a16:creationId xmlns:a16="http://schemas.microsoft.com/office/drawing/2014/main" id="{330372DF-9AA3-605A-D24A-E9D1BABA716F}"/>
              </a:ext>
            </a:extLst>
          </p:cNvPr>
          <p:cNvSpPr txBox="1"/>
          <p:nvPr/>
        </p:nvSpPr>
        <p:spPr>
          <a:xfrm>
            <a:off x="521804" y="2463035"/>
            <a:ext cx="8100392" cy="3862596"/>
          </a:xfrm>
          <a:prstGeom prst="rect">
            <a:avLst/>
          </a:prstGeom>
          <a:noFill/>
        </p:spPr>
        <p:txBody>
          <a:bodyPr wrap="square">
            <a:spAutoFit/>
          </a:bodyPr>
          <a:lstStyle/>
          <a:p>
            <a:pPr marL="285750" indent="-285750">
              <a:spcBef>
                <a:spcPts val="900"/>
              </a:spcBef>
              <a:spcAft>
                <a:spcPts val="900"/>
              </a:spcAft>
              <a:buFont typeface="Arial" panose="020B0604020202020204" pitchFamily="34" charset="0"/>
              <a:buChar char="•"/>
            </a:pP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Random initialization: Distribution over random initial weights, e.g., He Initialization (He et al., 2015) and Xavier Initialization (</a:t>
            </a:r>
            <a:r>
              <a:rPr lang="en-US" altLang="zh-CN" sz="2000" b="1" dirty="0" err="1">
                <a:effectLst/>
                <a:latin typeface="霞鹜文楷" panose="02020500000000000000" pitchFamily="18" charset="-122"/>
                <a:ea typeface="霞鹜文楷" panose="02020500000000000000" pitchFamily="18" charset="-122"/>
                <a:cs typeface="Times New Roman" panose="02020603050405020304" pitchFamily="18" charset="0"/>
              </a:rPr>
              <a:t>Glorot</a:t>
            </a: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 &amp; Bengio, 2010) for neural networks.</a:t>
            </a:r>
          </a:p>
          <a:p>
            <a:pPr marL="285750" indent="-285750">
              <a:spcBef>
                <a:spcPts val="900"/>
              </a:spcBef>
              <a:spcAft>
                <a:spcPts val="900"/>
              </a:spcAft>
              <a:buFont typeface="Arial" panose="020B0604020202020204" pitchFamily="34" charset="0"/>
              <a:buChar char="•"/>
            </a:pP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Fixed initialization: A particular fixed network initialized by the method above. </a:t>
            </a:r>
            <a:endParaRPr lang="en-US" altLang="zh-CN" sz="2000" b="1" dirty="0">
              <a:effectLst/>
              <a:latin typeface="Cambria Math" panose="02040503050406030204" pitchFamily="18" charset="0"/>
              <a:ea typeface="宋体" panose="02010600030101010101" pitchFamily="2" charset="-122"/>
              <a:cs typeface="Times New Roman" panose="02020603050405020304" pitchFamily="18" charset="0"/>
            </a:endParaRPr>
          </a:p>
          <a:p>
            <a:pPr marL="285750" indent="-285750">
              <a:spcBef>
                <a:spcPts val="900"/>
              </a:spcBef>
              <a:spcAft>
                <a:spcPts val="900"/>
              </a:spcAft>
              <a:buFont typeface="Arial" panose="020B0604020202020204" pitchFamily="34" charset="0"/>
              <a:buChar char="•"/>
            </a:pP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Random pre-trained weights: Distribution over models pre-trained on other tasks or datasets, e.g., ALEXNET (</a:t>
            </a:r>
            <a:r>
              <a:rPr lang="en-US" altLang="zh-CN" sz="2000" b="1" dirty="0" err="1">
                <a:effectLst/>
                <a:latin typeface="霞鹜文楷" panose="02020500000000000000" pitchFamily="18" charset="-122"/>
                <a:ea typeface="霞鹜文楷" panose="02020500000000000000" pitchFamily="18" charset="-122"/>
                <a:cs typeface="Times New Roman" panose="02020603050405020304" pitchFamily="18" charset="0"/>
              </a:rPr>
              <a:t>Krizhevsky</a:t>
            </a: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 et al., 2012) networks trained on ImageNet (Deng et al., 2009).</a:t>
            </a:r>
          </a:p>
          <a:p>
            <a:pPr marL="285750" indent="-285750">
              <a:spcBef>
                <a:spcPts val="900"/>
              </a:spcBef>
              <a:spcAft>
                <a:spcPts val="900"/>
              </a:spcAft>
              <a:buFont typeface="Arial" panose="020B0604020202020204" pitchFamily="34" charset="0"/>
              <a:buChar char="•"/>
            </a:pPr>
            <a:r>
              <a:rPr lang="en-US" altLang="zh-CN" sz="2000" b="1" dirty="0">
                <a:effectLst/>
                <a:latin typeface="霞鹜文楷" panose="02020500000000000000" pitchFamily="18" charset="-122"/>
                <a:ea typeface="霞鹜文楷" panose="02020500000000000000" pitchFamily="18" charset="-122"/>
                <a:cs typeface="Times New Roman" panose="02020603050405020304" pitchFamily="18" charset="0"/>
              </a:rPr>
              <a:t>Fixed pre-trained weights: A particular fixed network pre-trained on other tasks and datasets.</a:t>
            </a:r>
            <a:endParaRPr lang="zh-CN" altLang="zh-CN" sz="2000" b="1"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p:spTree>
    <p:extLst>
      <p:ext uri="{BB962C8B-B14F-4D97-AF65-F5344CB8AC3E}">
        <p14:creationId xmlns:p14="http://schemas.microsoft.com/office/powerpoint/2010/main" val="306034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Result</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251520" y="2263322"/>
            <a:ext cx="8523739" cy="426202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2" name="图片 1">
            <a:extLst>
              <a:ext uri="{FF2B5EF4-FFF2-40B4-BE49-F238E27FC236}">
                <a16:creationId xmlns:a16="http://schemas.microsoft.com/office/drawing/2014/main" id="{0D6CF547-49FC-F21E-A3E8-11BCA7DC176E}"/>
              </a:ext>
            </a:extLst>
          </p:cNvPr>
          <p:cNvPicPr>
            <a:picLocks noChangeAspect="1"/>
          </p:cNvPicPr>
          <p:nvPr/>
        </p:nvPicPr>
        <p:blipFill>
          <a:blip r:embed="rId2"/>
          <a:stretch>
            <a:fillRect/>
          </a:stretch>
        </p:blipFill>
        <p:spPr>
          <a:xfrm>
            <a:off x="683568" y="2564904"/>
            <a:ext cx="7587738" cy="3528392"/>
          </a:xfrm>
          <a:prstGeom prst="rect">
            <a:avLst/>
          </a:prstGeom>
        </p:spPr>
      </p:pic>
    </p:spTree>
    <p:extLst>
      <p:ext uri="{BB962C8B-B14F-4D97-AF65-F5344CB8AC3E}">
        <p14:creationId xmlns:p14="http://schemas.microsoft.com/office/powerpoint/2010/main" val="144320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Result</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251520" y="2263322"/>
            <a:ext cx="8523739" cy="426202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3" name="图片 2">
            <a:extLst>
              <a:ext uri="{FF2B5EF4-FFF2-40B4-BE49-F238E27FC236}">
                <a16:creationId xmlns:a16="http://schemas.microsoft.com/office/drawing/2014/main" id="{8934F45D-97EA-D931-6683-BA7093C6FE36}"/>
              </a:ext>
            </a:extLst>
          </p:cNvPr>
          <p:cNvPicPr>
            <a:picLocks noChangeAspect="1"/>
          </p:cNvPicPr>
          <p:nvPr/>
        </p:nvPicPr>
        <p:blipFill>
          <a:blip r:embed="rId2"/>
          <a:stretch>
            <a:fillRect/>
          </a:stretch>
        </p:blipFill>
        <p:spPr>
          <a:xfrm>
            <a:off x="1371946" y="2399465"/>
            <a:ext cx="6282885" cy="3989736"/>
          </a:xfrm>
          <a:prstGeom prst="rect">
            <a:avLst/>
          </a:prstGeom>
        </p:spPr>
      </p:pic>
    </p:spTree>
    <p:extLst>
      <p:ext uri="{BB962C8B-B14F-4D97-AF65-F5344CB8AC3E}">
        <p14:creationId xmlns:p14="http://schemas.microsoft.com/office/powerpoint/2010/main" val="257958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Result</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07315" y="2263322"/>
            <a:ext cx="8908983" cy="426202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2" name="图片 1">
            <a:extLst>
              <a:ext uri="{FF2B5EF4-FFF2-40B4-BE49-F238E27FC236}">
                <a16:creationId xmlns:a16="http://schemas.microsoft.com/office/drawing/2014/main" id="{2AB35839-7ED7-D542-2520-DF01A81850C2}"/>
              </a:ext>
            </a:extLst>
          </p:cNvPr>
          <p:cNvPicPr>
            <a:picLocks noChangeAspect="1"/>
          </p:cNvPicPr>
          <p:nvPr/>
        </p:nvPicPr>
        <p:blipFill>
          <a:blip r:embed="rId2"/>
          <a:stretch>
            <a:fillRect/>
          </a:stretch>
        </p:blipFill>
        <p:spPr>
          <a:xfrm>
            <a:off x="189610" y="2348880"/>
            <a:ext cx="8764779" cy="1167706"/>
          </a:xfrm>
          <a:prstGeom prst="rect">
            <a:avLst/>
          </a:prstGeom>
        </p:spPr>
      </p:pic>
      <p:pic>
        <p:nvPicPr>
          <p:cNvPr id="4" name="图片 3">
            <a:extLst>
              <a:ext uri="{FF2B5EF4-FFF2-40B4-BE49-F238E27FC236}">
                <a16:creationId xmlns:a16="http://schemas.microsoft.com/office/drawing/2014/main" id="{B0CF79EC-7BBD-1084-9E0E-6FB243A29772}"/>
              </a:ext>
            </a:extLst>
          </p:cNvPr>
          <p:cNvPicPr>
            <a:picLocks noChangeAspect="1"/>
          </p:cNvPicPr>
          <p:nvPr/>
        </p:nvPicPr>
        <p:blipFill>
          <a:blip r:embed="rId3"/>
          <a:stretch>
            <a:fillRect/>
          </a:stretch>
        </p:blipFill>
        <p:spPr>
          <a:xfrm>
            <a:off x="189611" y="3647473"/>
            <a:ext cx="8764778" cy="1186945"/>
          </a:xfrm>
          <a:prstGeom prst="rect">
            <a:avLst/>
          </a:prstGeom>
        </p:spPr>
      </p:pic>
      <p:pic>
        <p:nvPicPr>
          <p:cNvPr id="5" name="图片 4">
            <a:extLst>
              <a:ext uri="{FF2B5EF4-FFF2-40B4-BE49-F238E27FC236}">
                <a16:creationId xmlns:a16="http://schemas.microsoft.com/office/drawing/2014/main" id="{44AA7497-500F-A0F4-2BFD-A2A897F8301A}"/>
              </a:ext>
            </a:extLst>
          </p:cNvPr>
          <p:cNvPicPr>
            <a:picLocks noChangeAspect="1"/>
          </p:cNvPicPr>
          <p:nvPr/>
        </p:nvPicPr>
        <p:blipFill>
          <a:blip r:embed="rId4"/>
          <a:stretch>
            <a:fillRect/>
          </a:stretch>
        </p:blipFill>
        <p:spPr>
          <a:xfrm>
            <a:off x="491572" y="5085184"/>
            <a:ext cx="8160855" cy="1186944"/>
          </a:xfrm>
          <a:prstGeom prst="rect">
            <a:avLst/>
          </a:prstGeom>
        </p:spPr>
      </p:pic>
    </p:spTree>
    <p:extLst>
      <p:ext uri="{BB962C8B-B14F-4D97-AF65-F5344CB8AC3E}">
        <p14:creationId xmlns:p14="http://schemas.microsoft.com/office/powerpoint/2010/main" val="417531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05665"/>
            <a:ext cx="8229600" cy="114300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b="1" dirty="0">
                <a:latin typeface="霞鹜文楷" panose="02020500000000000000" pitchFamily="18" charset="-120"/>
                <a:ea typeface="霞鹜文楷" panose="02020500000000000000" pitchFamily="18" charset="-120"/>
                <a:cs typeface="Lato"/>
              </a:rPr>
              <a:t>Dataset Condensation with Gradient Matching</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07315" y="2187438"/>
            <a:ext cx="8785165" cy="455331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B75C86A-C315-FCFC-D97A-9945175128FD}"/>
                  </a:ext>
                </a:extLst>
              </p:cNvPr>
              <p:cNvSpPr txBox="1"/>
              <p:nvPr/>
            </p:nvSpPr>
            <p:spPr>
              <a:xfrm>
                <a:off x="323528" y="2288884"/>
                <a:ext cx="5031920" cy="561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000" i="1" smtClean="0">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𝜃</m:t>
                          </m:r>
                        </m:e>
                        <m:sup>
                          <m:r>
                            <a:rPr lang="zh-CN" altLang="en-US" sz="2000" i="0">
                              <a:solidFill>
                                <a:schemeClr val="tx1"/>
                              </a:solidFill>
                              <a:latin typeface="Cambria Math" panose="02040503050406030204" pitchFamily="18" charset="0"/>
                            </a:rPr>
                            <m:t>𝒯</m:t>
                          </m:r>
                        </m:sup>
                      </m:sSup>
                      <m:r>
                        <a:rPr lang="zh-CN" altLang="en-US" sz="2000" i="0">
                          <a:solidFill>
                            <a:schemeClr val="tx1"/>
                          </a:solidFill>
                          <a:latin typeface="Cambria Math" panose="02040503050406030204" pitchFamily="18" charset="0"/>
                        </a:rPr>
                        <m:t>=</m:t>
                      </m:r>
                      <m:limLow>
                        <m:limLowPr>
                          <m:ctrlPr>
                            <a:rPr lang="zh-CN" altLang="en-US" sz="2000" i="1">
                              <a:solidFill>
                                <a:schemeClr val="tx1"/>
                              </a:solidFill>
                              <a:latin typeface="Cambria Math" panose="02040503050406030204" pitchFamily="18" charset="0"/>
                            </a:rPr>
                          </m:ctrlPr>
                        </m:limLowPr>
                        <m:e>
                          <m:r>
                            <m:rPr>
                              <m:sty m:val="p"/>
                            </m:rPr>
                            <a:rPr lang="zh-CN" altLang="en-US" sz="2000" i="0">
                              <a:solidFill>
                                <a:schemeClr val="tx1"/>
                              </a:solidFill>
                              <a:latin typeface="Cambria Math" panose="02040503050406030204" pitchFamily="18" charset="0"/>
                            </a:rPr>
                            <m:t>argmin</m:t>
                          </m:r>
                        </m:e>
                        <m:lim>
                          <m:r>
                            <a:rPr lang="zh-CN" altLang="en-US" sz="2000" i="1">
                              <a:solidFill>
                                <a:schemeClr val="tx1"/>
                              </a:solidFill>
                              <a:latin typeface="Cambria Math" panose="02040503050406030204" pitchFamily="18" charset="0"/>
                            </a:rPr>
                            <m:t>𝜃</m:t>
                          </m:r>
                        </m:lim>
                      </m:limLow>
                      <m:sSup>
                        <m:sSupPr>
                          <m:ctrlPr>
                            <a:rPr lang="zh-CN" altLang="en-US" sz="2000" i="1">
                              <a:solidFill>
                                <a:schemeClr val="tx1"/>
                              </a:solidFill>
                              <a:latin typeface="Cambria Math" panose="02040503050406030204" pitchFamily="18" charset="0"/>
                            </a:rPr>
                          </m:ctrlPr>
                        </m:sSupPr>
                        <m:e>
                          <m:r>
                            <a:rPr lang="zh-CN" altLang="en-US" sz="2000" i="0">
                              <a:solidFill>
                                <a:schemeClr val="tx1"/>
                              </a:solidFill>
                              <a:latin typeface="Cambria Math" panose="02040503050406030204" pitchFamily="18" charset="0"/>
                            </a:rPr>
                            <m:t>ℒ</m:t>
                          </m:r>
                        </m:e>
                        <m:sup>
                          <m:r>
                            <a:rPr lang="zh-CN" altLang="en-US" sz="2000" i="0">
                              <a:solidFill>
                                <a:schemeClr val="tx1"/>
                              </a:solidFill>
                              <a:latin typeface="Cambria Math" panose="02040503050406030204" pitchFamily="18" charset="0"/>
                            </a:rPr>
                            <m:t>𝒯</m:t>
                          </m:r>
                        </m:sup>
                      </m:sSup>
                      <m:d>
                        <m:dPr>
                          <m:ctrlPr>
                            <a:rPr lang="zh-CN" altLang="en-US" sz="2000" i="1">
                              <a:solidFill>
                                <a:schemeClr val="tx1"/>
                              </a:solidFill>
                              <a:latin typeface="Cambria Math" panose="02040503050406030204" pitchFamily="18" charset="0"/>
                            </a:rPr>
                          </m:ctrlPr>
                        </m:dPr>
                        <m:e>
                          <m:r>
                            <a:rPr lang="zh-CN" altLang="en-US" sz="2000" b="1" i="0">
                              <a:solidFill>
                                <a:schemeClr val="tx1"/>
                              </a:solidFill>
                              <a:latin typeface="Cambria Math" panose="02040503050406030204" pitchFamily="18" charset="0"/>
                            </a:rPr>
                            <m:t>𝛉</m:t>
                          </m:r>
                        </m:e>
                      </m:d>
                    </m:oMath>
                  </m:oMathPara>
                </a14:m>
                <a:endParaRPr lang="zh-CN" altLang="en-US" sz="2000" dirty="0">
                  <a:solidFill>
                    <a:schemeClr val="tx1"/>
                  </a:solidFill>
                </a:endParaRPr>
              </a:p>
            </p:txBody>
          </p:sp>
        </mc:Choice>
        <mc:Fallback>
          <p:sp>
            <p:nvSpPr>
              <p:cNvPr id="8" name="文本框 7">
                <a:extLst>
                  <a:ext uri="{FF2B5EF4-FFF2-40B4-BE49-F238E27FC236}">
                    <a16:creationId xmlns:a16="http://schemas.microsoft.com/office/drawing/2014/main" id="{3B75C86A-C315-FCFC-D97A-9945175128FD}"/>
                  </a:ext>
                </a:extLst>
              </p:cNvPr>
              <p:cNvSpPr txBox="1">
                <a:spLocks noRot="1" noChangeAspect="1" noMove="1" noResize="1" noEditPoints="1" noAdjustHandles="1" noChangeArrowheads="1" noChangeShapeType="1" noTextEdit="1"/>
              </p:cNvSpPr>
              <p:nvPr/>
            </p:nvSpPr>
            <p:spPr>
              <a:xfrm>
                <a:off x="323528" y="2288884"/>
                <a:ext cx="5031920" cy="561500"/>
              </a:xfrm>
              <a:prstGeom prst="rect">
                <a:avLst/>
              </a:prstGeom>
              <a:blipFill>
                <a:blip r:embed="rId2"/>
                <a:stretch>
                  <a:fillRect b="-2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9780E33-B7B0-D650-EC4B-178EE680D91C}"/>
                  </a:ext>
                </a:extLst>
              </p:cNvPr>
              <p:cNvSpPr txBox="1"/>
              <p:nvPr/>
            </p:nvSpPr>
            <p:spPr>
              <a:xfrm>
                <a:off x="4076773" y="2288114"/>
                <a:ext cx="5031920" cy="5630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000" i="1" smtClean="0">
                              <a:solidFill>
                                <a:schemeClr val="tx1"/>
                              </a:solidFill>
                              <a:latin typeface="Cambria Math" panose="02040503050406030204" pitchFamily="18" charset="0"/>
                            </a:rPr>
                          </m:ctrlPr>
                        </m:sSupPr>
                        <m:e>
                          <m:r>
                            <a:rPr lang="zh-CN" altLang="en-US" sz="2000" i="1">
                              <a:solidFill>
                                <a:schemeClr val="tx1"/>
                              </a:solidFill>
                              <a:latin typeface="Cambria Math" panose="02040503050406030204" pitchFamily="18" charset="0"/>
                            </a:rPr>
                            <m:t>𝜃</m:t>
                          </m:r>
                        </m:e>
                        <m:sup>
                          <m:r>
                            <a:rPr lang="zh-CN" altLang="en-US" sz="2000" i="0">
                              <a:solidFill>
                                <a:schemeClr val="tx1"/>
                              </a:solidFill>
                              <a:latin typeface="Cambria Math" panose="02040503050406030204" pitchFamily="18" charset="0"/>
                            </a:rPr>
                            <m:t>𝒮</m:t>
                          </m:r>
                        </m:sup>
                      </m:sSup>
                      <m:r>
                        <a:rPr lang="zh-CN" altLang="en-US" sz="2000" i="0">
                          <a:solidFill>
                            <a:schemeClr val="tx1"/>
                          </a:solidFill>
                          <a:latin typeface="Cambria Math" panose="02040503050406030204" pitchFamily="18" charset="0"/>
                        </a:rPr>
                        <m:t>=</m:t>
                      </m:r>
                      <m:limLow>
                        <m:limLowPr>
                          <m:ctrlPr>
                            <a:rPr lang="zh-CN" altLang="en-US" sz="2000" i="1">
                              <a:solidFill>
                                <a:schemeClr val="tx1"/>
                              </a:solidFill>
                              <a:latin typeface="Cambria Math" panose="02040503050406030204" pitchFamily="18" charset="0"/>
                            </a:rPr>
                          </m:ctrlPr>
                        </m:limLowPr>
                        <m:e>
                          <m:r>
                            <m:rPr>
                              <m:sty m:val="p"/>
                            </m:rPr>
                            <a:rPr lang="zh-CN" altLang="en-US" sz="2000" i="0">
                              <a:solidFill>
                                <a:schemeClr val="tx1"/>
                              </a:solidFill>
                              <a:latin typeface="Cambria Math" panose="02040503050406030204" pitchFamily="18" charset="0"/>
                            </a:rPr>
                            <m:t>argmin</m:t>
                          </m:r>
                        </m:e>
                        <m:lim>
                          <m:r>
                            <a:rPr lang="zh-CN" altLang="en-US" sz="2000" i="1">
                              <a:solidFill>
                                <a:schemeClr val="tx1"/>
                              </a:solidFill>
                              <a:latin typeface="Cambria Math" panose="02040503050406030204" pitchFamily="18" charset="0"/>
                            </a:rPr>
                            <m:t>𝜃</m:t>
                          </m:r>
                        </m:lim>
                      </m:limLow>
                      <m:sSup>
                        <m:sSupPr>
                          <m:ctrlPr>
                            <a:rPr lang="zh-CN" altLang="en-US" sz="2000" i="1">
                              <a:solidFill>
                                <a:schemeClr val="tx1"/>
                              </a:solidFill>
                              <a:latin typeface="Cambria Math" panose="02040503050406030204" pitchFamily="18" charset="0"/>
                            </a:rPr>
                          </m:ctrlPr>
                        </m:sSupPr>
                        <m:e>
                          <m:r>
                            <a:rPr lang="zh-CN" altLang="en-US" sz="2000" i="0">
                              <a:solidFill>
                                <a:schemeClr val="tx1"/>
                              </a:solidFill>
                              <a:latin typeface="Cambria Math" panose="02040503050406030204" pitchFamily="18" charset="0"/>
                            </a:rPr>
                            <m:t>ℒ</m:t>
                          </m:r>
                        </m:e>
                        <m:sup>
                          <m:r>
                            <a:rPr lang="zh-CN" altLang="en-US" sz="2000" i="0">
                              <a:solidFill>
                                <a:schemeClr val="tx1"/>
                              </a:solidFill>
                              <a:latin typeface="Cambria Math" panose="02040503050406030204" pitchFamily="18" charset="0"/>
                            </a:rPr>
                            <m:t>𝒮</m:t>
                          </m:r>
                        </m:sup>
                      </m:sSup>
                      <m:d>
                        <m:dPr>
                          <m:ctrlPr>
                            <a:rPr lang="zh-CN" altLang="en-US" sz="2000" i="1">
                              <a:solidFill>
                                <a:schemeClr val="tx1"/>
                              </a:solidFill>
                              <a:latin typeface="Cambria Math" panose="02040503050406030204" pitchFamily="18" charset="0"/>
                            </a:rPr>
                          </m:ctrlPr>
                        </m:dPr>
                        <m:e>
                          <m:r>
                            <a:rPr lang="zh-CN" altLang="en-US" sz="2000" b="1" i="0">
                              <a:solidFill>
                                <a:schemeClr val="tx1"/>
                              </a:solidFill>
                              <a:latin typeface="Cambria Math" panose="02040503050406030204" pitchFamily="18" charset="0"/>
                            </a:rPr>
                            <m:t>𝛉</m:t>
                          </m:r>
                        </m:e>
                      </m:d>
                    </m:oMath>
                  </m:oMathPara>
                </a14:m>
                <a:endParaRPr lang="zh-CN" altLang="en-US" sz="2000" dirty="0">
                  <a:solidFill>
                    <a:schemeClr val="tx1"/>
                  </a:solidFill>
                </a:endParaRPr>
              </a:p>
            </p:txBody>
          </p:sp>
        </mc:Choice>
        <mc:Fallback>
          <p:sp>
            <p:nvSpPr>
              <p:cNvPr id="12" name="文本框 11">
                <a:extLst>
                  <a:ext uri="{FF2B5EF4-FFF2-40B4-BE49-F238E27FC236}">
                    <a16:creationId xmlns:a16="http://schemas.microsoft.com/office/drawing/2014/main" id="{19780E33-B7B0-D650-EC4B-178EE680D91C}"/>
                  </a:ext>
                </a:extLst>
              </p:cNvPr>
              <p:cNvSpPr txBox="1">
                <a:spLocks noRot="1" noChangeAspect="1" noMove="1" noResize="1" noEditPoints="1" noAdjustHandles="1" noChangeArrowheads="1" noChangeShapeType="1" noTextEdit="1"/>
              </p:cNvSpPr>
              <p:nvPr/>
            </p:nvSpPr>
            <p:spPr>
              <a:xfrm>
                <a:off x="4076773" y="2288114"/>
                <a:ext cx="5031920" cy="563039"/>
              </a:xfrm>
              <a:prstGeom prst="rect">
                <a:avLst/>
              </a:prstGeom>
              <a:blipFill>
                <a:blip r:embed="rId3"/>
                <a:stretch>
                  <a:fillRect b="-2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273936DC-5FB0-07E3-B627-FC253519432F}"/>
                  </a:ext>
                </a:extLst>
              </p:cNvPr>
              <p:cNvSpPr txBox="1"/>
              <p:nvPr/>
            </p:nvSpPr>
            <p:spPr>
              <a:xfrm>
                <a:off x="251520" y="3289430"/>
                <a:ext cx="8712968" cy="1366849"/>
              </a:xfrm>
              <a:prstGeom prst="rect">
                <a:avLst/>
              </a:prstGeom>
              <a:noFill/>
            </p:spPr>
            <p:txBody>
              <a:bodyPr wrap="square">
                <a:spAutoFit/>
              </a:bodyPr>
              <a:lstStyle/>
              <a:p>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where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zh-CN" altLang="en-US">
                            <a:latin typeface="Cambria Math" panose="02040503050406030204" pitchFamily="18" charset="0"/>
                          </a:rPr>
                          <m:t>𝒯</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d>
                          <m:dPr>
                            <m:begChr m:val="|"/>
                            <m:endChr m:val="|"/>
                            <m:ctrlPr>
                              <a:rPr lang="zh-CN" altLang="zh-CN" i="1">
                                <a:effectLst/>
                                <a:latin typeface="Cambria Math" panose="02040503050406030204" pitchFamily="18" charset="0"/>
                                <a:ea typeface="Cambria Math" panose="02040503050406030204" pitchFamily="18" charset="0"/>
                              </a:rPr>
                            </m:ctrlPr>
                          </m:dPr>
                          <m:e>
                            <m:r>
                              <a:rPr lang="zh-CN" altLang="en-US">
                                <a:latin typeface="Cambria Math" panose="02040503050406030204" pitchFamily="18" charset="0"/>
                              </a:rPr>
                              <m:t>𝒯</m:t>
                            </m:r>
                          </m:e>
                        </m:d>
                      </m:den>
                    </m:f>
                    <m:nary>
                      <m:naryPr>
                        <m:chr m:val="∑"/>
                        <m:limLoc m:val="undOvr"/>
                        <m:ctrlPr>
                          <a:rPr lang="zh-CN" altLang="zh-CN" i="1">
                            <a:effectLst/>
                            <a:latin typeface="Cambria Math" panose="02040503050406030204" pitchFamily="18" charset="0"/>
                            <a:ea typeface="Cambria Math" panose="02040503050406030204" pitchFamily="18" charset="0"/>
                          </a:rPr>
                        </m:ctrlPr>
                      </m:naryPr>
                      <m:sub>
                        <m:d>
                          <m:dPr>
                            <m:ctrlPr>
                              <a:rPr lang="zh-CN" altLang="zh-CN" i="1">
                                <a:effectLst/>
                                <a:latin typeface="Cambria Math" panose="02040503050406030204" pitchFamily="18" charset="0"/>
                                <a:ea typeface="Cambria Math" panose="02040503050406030204" pitchFamily="18" charset="0"/>
                              </a:rPr>
                            </m:ctrlPr>
                          </m:dPr>
                          <m:e>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𝒯</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e>
                    </m:nary>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sub>
                        </m:sSub>
                        <m:d>
                          <m:dPr>
                            <m:ctrlPr>
                              <a:rPr lang="zh-CN" altLang="zh-CN" i="1">
                                <a:effectLst/>
                                <a:latin typeface="Cambria Math" panose="02040503050406030204" pitchFamily="18" charset="0"/>
                                <a:ea typeface="Cambria Math" panose="02040503050406030204" pitchFamily="18" charset="0"/>
                              </a:rPr>
                            </m:ctrlPr>
                          </m:dPr>
                          <m:e>
                            <m:r>
                              <a:rPr lang="en-US" altLang="zh-CN" b="1" i="1" smtClean="0">
                                <a:effectLst/>
                                <a:latin typeface="Cambria Math" panose="02040503050406030204" pitchFamily="18" charset="0"/>
                                <a:ea typeface="Cambria Math" panose="02040503050406030204" pitchFamily="18" charset="0"/>
                              </a:rPr>
                              <m:t>𝒙</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i="1">
                            <a:effectLst/>
                            <a:latin typeface="Cambria Math" panose="02040503050406030204" pitchFamily="18" charset="0"/>
                            <a:ea typeface="Cambria Math" panose="02040503050406030204" pitchFamily="18" charset="0"/>
                          </a:rPr>
                        </m:ctrlPr>
                      </m:d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a task specific loss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cross-entropy) and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p>
                        <m:r>
                          <a:rPr lang="zh-CN" altLang="en-US">
                            <a:latin typeface="Cambria Math" panose="02040503050406030204" pitchFamily="18" charset="0"/>
                          </a:rPr>
                          <m:t>𝒯</m:t>
                        </m:r>
                      </m:sup>
                    </m:sSup>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the minimizer of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The generalization performance of the obtained model </a:t>
                </a:r>
                <a14:m>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sSup>
                          <m:sSupPr>
                            <m:ctrlPr>
                              <a:rPr lang="en-US" altLang="zh-CN" i="1" smtClean="0">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𝛉</m:t>
                            </m:r>
                          </m:e>
                          <m:sup>
                            <m:r>
                              <a:rPr lang="en-US" altLang="zh-CN" i="1">
                                <a:latin typeface="Cambria Math" panose="02040503050406030204" pitchFamily="18" charset="0"/>
                                <a:cs typeface="Times New Roman" panose="02020603050405020304" pitchFamily="18" charset="0"/>
                              </a:rPr>
                              <m:t>𝜏</m:t>
                            </m:r>
                          </m:sup>
                        </m:sSup>
                      </m:sub>
                    </m:sSub>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can be written as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𝔼</m:t>
                        </m:r>
                      </m:e>
                      <m:sub>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sub>
                        </m:sSub>
                      </m:sub>
                    </m:sSub>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𝜙</m:t>
                                </m:r>
                              </m:e>
                              <m:sub>
                                <m:sSup>
                                  <m:sSupPr>
                                    <m:ctrlPr>
                                      <a:rPr lang="en-US" altLang="zh-CN" i="1">
                                        <a:latin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𝛉</m:t>
                                    </m:r>
                                  </m:e>
                                  <m:sup>
                                    <m:r>
                                      <a:rPr lang="en-US" altLang="zh-CN" i="1">
                                        <a:latin typeface="Cambria Math" panose="02040503050406030204" pitchFamily="18" charset="0"/>
                                        <a:cs typeface="Times New Roman" panose="02020603050405020304" pitchFamily="18" charset="0"/>
                                      </a:rPr>
                                      <m:t>𝜏</m:t>
                                    </m:r>
                                  </m:sup>
                                </m:sSup>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𝒙</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where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𝒟</m:t>
                        </m:r>
                      </m:sub>
                    </m:sSub>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the data distribution. </a:t>
                </a:r>
                <a:endParaRPr lang="zh-CN" altLang="en-US" dirty="0">
                  <a:latin typeface="霞鹜文楷" panose="02020500000000000000" pitchFamily="18" charset="-122"/>
                  <a:ea typeface="霞鹜文楷" panose="02020500000000000000" pitchFamily="18" charset="-122"/>
                </a:endParaRPr>
              </a:p>
            </p:txBody>
          </p:sp>
        </mc:Choice>
        <mc:Fallback>
          <p:sp>
            <p:nvSpPr>
              <p:cNvPr id="16" name="文本框 15">
                <a:extLst>
                  <a:ext uri="{FF2B5EF4-FFF2-40B4-BE49-F238E27FC236}">
                    <a16:creationId xmlns:a16="http://schemas.microsoft.com/office/drawing/2014/main" id="{273936DC-5FB0-07E3-B627-FC253519432F}"/>
                  </a:ext>
                </a:extLst>
              </p:cNvPr>
              <p:cNvSpPr txBox="1">
                <a:spLocks noRot="1" noChangeAspect="1" noMove="1" noResize="1" noEditPoints="1" noAdjustHandles="1" noChangeArrowheads="1" noChangeShapeType="1" noTextEdit="1"/>
              </p:cNvSpPr>
              <p:nvPr/>
            </p:nvSpPr>
            <p:spPr>
              <a:xfrm>
                <a:off x="251520" y="3289430"/>
                <a:ext cx="8712968" cy="1366849"/>
              </a:xfrm>
              <a:prstGeom prst="rect">
                <a:avLst/>
              </a:prstGeom>
              <a:blipFill>
                <a:blip r:embed="rId4"/>
                <a:stretch>
                  <a:fillRect l="-559" t="-28125" r="-70" b="-6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1CCACE4-D9C8-C0CA-A835-043B7D3E0D8F}"/>
                  </a:ext>
                </a:extLst>
              </p:cNvPr>
              <p:cNvSpPr txBox="1"/>
              <p:nvPr/>
            </p:nvSpPr>
            <p:spPr>
              <a:xfrm>
                <a:off x="270388" y="4595184"/>
                <a:ext cx="8459017" cy="1972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𝔼</m:t>
                          </m:r>
                        </m:e>
                        <m:sub>
                          <m:r>
                            <a:rPr lang="en-US" altLang="zh-CN" b="0" i="1" smtClean="0">
                              <a:latin typeface="Cambria Math" panose="02040503050406030204" pitchFamily="18" charset="0"/>
                            </a:rPr>
                            <m:t>𝑥</m:t>
                          </m:r>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𝒟</m:t>
                              </m:r>
                            </m:sub>
                          </m:sSub>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𝓁</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𝜙</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𝛉</m:t>
                                      </m:r>
                                    </m:e>
                                    <m:sup>
                                      <m:r>
                                        <a:rPr lang="zh-CN" altLang="en-US">
                                          <a:latin typeface="Cambria Math" panose="02040503050406030204" pitchFamily="18" charset="0"/>
                                        </a:rPr>
                                        <m:t>𝒯</m:t>
                                      </m:r>
                                    </m:sup>
                                  </m:sSup>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1">
                                  <a:latin typeface="Cambria Math" panose="02040503050406030204" pitchFamily="18" charset="0"/>
                                </a:rPr>
                                <m:t>,</m:t>
                              </m:r>
                              <m:r>
                                <a:rPr lang="zh-CN" altLang="en-US" i="1">
                                  <a:latin typeface="Cambria Math" panose="02040503050406030204" pitchFamily="18" charset="0"/>
                                </a:rPr>
                                <m:t>𝑦</m:t>
                              </m:r>
                            </m:e>
                          </m:d>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𝔼</m:t>
                          </m:r>
                        </m:e>
                        <m:sub>
                          <m:r>
                            <a:rPr lang="en-US" altLang="zh-CN" i="1">
                              <a:latin typeface="Cambria Math" panose="02040503050406030204" pitchFamily="18" charset="0"/>
                            </a:rPr>
                            <m:t>𝑥</m:t>
                          </m:r>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𝒟</m:t>
                              </m:r>
                            </m:sub>
                          </m:sSub>
                        </m:sub>
                      </m:sSub>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𝓁</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𝜙</m:t>
                                  </m:r>
                                </m:e>
                                <m:sub>
                                  <m:sSup>
                                    <m:sSupPr>
                                      <m:ctrlPr>
                                        <a:rPr lang="zh-CN" altLang="en-US" i="1">
                                          <a:latin typeface="Cambria Math" panose="02040503050406030204" pitchFamily="18" charset="0"/>
                                        </a:rPr>
                                      </m:ctrlPr>
                                    </m:sSupPr>
                                    <m:e>
                                      <m:r>
                                        <a:rPr lang="zh-CN" altLang="en-US" i="1">
                                          <a:latin typeface="Cambria Math" panose="02040503050406030204" pitchFamily="18" charset="0"/>
                                        </a:rPr>
                                        <m:t>𝛉</m:t>
                                      </m:r>
                                    </m:e>
                                    <m:sup>
                                      <m:r>
                                        <a:rPr lang="zh-CN" altLang="en-US">
                                          <a:latin typeface="Cambria Math" panose="02040503050406030204" pitchFamily="18" charset="0"/>
                                        </a:rPr>
                                        <m:t>𝒮</m:t>
                                      </m:r>
                                    </m:sup>
                                  </m:sSup>
                                </m:sub>
                              </m:sSub>
                              <m:d>
                                <m:dPr>
                                  <m:ctrlPr>
                                    <a:rPr lang="zh-CN" altLang="en-US"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m:t>
                              </m:r>
                              <m:r>
                                <a:rPr lang="zh-CN" altLang="en-US" i="1">
                                  <a:latin typeface="Cambria Math" panose="02040503050406030204" pitchFamily="18" charset="0"/>
                                </a:rPr>
                                <m:t>𝑦</m:t>
                              </m:r>
                            </m:e>
                          </m:d>
                        </m:e>
                      </m:d>
                    </m:oMath>
                  </m:oMathPara>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𝒯</m:t>
                              </m:r>
                            </m:sup>
                          </m:sSup>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subject</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to</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sub>
                      </m:s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d>
                    </m:oMath>
                  </m:oMathPara>
                </a14:m>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𝔼</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sub>
                          </m:sSub>
                        </m:sub>
                      </m:sSub>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𝒯</m:t>
                                  </m:r>
                                </m:sup>
                              </m:sSup>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e>
                          </m:d>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subject</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to</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sub>
                      </m:s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i="1" dirty="0">
                  <a:latin typeface="Cambria Math" panose="02040503050406030204" pitchFamily="18" charset="0"/>
                </a:endParaRPr>
              </a:p>
            </p:txBody>
          </p:sp>
        </mc:Choice>
        <mc:Fallback>
          <p:sp>
            <p:nvSpPr>
              <p:cNvPr id="24" name="文本框 23">
                <a:extLst>
                  <a:ext uri="{FF2B5EF4-FFF2-40B4-BE49-F238E27FC236}">
                    <a16:creationId xmlns:a16="http://schemas.microsoft.com/office/drawing/2014/main" id="{91CCACE4-D9C8-C0CA-A835-043B7D3E0D8F}"/>
                  </a:ext>
                </a:extLst>
              </p:cNvPr>
              <p:cNvSpPr txBox="1">
                <a:spLocks noRot="1" noChangeAspect="1" noMove="1" noResize="1" noEditPoints="1" noAdjustHandles="1" noChangeArrowheads="1" noChangeShapeType="1" noTextEdit="1"/>
              </p:cNvSpPr>
              <p:nvPr/>
            </p:nvSpPr>
            <p:spPr>
              <a:xfrm>
                <a:off x="270388" y="4595184"/>
                <a:ext cx="8459017" cy="19721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CBB392D-59D5-4F7C-9CB9-A8DE96A1677F}"/>
                  </a:ext>
                </a:extLst>
              </p:cNvPr>
              <p:cNvSpPr txBox="1"/>
              <p:nvPr/>
            </p:nvSpPr>
            <p:spPr>
              <a:xfrm>
                <a:off x="1138975" y="2792834"/>
                <a:ext cx="6866049"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b>
                      </m:s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𝒯</m:t>
                          </m:r>
                        </m:sup>
                      </m:sSup>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subject</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to</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sub>
                      </m:sSub>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DCBB392D-59D5-4F7C-9CB9-A8DE96A1677F}"/>
                  </a:ext>
                </a:extLst>
              </p:cNvPr>
              <p:cNvSpPr txBox="1">
                <a:spLocks noRot="1" noChangeAspect="1" noMove="1" noResize="1" noEditPoints="1" noAdjustHandles="1" noChangeArrowheads="1" noChangeShapeType="1" noTextEdit="1"/>
              </p:cNvSpPr>
              <p:nvPr/>
            </p:nvSpPr>
            <p:spPr>
              <a:xfrm>
                <a:off x="1138975" y="2792834"/>
                <a:ext cx="686604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870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05665"/>
            <a:ext cx="8229600" cy="114300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b="1" dirty="0">
                <a:latin typeface="霞鹜文楷" panose="02020500000000000000" pitchFamily="18" charset="-120"/>
                <a:ea typeface="霞鹜文楷" panose="02020500000000000000" pitchFamily="18" charset="-120"/>
                <a:cs typeface="Lato"/>
              </a:rPr>
              <a:t>Dataset Condensation with Gradient Matching</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07315" y="2187438"/>
            <a:ext cx="8785165" cy="455331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8070B75-8C5F-B26E-C1A9-31216009D7F6}"/>
                  </a:ext>
                </a:extLst>
              </p:cNvPr>
              <p:cNvSpPr txBox="1"/>
              <p:nvPr/>
            </p:nvSpPr>
            <p:spPr>
              <a:xfrm>
                <a:off x="1907704" y="2317142"/>
                <a:ext cx="503192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𝜃</m:t>
                          </m:r>
                        </m:e>
                        <m:sup>
                          <m:r>
                            <a:rPr lang="zh-CN" altLang="en-US" i="0">
                              <a:solidFill>
                                <a:schemeClr val="tx1"/>
                              </a:solidFill>
                              <a:latin typeface="Cambria Math" panose="02040503050406030204" pitchFamily="18" charset="0"/>
                            </a:rPr>
                            <m:t>𝒮</m:t>
                          </m:r>
                        </m:sup>
                      </m:sSup>
                      <m:d>
                        <m:dPr>
                          <m:ctrlPr>
                            <a:rPr lang="zh-CN" altLang="en-US" i="1">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𝒮</m:t>
                          </m:r>
                        </m:e>
                      </m:d>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m:rPr>
                              <m:sty m:val="p"/>
                            </m:rPr>
                            <a:rPr lang="zh-CN" altLang="en-US" i="0">
                              <a:solidFill>
                                <a:schemeClr val="tx1"/>
                              </a:solidFill>
                              <a:latin typeface="Cambria Math" panose="02040503050406030204" pitchFamily="18" charset="0"/>
                            </a:rPr>
                            <m:t>op</m:t>
                          </m:r>
                          <m:r>
                            <m:rPr>
                              <m:sty m:val="p"/>
                            </m:rPr>
                            <a:rPr lang="en-US" altLang="zh-CN" i="1">
                              <a:latin typeface="Cambria Math" panose="02040503050406030204" pitchFamily="18" charset="0"/>
                            </a:rPr>
                            <m:t>t</m:t>
                          </m:r>
                          <m:r>
                            <a:rPr lang="en-US" altLang="zh-CN" b="0" i="0" smtClean="0">
                              <a:latin typeface="Cambria Math" panose="02040503050406030204" pitchFamily="18" charset="0"/>
                            </a:rPr>
                            <m:t>_</m:t>
                          </m:r>
                          <m:r>
                            <m:rPr>
                              <m:sty m:val="p"/>
                            </m:rPr>
                            <a:rPr lang="zh-CN" altLang="en-US" i="0">
                              <a:solidFill>
                                <a:schemeClr val="tx1"/>
                              </a:solidFill>
                              <a:latin typeface="Cambria Math" panose="02040503050406030204" pitchFamily="18" charset="0"/>
                            </a:rPr>
                            <m:t>alg</m:t>
                          </m:r>
                        </m:e>
                        <m:sub>
                          <m:r>
                            <a:rPr lang="zh-CN" altLang="en-US" b="1" i="0">
                              <a:solidFill>
                                <a:schemeClr val="tx1"/>
                              </a:solidFill>
                              <a:latin typeface="Cambria Math" panose="02040503050406030204" pitchFamily="18" charset="0"/>
                            </a:rPr>
                            <m:t>𝛉</m:t>
                          </m:r>
                        </m:sub>
                      </m:sSub>
                      <m:d>
                        <m:dPr>
                          <m:ctrlPr>
                            <a:rPr lang="zh-CN" altLang="en-US" b="1" i="1">
                              <a:solidFill>
                                <a:schemeClr val="tx1"/>
                              </a:solidFill>
                              <a:latin typeface="Cambria Math" panose="02040503050406030204" pitchFamily="18" charset="0"/>
                            </a:rPr>
                          </m:ctrlPr>
                        </m:dPr>
                        <m:e>
                          <m:sSup>
                            <m:sSupPr>
                              <m:ctrlPr>
                                <a:rPr lang="zh-CN" altLang="en-US" b="1"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ℒ</m:t>
                              </m:r>
                            </m:e>
                            <m:sup>
                              <m:r>
                                <a:rPr lang="zh-CN" altLang="en-US" b="0" i="0">
                                  <a:solidFill>
                                    <a:schemeClr val="tx1"/>
                                  </a:solidFill>
                                  <a:latin typeface="Cambria Math" panose="02040503050406030204" pitchFamily="18" charset="0"/>
                                </a:rPr>
                                <m:t>𝒮</m:t>
                              </m:r>
                            </m:sup>
                          </m:sSup>
                          <m:d>
                            <m:dPr>
                              <m:ctrlPr>
                                <a:rPr lang="zh-CN" altLang="en-US" b="1" i="1">
                                  <a:solidFill>
                                    <a:schemeClr val="tx1"/>
                                  </a:solidFill>
                                  <a:latin typeface="Cambria Math" panose="02040503050406030204" pitchFamily="18" charset="0"/>
                                </a:rPr>
                              </m:ctrlPr>
                            </m:dPr>
                            <m:e>
                              <m:r>
                                <a:rPr lang="zh-CN" altLang="en-US" b="1" i="0">
                                  <a:solidFill>
                                    <a:schemeClr val="tx1"/>
                                  </a:solidFill>
                                  <a:latin typeface="Cambria Math" panose="02040503050406030204" pitchFamily="18" charset="0"/>
                                </a:rPr>
                                <m:t>𝛉</m:t>
                              </m:r>
                            </m:e>
                          </m:d>
                          <m:r>
                            <a:rPr lang="zh-CN" altLang="en-US" b="0" i="0">
                              <a:solidFill>
                                <a:schemeClr val="tx1"/>
                              </a:solidFill>
                              <a:latin typeface="Cambria Math" panose="02040503050406030204" pitchFamily="18" charset="0"/>
                            </a:rPr>
                            <m:t>,</m:t>
                          </m:r>
                          <m:r>
                            <m:rPr>
                              <m:sty m:val="p"/>
                            </m:rPr>
                            <a:rPr lang="zh-CN" altLang="en-US" b="0" i="0">
                              <a:solidFill>
                                <a:schemeClr val="tx1"/>
                              </a:solidFill>
                              <a:latin typeface="Cambria Math" panose="02040503050406030204" pitchFamily="18" charset="0"/>
                            </a:rPr>
                            <m:t>ς</m:t>
                          </m:r>
                        </m:e>
                      </m:d>
                    </m:oMath>
                  </m:oMathPara>
                </a14:m>
                <a:endParaRPr lang="zh-CN" altLang="en-US" dirty="0">
                  <a:solidFill>
                    <a:schemeClr val="tx1"/>
                  </a:solidFill>
                </a:endParaRPr>
              </a:p>
            </p:txBody>
          </p:sp>
        </mc:Choice>
        <mc:Fallback>
          <p:sp>
            <p:nvSpPr>
              <p:cNvPr id="4" name="文本框 3">
                <a:extLst>
                  <a:ext uri="{FF2B5EF4-FFF2-40B4-BE49-F238E27FC236}">
                    <a16:creationId xmlns:a16="http://schemas.microsoft.com/office/drawing/2014/main" id="{78070B75-8C5F-B26E-C1A9-31216009D7F6}"/>
                  </a:ext>
                </a:extLst>
              </p:cNvPr>
              <p:cNvSpPr txBox="1">
                <a:spLocks noRot="1" noChangeAspect="1" noMove="1" noResize="1" noEditPoints="1" noAdjustHandles="1" noChangeArrowheads="1" noChangeShapeType="1" noTextEdit="1"/>
              </p:cNvSpPr>
              <p:nvPr/>
            </p:nvSpPr>
            <p:spPr>
              <a:xfrm>
                <a:off x="1907704" y="2317142"/>
                <a:ext cx="5031920" cy="404983"/>
              </a:xfrm>
              <a:prstGeom prst="rect">
                <a:avLst/>
              </a:prstGeom>
              <a:blipFill>
                <a:blip r:embed="rId2"/>
                <a:stretch>
                  <a:fillRect b="-89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218F805-C759-7990-429A-EC749EEB459A}"/>
                  </a:ext>
                </a:extLst>
              </p:cNvPr>
              <p:cNvSpPr txBox="1"/>
              <p:nvPr/>
            </p:nvSpPr>
            <p:spPr>
              <a:xfrm>
                <a:off x="467544" y="2681732"/>
                <a:ext cx="8208912" cy="652615"/>
              </a:xfrm>
              <a:prstGeom prst="rect">
                <a:avLst/>
              </a:prstGeom>
              <a:noFill/>
            </p:spPr>
            <p:txBody>
              <a:bodyPr wrap="square">
                <a:spAutoFit/>
              </a:bodyPr>
              <a:lstStyle/>
              <a:p>
                <a:r>
                  <a:rPr lang="zh-CN" altLang="en-US" dirty="0">
                    <a:latin typeface="霞鹜文楷" panose="02020500000000000000" pitchFamily="18" charset="-122"/>
                    <a:ea typeface="霞鹜文楷" panose="02020500000000000000" pitchFamily="18" charset="-122"/>
                    <a:cs typeface="Times New Roman" panose="02020603050405020304" pitchFamily="18" charset="0"/>
                  </a:rPr>
                  <a:t>The key idea is that we wish </a:t>
                </a: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sup>
                    </m:sSup>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霞鹜文楷" panose="02020500000000000000" pitchFamily="18" charset="-122"/>
                    <a:ea typeface="霞鹜文楷" panose="02020500000000000000" pitchFamily="18" charset="-122"/>
                    <a:cs typeface="Times New Roman" panose="02020603050405020304" pitchFamily="18" charset="0"/>
                  </a:rPr>
                  <a:t> to be close to not only the final </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latin typeface="Cambria Math" panose="02040503050406030204" pitchFamily="18" charset="0"/>
                            <a:cs typeface="Times New Roman" panose="02020603050405020304" pitchFamily="18" charset="0"/>
                          </a:rPr>
                          <m:t>𝛉</m:t>
                        </m:r>
                      </m:e>
                      <m:sup>
                        <m:r>
                          <a:rPr lang="zh-CN" altLang="en-US">
                            <a:latin typeface="Cambria Math" panose="02040503050406030204" pitchFamily="18" charset="0"/>
                          </a:rPr>
                          <m:t>𝒯</m:t>
                        </m:r>
                      </m:sup>
                    </m:sSup>
                    <m:d>
                      <m:d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a:latin typeface="Cambria Math" panose="02040503050406030204" pitchFamily="18" charset="0"/>
                          </a:rPr>
                          <m:t>𝒯</m:t>
                        </m:r>
                      </m:e>
                    </m:d>
                  </m:oMath>
                </a14:m>
                <a:r>
                  <a:rPr lang="zh-CN" altLang="en-US" dirty="0">
                    <a:latin typeface="霞鹜文楷" panose="02020500000000000000" pitchFamily="18" charset="-122"/>
                    <a:ea typeface="霞鹜文楷" panose="02020500000000000000" pitchFamily="18" charset="-122"/>
                    <a:cs typeface="Times New Roman" panose="02020603050405020304" pitchFamily="18" charset="0"/>
                  </a:rPr>
                  <a:t> but also to follow a similar path to θT throughout the optimization.</a:t>
                </a:r>
              </a:p>
            </p:txBody>
          </p:sp>
        </mc:Choice>
        <mc:Fallback>
          <p:sp>
            <p:nvSpPr>
              <p:cNvPr id="7" name="文本框 6">
                <a:extLst>
                  <a:ext uri="{FF2B5EF4-FFF2-40B4-BE49-F238E27FC236}">
                    <a16:creationId xmlns:a16="http://schemas.microsoft.com/office/drawing/2014/main" id="{0218F805-C759-7990-429A-EC749EEB459A}"/>
                  </a:ext>
                </a:extLst>
              </p:cNvPr>
              <p:cNvSpPr txBox="1">
                <a:spLocks noRot="1" noChangeAspect="1" noMove="1" noResize="1" noEditPoints="1" noAdjustHandles="1" noChangeArrowheads="1" noChangeShapeType="1" noTextEdit="1"/>
              </p:cNvSpPr>
              <p:nvPr/>
            </p:nvSpPr>
            <p:spPr>
              <a:xfrm>
                <a:off x="467544" y="2681732"/>
                <a:ext cx="8208912" cy="652615"/>
              </a:xfrm>
              <a:prstGeom prst="rect">
                <a:avLst/>
              </a:prstGeom>
              <a:blipFill>
                <a:blip r:embed="rId3"/>
                <a:stretch>
                  <a:fillRect l="-669" t="-3738" b="-140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8CBE8D0-C5AB-47E6-8E46-34CFDB99AB35}"/>
                  </a:ext>
                </a:extLst>
              </p:cNvPr>
              <p:cNvSpPr txBox="1"/>
              <p:nvPr/>
            </p:nvSpPr>
            <p:spPr>
              <a:xfrm>
                <a:off x="1705905" y="3614308"/>
                <a:ext cx="503242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m:rPr>
                              <m:sty m:val="p"/>
                            </m:rPr>
                            <a:rPr lang="zh-CN" altLang="en-US">
                              <a:solidFill>
                                <a:schemeClr val="tx1"/>
                              </a:solidFill>
                              <a:latin typeface="Cambria Math" panose="02040503050406030204" pitchFamily="18" charset="0"/>
                            </a:rPr>
                            <m:t>m</m:t>
                          </m:r>
                          <m:r>
                            <m:rPr>
                              <m:sty m:val="p"/>
                            </m:rPr>
                            <a:rPr lang="zh-CN" altLang="en-US" i="0">
                              <a:solidFill>
                                <a:schemeClr val="tx1"/>
                              </a:solidFill>
                              <a:latin typeface="Cambria Math" panose="02040503050406030204" pitchFamily="18" charset="0"/>
                            </a:rPr>
                            <m:t>in</m:t>
                          </m:r>
                        </m:e>
                        <m:sub>
                          <m:r>
                            <a:rPr lang="zh-CN" altLang="en-US" i="0">
                              <a:solidFill>
                                <a:schemeClr val="tx1"/>
                              </a:solidFill>
                              <a:latin typeface="Cambria Math" panose="02040503050406030204" pitchFamily="18" charset="0"/>
                            </a:rPr>
                            <m:t>𝒮</m:t>
                          </m:r>
                        </m:sub>
                      </m:sSub>
                      <m:sSub>
                        <m:sSubPr>
                          <m:ctrlPr>
                            <a:rPr lang="zh-CN" altLang="en-US" i="1">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𝔼</m:t>
                          </m:r>
                        </m:e>
                        <m:sub>
                          <m:sSub>
                            <m:sSubPr>
                              <m:ctrlPr>
                                <a:rPr lang="zh-CN" altLang="en-US"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0">
                                  <a:solidFill>
                                    <a:schemeClr val="tx1"/>
                                  </a:solidFill>
                                  <a:latin typeface="Cambria Math" panose="02040503050406030204" pitchFamily="18" charset="0"/>
                                </a:rPr>
                                <m:t>0</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𝑃</m:t>
                              </m:r>
                            </m:e>
                            <m:sub>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0">
                                      <a:solidFill>
                                        <a:schemeClr val="tx1"/>
                                      </a:solidFill>
                                      <a:latin typeface="Cambria Math" panose="02040503050406030204" pitchFamily="18" charset="0"/>
                                    </a:rPr>
                                    <m:t>0</m:t>
                                  </m:r>
                                </m:sub>
                              </m:sSub>
                            </m:sub>
                          </m:sSub>
                        </m:sub>
                      </m:sSub>
                      <m:d>
                        <m:dPr>
                          <m:begChr m:val="["/>
                          <m:endChr m:val="]"/>
                          <m:ctrlPr>
                            <a:rPr lang="zh-CN" altLang="en-US" b="0" i="1">
                              <a:solidFill>
                                <a:schemeClr val="tx1"/>
                              </a:solidFill>
                              <a:latin typeface="Cambria Math" panose="02040503050406030204" pitchFamily="18" charset="0"/>
                            </a:rPr>
                          </m:ctrlPr>
                        </m:dPr>
                        <m:e>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𝑡</m:t>
                              </m:r>
                              <m:r>
                                <a:rPr lang="zh-CN" altLang="en-US" b="0" i="0">
                                  <a:solidFill>
                                    <a:schemeClr val="tx1"/>
                                  </a:solidFill>
                                  <a:latin typeface="Cambria Math" panose="02040503050406030204" pitchFamily="18" charset="0"/>
                                </a:rPr>
                                <m:t>=0</m:t>
                              </m:r>
                            </m:sub>
                            <m:sup>
                              <m:r>
                                <a:rPr lang="zh-CN" altLang="en-US" b="0" i="1">
                                  <a:solidFill>
                                    <a:schemeClr val="tx1"/>
                                  </a:solidFill>
                                  <a:latin typeface="Cambria Math" panose="02040503050406030204" pitchFamily="18" charset="0"/>
                                </a:rPr>
                                <m:t>𝑇</m:t>
                              </m:r>
                              <m:r>
                                <a:rPr lang="zh-CN" altLang="en-US" b="0" i="0">
                                  <a:solidFill>
                                    <a:schemeClr val="tx1"/>
                                  </a:solidFill>
                                  <a:latin typeface="Cambria Math" panose="02040503050406030204" pitchFamily="18" charset="0"/>
                                </a:rPr>
                                <m:t>−1</m:t>
                              </m:r>
                            </m:sup>
                            <m:e>
                              <m:r>
                                <a:rPr lang="zh-CN" altLang="en-US" b="0" i="1">
                                  <a:solidFill>
                                    <a:schemeClr val="tx1"/>
                                  </a:solidFill>
                                  <a:latin typeface="Cambria Math" panose="02040503050406030204" pitchFamily="18" charset="0"/>
                                </a:rPr>
                                <m:t>𝐷</m:t>
                              </m:r>
                            </m:e>
                          </m:nary>
                          <m:d>
                            <m:dPr>
                              <m:ctrlPr>
                                <a:rPr lang="zh-CN" altLang="en-US" b="0" i="1">
                                  <a:solidFill>
                                    <a:schemeClr val="tx1"/>
                                  </a:solidFill>
                                  <a:latin typeface="Cambria Math" panose="02040503050406030204" pitchFamily="18" charset="0"/>
                                </a:rPr>
                              </m:ctrlPr>
                            </m:dPr>
                            <m:e>
                              <m:sSubSup>
                                <m:sSubSupPr>
                                  <m:ctrlPr>
                                    <a:rPr lang="zh-CN" altLang="en-US" b="0"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𝜃</m:t>
                                  </m:r>
                                </m:e>
                                <m:sub>
                                  <m:r>
                                    <a:rPr lang="zh-CN" altLang="en-US" b="0" i="1">
                                      <a:solidFill>
                                        <a:schemeClr val="tx1"/>
                                      </a:solidFill>
                                      <a:latin typeface="Cambria Math" panose="02040503050406030204" pitchFamily="18" charset="0"/>
                                    </a:rPr>
                                    <m:t>𝑡</m:t>
                                  </m:r>
                                </m:sub>
                                <m:sup>
                                  <m:r>
                                    <a:rPr lang="zh-CN" altLang="en-US" b="0" i="1">
                                      <a:solidFill>
                                        <a:schemeClr val="tx1"/>
                                      </a:solidFill>
                                      <a:latin typeface="Cambria Math" panose="02040503050406030204" pitchFamily="18" charset="0"/>
                                    </a:rPr>
                                    <m:t>𝑆</m:t>
                                  </m:r>
                                </m:sup>
                              </m:sSubSup>
                              <m:r>
                                <a:rPr lang="zh-CN" altLang="en-US" b="0" i="0">
                                  <a:solidFill>
                                    <a:schemeClr val="tx1"/>
                                  </a:solidFill>
                                  <a:latin typeface="Cambria Math" panose="02040503050406030204" pitchFamily="18" charset="0"/>
                                </a:rPr>
                                <m:t>,</m:t>
                              </m:r>
                              <m:sSubSup>
                                <m:sSubSupPr>
                                  <m:ctrlPr>
                                    <a:rPr lang="zh-CN" altLang="en-US" b="0"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𝜃</m:t>
                                  </m:r>
                                </m:e>
                                <m:sub>
                                  <m:r>
                                    <a:rPr lang="zh-CN" altLang="en-US" b="0" i="1">
                                      <a:solidFill>
                                        <a:schemeClr val="tx1"/>
                                      </a:solidFill>
                                      <a:latin typeface="Cambria Math" panose="02040503050406030204" pitchFamily="18" charset="0"/>
                                    </a:rPr>
                                    <m:t>𝑡</m:t>
                                  </m:r>
                                </m:sub>
                                <m:sup>
                                  <m:r>
                                    <a:rPr lang="zh-CN" altLang="en-US" b="0" i="1">
                                      <a:solidFill>
                                        <a:schemeClr val="tx1"/>
                                      </a:solidFill>
                                      <a:latin typeface="Cambria Math" panose="02040503050406030204" pitchFamily="18" charset="0"/>
                                    </a:rPr>
                                    <m:t>𝑇</m:t>
                                  </m:r>
                                </m:sup>
                              </m:sSubSup>
                            </m:e>
                          </m:d>
                        </m:e>
                      </m:d>
                      <m:r>
                        <a:rPr lang="zh-CN" altLang="en-US" b="0" i="0">
                          <a:solidFill>
                            <a:schemeClr val="tx1"/>
                          </a:solidFill>
                          <a:latin typeface="Cambria Math" panose="02040503050406030204" pitchFamily="18" charset="0"/>
                        </a:rPr>
                        <m:t> </m:t>
                      </m:r>
                      <m:r>
                        <m:rPr>
                          <m:sty m:val="p"/>
                        </m:rPr>
                        <a:rPr lang="zh-CN" altLang="en-US" b="0" i="0">
                          <a:solidFill>
                            <a:schemeClr val="tx1"/>
                          </a:solidFill>
                          <a:latin typeface="Cambria Math" panose="02040503050406030204" pitchFamily="18" charset="0"/>
                        </a:rPr>
                        <m:t>subject</m:t>
                      </m:r>
                      <m:r>
                        <a:rPr lang="zh-CN" altLang="en-US" b="0" i="0">
                          <a:solidFill>
                            <a:schemeClr val="tx1"/>
                          </a:solidFill>
                          <a:latin typeface="Cambria Math" panose="02040503050406030204" pitchFamily="18" charset="0"/>
                        </a:rPr>
                        <m:t> </m:t>
                      </m:r>
                      <m:r>
                        <m:rPr>
                          <m:sty m:val="p"/>
                        </m:rPr>
                        <a:rPr lang="zh-CN" altLang="en-US" b="0" i="0">
                          <a:solidFill>
                            <a:schemeClr val="tx1"/>
                          </a:solidFill>
                          <a:latin typeface="Cambria Math" panose="02040503050406030204" pitchFamily="18" charset="0"/>
                        </a:rPr>
                        <m:t>to</m:t>
                      </m:r>
                    </m:oMath>
                  </m:oMathPara>
                </a14:m>
                <a:endParaRPr lang="zh-CN" altLang="en-US" dirty="0">
                  <a:solidFill>
                    <a:schemeClr val="tx1"/>
                  </a:solidFill>
                </a:endParaRPr>
              </a:p>
            </p:txBody>
          </p:sp>
        </mc:Choice>
        <mc:Fallback>
          <p:sp>
            <p:nvSpPr>
              <p:cNvPr id="12" name="文本框 11">
                <a:extLst>
                  <a:ext uri="{FF2B5EF4-FFF2-40B4-BE49-F238E27FC236}">
                    <a16:creationId xmlns:a16="http://schemas.microsoft.com/office/drawing/2014/main" id="{A8CBE8D0-C5AB-47E6-8E46-34CFDB99AB35}"/>
                  </a:ext>
                </a:extLst>
              </p:cNvPr>
              <p:cNvSpPr txBox="1">
                <a:spLocks noRot="1" noChangeAspect="1" noMove="1" noResize="1" noEditPoints="1" noAdjustHandles="1" noChangeArrowheads="1" noChangeShapeType="1" noTextEdit="1"/>
              </p:cNvSpPr>
              <p:nvPr/>
            </p:nvSpPr>
            <p:spPr>
              <a:xfrm>
                <a:off x="1705905" y="3614308"/>
                <a:ext cx="5032420" cy="972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6A55834-F67B-4863-AD0C-B81605CE92D3}"/>
                  </a:ext>
                </a:extLst>
              </p:cNvPr>
              <p:cNvSpPr txBox="1"/>
              <p:nvPr/>
            </p:nvSpPr>
            <p:spPr>
              <a:xfrm>
                <a:off x="611465" y="4738461"/>
                <a:ext cx="7921069"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smtClean="0">
                              <a:solidFill>
                                <a:schemeClr val="tx1"/>
                              </a:solidFill>
                              <a:latin typeface="Cambria Math" panose="02040503050406030204" pitchFamily="18" charset="0"/>
                            </a:rPr>
                          </m:ctrlPr>
                        </m:sSubSupPr>
                        <m:e>
                          <m:r>
                            <a:rPr lang="zh-CN" altLang="en-US" b="1">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r>
                            <a:rPr lang="zh-CN" altLang="en-US" b="0" i="0">
                              <a:solidFill>
                                <a:schemeClr val="tx1"/>
                              </a:solidFill>
                              <a:latin typeface="Cambria Math" panose="02040503050406030204" pitchFamily="18" charset="0"/>
                            </a:rPr>
                            <m:t>+1</m:t>
                          </m:r>
                        </m:sub>
                        <m:sup>
                          <m:r>
                            <a:rPr lang="zh-CN" altLang="en-US" b="0" i="0">
                              <a:solidFill>
                                <a:schemeClr val="tx1"/>
                              </a:solidFill>
                              <a:latin typeface="Cambria Math" panose="02040503050406030204" pitchFamily="18" charset="0"/>
                            </a:rPr>
                            <m:t>𝒮</m:t>
                          </m:r>
                        </m:sup>
                      </m:sSubSup>
                      <m:d>
                        <m:dPr>
                          <m:ctrlPr>
                            <a:rPr lang="zh-CN" altLang="en-US" b="1"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𝒮</m:t>
                          </m:r>
                        </m:e>
                      </m:d>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m:rPr>
                              <m:sty m:val="p"/>
                            </m:rPr>
                            <a:rPr lang="zh-CN" altLang="en-US" b="0" i="0">
                              <a:solidFill>
                                <a:schemeClr val="tx1"/>
                              </a:solidFill>
                              <a:latin typeface="Cambria Math" panose="02040503050406030204" pitchFamily="18" charset="0"/>
                            </a:rPr>
                            <m:t>opt</m:t>
                          </m:r>
                          <m:r>
                            <a:rPr lang="en-US" altLang="zh-CN" b="0" i="0" smtClean="0">
                              <a:solidFill>
                                <a:schemeClr val="tx1"/>
                              </a:solidFill>
                              <a:latin typeface="Cambria Math" panose="02040503050406030204" pitchFamily="18" charset="0"/>
                            </a:rPr>
                            <m:t>_</m:t>
                          </m:r>
                          <m:r>
                            <m:rPr>
                              <m:sty m:val="p"/>
                            </m:rPr>
                            <a:rPr lang="zh-CN" altLang="en-US" b="0" i="0">
                              <a:solidFill>
                                <a:schemeClr val="tx1"/>
                              </a:solidFill>
                              <a:latin typeface="Cambria Math" panose="02040503050406030204" pitchFamily="18" charset="0"/>
                            </a:rPr>
                            <m:t>alg</m:t>
                          </m:r>
                        </m:e>
                        <m:sub>
                          <m:r>
                            <a:rPr lang="zh-CN" altLang="en-US" b="1" i="0">
                              <a:solidFill>
                                <a:schemeClr val="tx1"/>
                              </a:solidFill>
                              <a:latin typeface="Cambria Math" panose="02040503050406030204" pitchFamily="18" charset="0"/>
                            </a:rPr>
                            <m:t>𝛉</m:t>
                          </m:r>
                        </m:sub>
                      </m:sSub>
                      <m:d>
                        <m:dPr>
                          <m:ctrlPr>
                            <a:rPr lang="zh-CN" altLang="en-US" b="0" i="1">
                              <a:solidFill>
                                <a:schemeClr val="tx1"/>
                              </a:solidFill>
                              <a:latin typeface="Cambria Math" panose="02040503050406030204" pitchFamily="18" charset="0"/>
                            </a:rPr>
                          </m:ctrlPr>
                        </m:dPr>
                        <m:e>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ℒ</m:t>
                              </m:r>
                            </m:e>
                            <m:sup>
                              <m:r>
                                <a:rPr lang="zh-CN" altLang="en-US" b="0" i="0">
                                  <a:solidFill>
                                    <a:schemeClr val="tx1"/>
                                  </a:solidFill>
                                  <a:latin typeface="Cambria Math" panose="02040503050406030204" pitchFamily="18" charset="0"/>
                                </a:rPr>
                                <m:t>𝒮</m:t>
                              </m:r>
                            </m:sup>
                          </m:sSup>
                          <m:d>
                            <m:dPr>
                              <m:ctrlPr>
                                <a:rPr lang="zh-CN" altLang="en-US" b="0" i="1">
                                  <a:solidFill>
                                    <a:schemeClr val="tx1"/>
                                  </a:solidFill>
                                  <a:latin typeface="Cambria Math" panose="02040503050406030204" pitchFamily="18" charset="0"/>
                                </a:rPr>
                              </m:ctrlPr>
                            </m:dPr>
                            <m:e>
                              <m:sSubSup>
                                <m:sSubSupPr>
                                  <m:ctrlPr>
                                    <a:rPr lang="zh-CN" altLang="en-US" b="0" i="1">
                                      <a:solidFill>
                                        <a:schemeClr val="tx1"/>
                                      </a:solidFill>
                                      <a:latin typeface="Cambria Math" panose="02040503050406030204" pitchFamily="18" charset="0"/>
                                    </a:rPr>
                                  </m:ctrlPr>
                                </m:sSubSupPr>
                                <m:e>
                                  <m:r>
                                    <a:rPr lang="zh-CN" altLang="en-US" b="1" i="0">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𝒮</m:t>
                                  </m:r>
                                </m:sup>
                              </m:sSubSup>
                            </m:e>
                          </m:d>
                          <m:r>
                            <a:rPr lang="zh-CN" altLang="en-US" b="0" i="0">
                              <a:solidFill>
                                <a:schemeClr val="tx1"/>
                              </a:solidFill>
                              <a:latin typeface="Cambria Math" panose="02040503050406030204" pitchFamily="18" charset="0"/>
                            </a:rPr>
                            <m:t>,</m:t>
                          </m:r>
                          <m:sSup>
                            <m:sSupPr>
                              <m:ctrlPr>
                                <a:rPr lang="zh-CN" altLang="en-US" b="0" i="1">
                                  <a:solidFill>
                                    <a:schemeClr val="tx1"/>
                                  </a:solidFill>
                                  <a:latin typeface="Cambria Math" panose="02040503050406030204" pitchFamily="18" charset="0"/>
                                </a:rPr>
                              </m:ctrlPr>
                            </m:sSupPr>
                            <m:e>
                              <m:r>
                                <m:rPr>
                                  <m:sty m:val="p"/>
                                </m:rPr>
                                <a:rPr lang="zh-CN" altLang="en-US" b="0" i="0">
                                  <a:solidFill>
                                    <a:schemeClr val="tx1"/>
                                  </a:solidFill>
                                  <a:latin typeface="Cambria Math" panose="02040503050406030204" pitchFamily="18" charset="0"/>
                                </a:rPr>
                                <m:t>ς</m:t>
                              </m:r>
                            </m:e>
                            <m:sup>
                              <m:r>
                                <a:rPr lang="zh-CN" altLang="en-US" b="0" i="0">
                                  <a:solidFill>
                                    <a:schemeClr val="tx1"/>
                                  </a:solidFill>
                                  <a:latin typeface="Cambria Math" panose="02040503050406030204" pitchFamily="18" charset="0"/>
                                </a:rPr>
                                <m:t>𝒮</m:t>
                              </m:r>
                            </m:sup>
                          </m:sSup>
                        </m:e>
                      </m:d>
                      <m:r>
                        <a:rPr lang="zh-CN" altLang="en-US" b="0" i="0">
                          <a:solidFill>
                            <a:schemeClr val="tx1"/>
                          </a:solidFill>
                          <a:latin typeface="Cambria Math" panose="02040503050406030204" pitchFamily="18" charset="0"/>
                        </a:rPr>
                        <m:t> </m:t>
                      </m:r>
                      <m:r>
                        <m:rPr>
                          <m:sty m:val="p"/>
                        </m:rPr>
                        <a:rPr lang="zh-CN" altLang="en-US" b="0" i="0">
                          <a:solidFill>
                            <a:schemeClr val="tx1"/>
                          </a:solidFill>
                          <a:latin typeface="Cambria Math" panose="02040503050406030204" pitchFamily="18" charset="0"/>
                        </a:rPr>
                        <m:t>and</m:t>
                      </m:r>
                      <m:r>
                        <a:rPr lang="zh-CN" altLang="en-US" b="0" i="0">
                          <a:solidFill>
                            <a:schemeClr val="tx1"/>
                          </a:solidFill>
                          <a:latin typeface="Cambria Math" panose="02040503050406030204" pitchFamily="18" charset="0"/>
                        </a:rPr>
                        <m:t> </m:t>
                      </m:r>
                      <m:sSubSup>
                        <m:sSubSupPr>
                          <m:ctrlPr>
                            <a:rPr lang="zh-CN" altLang="en-US" b="0" i="1">
                              <a:solidFill>
                                <a:schemeClr val="tx1"/>
                              </a:solidFill>
                              <a:latin typeface="Cambria Math" panose="02040503050406030204" pitchFamily="18" charset="0"/>
                            </a:rPr>
                          </m:ctrlPr>
                        </m:sSubSupPr>
                        <m:e>
                          <m:r>
                            <a:rPr lang="zh-CN" altLang="en-US" b="1" i="0">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r>
                            <a:rPr lang="zh-CN" altLang="en-US" b="0" i="0">
                              <a:solidFill>
                                <a:schemeClr val="tx1"/>
                              </a:solidFill>
                              <a:latin typeface="Cambria Math" panose="02040503050406030204" pitchFamily="18" charset="0"/>
                            </a:rPr>
                            <m:t>+1</m:t>
                          </m:r>
                        </m:sub>
                        <m:sup>
                          <m:r>
                            <a:rPr lang="zh-CN" altLang="en-US" b="0" i="0">
                              <a:solidFill>
                                <a:schemeClr val="tx1"/>
                              </a:solidFill>
                              <a:latin typeface="Cambria Math" panose="02040503050406030204" pitchFamily="18" charset="0"/>
                            </a:rPr>
                            <m:t>𝒯</m:t>
                          </m:r>
                        </m:sup>
                      </m:sSubSup>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m:rPr>
                              <m:sty m:val="p"/>
                            </m:rPr>
                            <a:rPr lang="zh-CN" altLang="en-US" b="0" i="0">
                              <a:solidFill>
                                <a:schemeClr val="tx1"/>
                              </a:solidFill>
                              <a:latin typeface="Cambria Math" panose="02040503050406030204" pitchFamily="18" charset="0"/>
                            </a:rPr>
                            <m:t>opt</m:t>
                          </m:r>
                          <m:r>
                            <a:rPr lang="en-US" altLang="zh-CN" b="0" i="0" smtClean="0">
                              <a:solidFill>
                                <a:schemeClr val="tx1"/>
                              </a:solidFill>
                              <a:latin typeface="Cambria Math" panose="02040503050406030204" pitchFamily="18" charset="0"/>
                            </a:rPr>
                            <m:t>_</m:t>
                          </m:r>
                          <m:r>
                            <m:rPr>
                              <m:sty m:val="p"/>
                            </m:rPr>
                            <a:rPr lang="zh-CN" altLang="en-US" b="0" i="0">
                              <a:solidFill>
                                <a:schemeClr val="tx1"/>
                              </a:solidFill>
                              <a:latin typeface="Cambria Math" panose="02040503050406030204" pitchFamily="18" charset="0"/>
                            </a:rPr>
                            <m:t>alg</m:t>
                          </m:r>
                        </m:e>
                        <m:sub>
                          <m:r>
                            <a:rPr lang="zh-CN" altLang="en-US" b="1" i="0">
                              <a:solidFill>
                                <a:schemeClr val="tx1"/>
                              </a:solidFill>
                              <a:latin typeface="Cambria Math" panose="02040503050406030204" pitchFamily="18" charset="0"/>
                            </a:rPr>
                            <m:t>𝛉</m:t>
                          </m:r>
                        </m:sub>
                      </m:sSub>
                      <m:d>
                        <m:dPr>
                          <m:ctrlPr>
                            <a:rPr lang="zh-CN" altLang="en-US" b="0" i="1">
                              <a:solidFill>
                                <a:schemeClr val="tx1"/>
                              </a:solidFill>
                              <a:latin typeface="Cambria Math" panose="02040503050406030204" pitchFamily="18" charset="0"/>
                            </a:rPr>
                          </m:ctrlPr>
                        </m:dPr>
                        <m:e>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ℒ</m:t>
                              </m:r>
                            </m:e>
                            <m:sup>
                              <m:r>
                                <a:rPr lang="zh-CN" altLang="en-US" b="0" i="0">
                                  <a:solidFill>
                                    <a:schemeClr val="tx1"/>
                                  </a:solidFill>
                                  <a:latin typeface="Cambria Math" panose="02040503050406030204" pitchFamily="18" charset="0"/>
                                </a:rPr>
                                <m:t>𝒯</m:t>
                              </m:r>
                            </m:sup>
                          </m:sSup>
                          <m:d>
                            <m:dPr>
                              <m:ctrlPr>
                                <a:rPr lang="zh-CN" altLang="en-US" b="0" i="1">
                                  <a:solidFill>
                                    <a:schemeClr val="tx1"/>
                                  </a:solidFill>
                                  <a:latin typeface="Cambria Math" panose="02040503050406030204" pitchFamily="18" charset="0"/>
                                </a:rPr>
                              </m:ctrlPr>
                            </m:dPr>
                            <m:e>
                              <m:sSubSup>
                                <m:sSubSupPr>
                                  <m:ctrlPr>
                                    <a:rPr lang="zh-CN" altLang="en-US" b="0" i="1">
                                      <a:solidFill>
                                        <a:schemeClr val="tx1"/>
                                      </a:solidFill>
                                      <a:latin typeface="Cambria Math" panose="02040503050406030204" pitchFamily="18" charset="0"/>
                                    </a:rPr>
                                  </m:ctrlPr>
                                </m:sSubSupPr>
                                <m:e>
                                  <m:r>
                                    <a:rPr lang="zh-CN" altLang="en-US" b="1" i="0">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𝒯</m:t>
                                  </m:r>
                                </m:sup>
                              </m:sSubSup>
                            </m:e>
                          </m:d>
                          <m:r>
                            <a:rPr lang="zh-CN" altLang="en-US" b="0" i="0">
                              <a:solidFill>
                                <a:schemeClr val="tx1"/>
                              </a:solidFill>
                              <a:latin typeface="Cambria Math" panose="02040503050406030204" pitchFamily="18" charset="0"/>
                            </a:rPr>
                            <m:t>,</m:t>
                          </m:r>
                          <m:sSup>
                            <m:sSupPr>
                              <m:ctrlPr>
                                <a:rPr lang="zh-CN" altLang="en-US" b="0" i="1">
                                  <a:solidFill>
                                    <a:schemeClr val="tx1"/>
                                  </a:solidFill>
                                  <a:latin typeface="Cambria Math" panose="02040503050406030204" pitchFamily="18" charset="0"/>
                                </a:rPr>
                              </m:ctrlPr>
                            </m:sSupPr>
                            <m:e>
                              <m:r>
                                <m:rPr>
                                  <m:sty m:val="p"/>
                                </m:rPr>
                                <a:rPr lang="zh-CN" altLang="en-US" b="0" i="0">
                                  <a:solidFill>
                                    <a:schemeClr val="tx1"/>
                                  </a:solidFill>
                                  <a:latin typeface="Cambria Math" panose="02040503050406030204" pitchFamily="18" charset="0"/>
                                </a:rPr>
                                <m:t>ς</m:t>
                              </m:r>
                            </m:e>
                            <m:sup>
                              <m:r>
                                <a:rPr lang="zh-CN" altLang="en-US" b="0" i="0">
                                  <a:solidFill>
                                    <a:schemeClr val="tx1"/>
                                  </a:solidFill>
                                  <a:latin typeface="Cambria Math" panose="02040503050406030204" pitchFamily="18" charset="0"/>
                                </a:rPr>
                                <m:t>𝒯</m:t>
                              </m:r>
                            </m:sup>
                          </m:sSup>
                        </m:e>
                      </m:d>
                    </m:oMath>
                  </m:oMathPara>
                </a14:m>
                <a:endParaRPr lang="zh-CN" altLang="en-US" dirty="0">
                  <a:solidFill>
                    <a:schemeClr val="tx1"/>
                  </a:solidFill>
                </a:endParaRPr>
              </a:p>
            </p:txBody>
          </p:sp>
        </mc:Choice>
        <mc:Fallback>
          <p:sp>
            <p:nvSpPr>
              <p:cNvPr id="14" name="文本框 13">
                <a:extLst>
                  <a:ext uri="{FF2B5EF4-FFF2-40B4-BE49-F238E27FC236}">
                    <a16:creationId xmlns:a16="http://schemas.microsoft.com/office/drawing/2014/main" id="{06A55834-F67B-4863-AD0C-B81605CE92D3}"/>
                  </a:ext>
                </a:extLst>
              </p:cNvPr>
              <p:cNvSpPr txBox="1">
                <a:spLocks noRot="1" noChangeAspect="1" noMove="1" noResize="1" noEditPoints="1" noAdjustHandles="1" noChangeArrowheads="1" noChangeShapeType="1" noTextEdit="1"/>
              </p:cNvSpPr>
              <p:nvPr/>
            </p:nvSpPr>
            <p:spPr>
              <a:xfrm>
                <a:off x="611465" y="4738461"/>
                <a:ext cx="7921069" cy="404983"/>
              </a:xfrm>
              <a:prstGeom prst="rect">
                <a:avLst/>
              </a:prstGeom>
              <a:blipFill>
                <a:blip r:embed="rId5"/>
                <a:stretch>
                  <a:fillRect b="-89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3C48492-1CED-4DEA-A5A8-0367D6CD21C4}"/>
                  </a:ext>
                </a:extLst>
              </p:cNvPr>
              <p:cNvSpPr txBox="1"/>
              <p:nvPr/>
            </p:nvSpPr>
            <p:spPr>
              <a:xfrm>
                <a:off x="1705905" y="5294896"/>
                <a:ext cx="503242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m:rPr>
                              <m:sty m:val="p"/>
                            </m:rPr>
                            <a:rPr lang="zh-CN" altLang="en-US">
                              <a:solidFill>
                                <a:schemeClr val="tx1"/>
                              </a:solidFill>
                              <a:latin typeface="Cambria Math" panose="02040503050406030204" pitchFamily="18" charset="0"/>
                            </a:rPr>
                            <m:t>m</m:t>
                          </m:r>
                          <m:r>
                            <m:rPr>
                              <m:sty m:val="p"/>
                            </m:rPr>
                            <a:rPr lang="zh-CN" altLang="en-US" i="0">
                              <a:solidFill>
                                <a:schemeClr val="tx1"/>
                              </a:solidFill>
                              <a:latin typeface="Cambria Math" panose="02040503050406030204" pitchFamily="18" charset="0"/>
                            </a:rPr>
                            <m:t>in</m:t>
                          </m:r>
                        </m:e>
                        <m:sub>
                          <m:r>
                            <a:rPr lang="zh-CN" altLang="en-US" i="0">
                              <a:solidFill>
                                <a:schemeClr val="tx1"/>
                              </a:solidFill>
                              <a:latin typeface="Cambria Math" panose="02040503050406030204" pitchFamily="18" charset="0"/>
                            </a:rPr>
                            <m:t>𝒮</m:t>
                          </m:r>
                        </m:sub>
                      </m:sSub>
                      <m:sSub>
                        <m:sSubPr>
                          <m:ctrlPr>
                            <a:rPr lang="zh-CN" altLang="en-US" i="1">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𝔼</m:t>
                          </m:r>
                        </m:e>
                        <m:sub>
                          <m:sSub>
                            <m:sSubPr>
                              <m:ctrlPr>
                                <a:rPr lang="zh-CN" altLang="en-US"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0">
                                  <a:solidFill>
                                    <a:schemeClr val="tx1"/>
                                  </a:solidFill>
                                  <a:latin typeface="Cambria Math" panose="02040503050406030204" pitchFamily="18" charset="0"/>
                                </a:rPr>
                                <m:t>0</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𝑃</m:t>
                              </m:r>
                            </m:e>
                            <m:sub>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0">
                                      <a:solidFill>
                                        <a:schemeClr val="tx1"/>
                                      </a:solidFill>
                                      <a:latin typeface="Cambria Math" panose="02040503050406030204" pitchFamily="18" charset="0"/>
                                    </a:rPr>
                                    <m:t>0</m:t>
                                  </m:r>
                                </m:sub>
                              </m:sSub>
                            </m:sub>
                          </m:sSub>
                        </m:sub>
                      </m:sSub>
                      <m:d>
                        <m:dPr>
                          <m:begChr m:val="["/>
                          <m:endChr m:val="]"/>
                          <m:ctrlPr>
                            <a:rPr lang="zh-CN" altLang="en-US" b="0" i="1">
                              <a:solidFill>
                                <a:schemeClr val="tx1"/>
                              </a:solidFill>
                              <a:latin typeface="Cambria Math" panose="02040503050406030204" pitchFamily="18" charset="0"/>
                            </a:rPr>
                          </m:ctrlPr>
                        </m:dPr>
                        <m:e>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𝑡</m:t>
                              </m:r>
                              <m:r>
                                <a:rPr lang="zh-CN" altLang="en-US" b="0" i="0">
                                  <a:solidFill>
                                    <a:schemeClr val="tx1"/>
                                  </a:solidFill>
                                  <a:latin typeface="Cambria Math" panose="02040503050406030204" pitchFamily="18" charset="0"/>
                                </a:rPr>
                                <m:t>=0</m:t>
                              </m:r>
                            </m:sub>
                            <m:sup>
                              <m:r>
                                <a:rPr lang="zh-CN" altLang="en-US" b="0" i="1">
                                  <a:solidFill>
                                    <a:schemeClr val="tx1"/>
                                  </a:solidFill>
                                  <a:latin typeface="Cambria Math" panose="02040503050406030204" pitchFamily="18" charset="0"/>
                                </a:rPr>
                                <m:t>𝑇</m:t>
                              </m:r>
                              <m:r>
                                <a:rPr lang="zh-CN" altLang="en-US" b="0" i="0">
                                  <a:solidFill>
                                    <a:schemeClr val="tx1"/>
                                  </a:solidFill>
                                  <a:latin typeface="Cambria Math" panose="02040503050406030204" pitchFamily="18" charset="0"/>
                                </a:rPr>
                                <m:t>−1</m:t>
                              </m:r>
                            </m:sup>
                            <m:e>
                              <m:r>
                                <a:rPr lang="zh-CN" altLang="en-US" b="0" i="1">
                                  <a:solidFill>
                                    <a:schemeClr val="tx1"/>
                                  </a:solidFill>
                                  <a:latin typeface="Cambria Math" panose="02040503050406030204" pitchFamily="18" charset="0"/>
                                </a:rPr>
                                <m:t>𝐷</m:t>
                              </m:r>
                            </m:e>
                          </m:nary>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m:rPr>
                                      <m:sty m:val="p"/>
                                    </m:rPr>
                                    <a:rPr lang="zh-CN" altLang="en-US" b="0" i="0">
                                      <a:solidFill>
                                        <a:schemeClr val="tx1"/>
                                      </a:solidFill>
                                      <a:latin typeface="Cambria Math" panose="02040503050406030204" pitchFamily="18" charset="0"/>
                                    </a:rPr>
                                    <m:t>∇</m:t>
                                  </m:r>
                                </m:e>
                                <m:sub>
                                  <m:r>
                                    <a:rPr lang="zh-CN" altLang="en-US" b="1" i="0">
                                      <a:solidFill>
                                        <a:schemeClr val="tx1"/>
                                      </a:solidFill>
                                      <a:latin typeface="Cambria Math" panose="02040503050406030204" pitchFamily="18" charset="0"/>
                                    </a:rPr>
                                    <m:t>𝛉</m:t>
                                  </m:r>
                                </m:sub>
                              </m:sSub>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ℒ</m:t>
                                  </m:r>
                                </m:e>
                                <m:sup>
                                  <m:r>
                                    <a:rPr lang="zh-CN" altLang="en-US" b="0" i="0">
                                      <a:solidFill>
                                        <a:schemeClr val="tx1"/>
                                      </a:solidFill>
                                      <a:latin typeface="Cambria Math" panose="02040503050406030204" pitchFamily="18" charset="0"/>
                                    </a:rPr>
                                    <m:t>𝒮</m:t>
                                  </m:r>
                                </m:sup>
                              </m:sSup>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sub>
                                  </m:sSub>
                                </m:e>
                              </m:d>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m:rPr>
                                      <m:sty m:val="p"/>
                                    </m:rPr>
                                    <a:rPr lang="zh-CN" altLang="en-US" b="0" i="0">
                                      <a:solidFill>
                                        <a:schemeClr val="tx1"/>
                                      </a:solidFill>
                                      <a:latin typeface="Cambria Math" panose="02040503050406030204" pitchFamily="18" charset="0"/>
                                    </a:rPr>
                                    <m:t>∇</m:t>
                                  </m:r>
                                </m:e>
                                <m:sub>
                                  <m:r>
                                    <a:rPr lang="zh-CN" altLang="en-US" b="1" i="0">
                                      <a:solidFill>
                                        <a:schemeClr val="tx1"/>
                                      </a:solidFill>
                                      <a:latin typeface="Cambria Math" panose="02040503050406030204" pitchFamily="18" charset="0"/>
                                    </a:rPr>
                                    <m:t>𝛉</m:t>
                                  </m:r>
                                </m:sub>
                              </m:sSub>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ℒ</m:t>
                                  </m:r>
                                </m:e>
                                <m:sup>
                                  <m:r>
                                    <a:rPr lang="zh-CN" altLang="en-US" b="0" i="0">
                                      <a:solidFill>
                                        <a:schemeClr val="tx1"/>
                                      </a:solidFill>
                                      <a:latin typeface="Cambria Math" panose="02040503050406030204" pitchFamily="18" charset="0"/>
                                    </a:rPr>
                                    <m:t>𝒯</m:t>
                                  </m:r>
                                </m:sup>
                              </m:sSup>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𝛉</m:t>
                                      </m:r>
                                    </m:e>
                                    <m:sub>
                                      <m:r>
                                        <a:rPr lang="zh-CN" altLang="en-US" b="0" i="1">
                                          <a:solidFill>
                                            <a:schemeClr val="tx1"/>
                                          </a:solidFill>
                                          <a:latin typeface="Cambria Math" panose="02040503050406030204" pitchFamily="18" charset="0"/>
                                        </a:rPr>
                                        <m:t>𝑡</m:t>
                                      </m:r>
                                    </m:sub>
                                  </m:sSub>
                                </m:e>
                              </m:d>
                            </m:e>
                          </m:d>
                        </m:e>
                      </m:d>
                      <m:r>
                        <a:rPr lang="zh-CN" altLang="en-US" b="0" i="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16" name="文本框 15">
                <a:extLst>
                  <a:ext uri="{FF2B5EF4-FFF2-40B4-BE49-F238E27FC236}">
                    <a16:creationId xmlns:a16="http://schemas.microsoft.com/office/drawing/2014/main" id="{93C48492-1CED-4DEA-A5A8-0367D6CD21C4}"/>
                  </a:ext>
                </a:extLst>
              </p:cNvPr>
              <p:cNvSpPr txBox="1">
                <a:spLocks noRot="1" noChangeAspect="1" noMove="1" noResize="1" noEditPoints="1" noAdjustHandles="1" noChangeArrowheads="1" noChangeShapeType="1" noTextEdit="1"/>
              </p:cNvSpPr>
              <p:nvPr/>
            </p:nvSpPr>
            <p:spPr>
              <a:xfrm>
                <a:off x="1705905" y="5294896"/>
                <a:ext cx="5032420" cy="972702"/>
              </a:xfrm>
              <a:prstGeom prst="rect">
                <a:avLst/>
              </a:prstGeom>
              <a:blipFill>
                <a:blip r:embed="rId6"/>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1DF57BE5-7AD3-4B22-B878-583B8DBB698A}"/>
              </a:ext>
            </a:extLst>
          </p:cNvPr>
          <p:cNvPicPr>
            <a:picLocks noChangeAspect="1"/>
          </p:cNvPicPr>
          <p:nvPr/>
        </p:nvPicPr>
        <p:blipFill>
          <a:blip r:embed="rId7"/>
          <a:stretch>
            <a:fillRect/>
          </a:stretch>
        </p:blipFill>
        <p:spPr>
          <a:xfrm>
            <a:off x="139699" y="2380612"/>
            <a:ext cx="8722668" cy="3928708"/>
          </a:xfrm>
          <a:prstGeom prst="rect">
            <a:avLst/>
          </a:prstGeom>
        </p:spPr>
      </p:pic>
    </p:spTree>
    <p:extLst>
      <p:ext uri="{BB962C8B-B14F-4D97-AF65-F5344CB8AC3E}">
        <p14:creationId xmlns:p14="http://schemas.microsoft.com/office/powerpoint/2010/main" val="8184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05665"/>
            <a:ext cx="8229600" cy="114300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b="1" dirty="0">
                <a:latin typeface="霞鹜文楷" panose="02020500000000000000" pitchFamily="18" charset="-120"/>
                <a:ea typeface="霞鹜文楷" panose="02020500000000000000" pitchFamily="18" charset="-120"/>
                <a:cs typeface="Lato"/>
              </a:rPr>
              <a:t>Dataset Condensation with Gradient Matching</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07315" y="2187438"/>
            <a:ext cx="8785165" cy="4337906"/>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3" name="图片 2">
            <a:extLst>
              <a:ext uri="{FF2B5EF4-FFF2-40B4-BE49-F238E27FC236}">
                <a16:creationId xmlns:a16="http://schemas.microsoft.com/office/drawing/2014/main" id="{5EC1C542-32FB-0734-60BA-5B3402AF5983}"/>
              </a:ext>
            </a:extLst>
          </p:cNvPr>
          <p:cNvPicPr>
            <a:picLocks noChangeAspect="1"/>
          </p:cNvPicPr>
          <p:nvPr/>
        </p:nvPicPr>
        <p:blipFill>
          <a:blip r:embed="rId2"/>
          <a:stretch>
            <a:fillRect/>
          </a:stretch>
        </p:blipFill>
        <p:spPr>
          <a:xfrm>
            <a:off x="235098" y="2895324"/>
            <a:ext cx="8529597" cy="3032613"/>
          </a:xfrm>
          <a:prstGeom prst="rect">
            <a:avLst/>
          </a:prstGeom>
        </p:spPr>
      </p:pic>
    </p:spTree>
    <p:extLst>
      <p:ext uri="{BB962C8B-B14F-4D97-AF65-F5344CB8AC3E}">
        <p14:creationId xmlns:p14="http://schemas.microsoft.com/office/powerpoint/2010/main" val="37705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05665"/>
            <a:ext cx="8229600" cy="1143000"/>
          </a:xfrm>
          <a:prstGeom prst="rect">
            <a:avLst/>
          </a:prstGeom>
        </p:spPr>
        <p:txBody>
          <a:bodyPr vert="horz" lIns="91440" tIns="45720" rIns="91440" bIns="45720" rtlCol="0" anchor="ctr">
            <a:normAutofit fontScale="92500" lnSpcReduction="20000"/>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b="1" dirty="0">
                <a:latin typeface="霞鹜文楷" panose="02020500000000000000" pitchFamily="18" charset="-120"/>
                <a:ea typeface="霞鹜文楷" panose="02020500000000000000" pitchFamily="18" charset="-120"/>
                <a:cs typeface="Lato"/>
              </a:rPr>
              <a:t>Dataset Condensation with Distribution Matching</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15945" y="1479552"/>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07315" y="2187438"/>
            <a:ext cx="8785165" cy="4337906"/>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CB6CB18-8B75-4980-B98A-E5043D42D570}"/>
                  </a:ext>
                </a:extLst>
              </p:cNvPr>
              <p:cNvSpPr txBox="1"/>
              <p:nvPr/>
            </p:nvSpPr>
            <p:spPr>
              <a:xfrm>
                <a:off x="467544" y="2305574"/>
                <a:ext cx="7957392" cy="1320041"/>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Now we can estimate the distance between the real and synthetic data distribution with commonly used maximum mean discrepancy (MMD) :</a:t>
                </a: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sup</m:t>
                          </m:r>
                        </m:e>
                        <m:lim>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𝛝</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ℋ</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lim>
                      </m:limLow>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𝛝</m:t>
                                  </m:r>
                                </m:sub>
                              </m:sSub>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𝒯</m:t>
                                  </m:r>
                                </m:e>
                              </m:d>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𝛝</m:t>
                                  </m:r>
                                </m:sub>
                              </m:sSub>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𝒮</m:t>
                                  </m:r>
                                </m:e>
                              </m:d>
                            </m:e>
                          </m:d>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6CB6CB18-8B75-4980-B98A-E5043D42D570}"/>
                  </a:ext>
                </a:extLst>
              </p:cNvPr>
              <p:cNvSpPr txBox="1">
                <a:spLocks noRot="1" noChangeAspect="1" noMove="1" noResize="1" noEditPoints="1" noAdjustHandles="1" noChangeArrowheads="1" noChangeShapeType="1" noTextEdit="1"/>
              </p:cNvSpPr>
              <p:nvPr/>
            </p:nvSpPr>
            <p:spPr>
              <a:xfrm>
                <a:off x="467544" y="2305574"/>
                <a:ext cx="7957392" cy="1320041"/>
              </a:xfrm>
              <a:prstGeom prst="rect">
                <a:avLst/>
              </a:prstGeom>
              <a:blipFill>
                <a:blip r:embed="rId2"/>
                <a:stretch>
                  <a:fillRect l="-690" t="-2304" r="-1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B9BDC37-10CA-4DCB-BAE4-6F42D306665B}"/>
                  </a:ext>
                </a:extLst>
              </p:cNvPr>
              <p:cNvSpPr txBox="1"/>
              <p:nvPr/>
            </p:nvSpPr>
            <p:spPr>
              <a:xfrm>
                <a:off x="437658" y="3501008"/>
                <a:ext cx="8188382" cy="923330"/>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where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ℋ</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reproducing kernel Hilbert space. As we do not have access to ground-truth data distributions, we use the empirical estimate of the MMD:</a:t>
                </a: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1B9BDC37-10CA-4DCB-BAE4-6F42D306665B}"/>
                  </a:ext>
                </a:extLst>
              </p:cNvPr>
              <p:cNvSpPr txBox="1">
                <a:spLocks noRot="1" noChangeAspect="1" noMove="1" noResize="1" noEditPoints="1" noAdjustHandles="1" noChangeArrowheads="1" noChangeShapeType="1" noTextEdit="1"/>
              </p:cNvSpPr>
              <p:nvPr/>
            </p:nvSpPr>
            <p:spPr>
              <a:xfrm>
                <a:off x="437658" y="3501008"/>
                <a:ext cx="8188382" cy="923330"/>
              </a:xfrm>
              <a:prstGeom prst="rect">
                <a:avLst/>
              </a:prstGeom>
              <a:blipFill>
                <a:blip r:embed="rId3"/>
                <a:stretch>
                  <a:fillRect l="-670" t="-3289"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932B16F-754D-4305-9346-92AA8EC4C6D6}"/>
                  </a:ext>
                </a:extLst>
              </p:cNvPr>
              <p:cNvSpPr txBox="1"/>
              <p:nvPr/>
            </p:nvSpPr>
            <p:spPr>
              <a:xfrm>
                <a:off x="1930030" y="4215928"/>
                <a:ext cx="5032420"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a:solidFill>
                                <a:schemeClr val="tx1"/>
                              </a:solidFill>
                              <a:latin typeface="Cambria Math" panose="02040503050406030204" pitchFamily="18" charset="0"/>
                            </a:rPr>
                            <m:t>𝔼</m:t>
                          </m:r>
                        </m:e>
                        <m:sub>
                          <m:r>
                            <a:rPr lang="zh-CN" altLang="en-US" b="1" i="0">
                              <a:solidFill>
                                <a:schemeClr val="tx1"/>
                              </a:solidFill>
                              <a:latin typeface="Cambria Math" panose="02040503050406030204" pitchFamily="18" charset="0"/>
                            </a:rPr>
                            <m:t>𝛝</m:t>
                          </m:r>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𝑃</m:t>
                              </m:r>
                            </m:e>
                            <m:sub>
                              <m:r>
                                <a:rPr lang="zh-CN" altLang="en-US" b="1" i="0">
                                  <a:solidFill>
                                    <a:schemeClr val="tx1"/>
                                  </a:solidFill>
                                  <a:latin typeface="Cambria Math" panose="02040503050406030204" pitchFamily="18" charset="0"/>
                                </a:rPr>
                                <m:t>𝛝</m:t>
                              </m:r>
                            </m:sub>
                          </m:sSub>
                        </m:sub>
                      </m:sSub>
                      <m:r>
                        <a:rPr lang="zh-CN" altLang="en-US" b="0" i="0">
                          <a:solidFill>
                            <a:schemeClr val="tx1"/>
                          </a:solidFill>
                          <a:latin typeface="Cambria Math" panose="02040503050406030204" pitchFamily="18" charset="0"/>
                        </a:rPr>
                        <m:t>∥</m:t>
                      </m:r>
                      <m:f>
                        <m:fPr>
                          <m:ctrlPr>
                            <a:rPr lang="zh-CN" altLang="en-US" b="0"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𝒯</m:t>
                              </m:r>
                            </m:e>
                          </m:d>
                        </m:den>
                      </m:f>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=1</m:t>
                          </m:r>
                        </m:sub>
                        <m:sup>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𝒯</m:t>
                              </m:r>
                            </m:e>
                          </m:d>
                        </m:sup>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𝜓</m:t>
                              </m:r>
                            </m:e>
                            <m:sub>
                              <m:r>
                                <a:rPr lang="zh-CN" altLang="en-US" b="1" i="0">
                                  <a:solidFill>
                                    <a:schemeClr val="tx1"/>
                                  </a:solidFill>
                                  <a:latin typeface="Cambria Math" panose="02040503050406030204" pitchFamily="18" charset="0"/>
                                </a:rPr>
                                <m:t>𝛝</m:t>
                              </m:r>
                            </m:sub>
                          </m:sSub>
                        </m:e>
                      </m:nary>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𝑥</m:t>
                              </m:r>
                            </m:e>
                            <m:sub>
                              <m:r>
                                <a:rPr lang="zh-CN" altLang="en-US" b="0" i="1">
                                  <a:solidFill>
                                    <a:schemeClr val="tx1"/>
                                  </a:solidFill>
                                  <a:latin typeface="Cambria Math" panose="02040503050406030204" pitchFamily="18" charset="0"/>
                                </a:rPr>
                                <m:t>𝑖</m:t>
                              </m:r>
                            </m:sub>
                          </m:sSub>
                        </m:e>
                      </m:d>
                      <m:r>
                        <a:rPr lang="zh-CN" altLang="en-US" b="0" i="0">
                          <a:solidFill>
                            <a:schemeClr val="tx1"/>
                          </a:solidFill>
                          <a:latin typeface="Cambria Math" panose="02040503050406030204" pitchFamily="18" charset="0"/>
                        </a:rPr>
                        <m:t>−</m:t>
                      </m:r>
                      <m:f>
                        <m:fPr>
                          <m:ctrlPr>
                            <a:rPr lang="zh-CN" altLang="en-US" b="0"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𝒮</m:t>
                              </m:r>
                            </m:e>
                          </m:d>
                        </m:den>
                      </m:f>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𝑗</m:t>
                          </m:r>
                          <m:r>
                            <a:rPr lang="zh-CN" altLang="en-US" b="0" i="0">
                              <a:solidFill>
                                <a:schemeClr val="tx1"/>
                              </a:solidFill>
                              <a:latin typeface="Cambria Math" panose="02040503050406030204" pitchFamily="18" charset="0"/>
                            </a:rPr>
                            <m:t>=1</m:t>
                          </m:r>
                        </m:sub>
                        <m:sup>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𝒮</m:t>
                              </m:r>
                            </m:e>
                          </m:d>
                        </m:sup>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𝜓</m:t>
                              </m:r>
                            </m:e>
                            <m:sub>
                              <m:r>
                                <a:rPr lang="zh-CN" altLang="en-US" b="1" i="0">
                                  <a:solidFill>
                                    <a:schemeClr val="tx1"/>
                                  </a:solidFill>
                                  <a:latin typeface="Cambria Math" panose="02040503050406030204" pitchFamily="18" charset="0"/>
                                </a:rPr>
                                <m:t>𝛝</m:t>
                              </m:r>
                            </m:sub>
                          </m:sSub>
                        </m:e>
                      </m:nary>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𝑠</m:t>
                              </m:r>
                            </m:e>
                            <m:sub>
                              <m:r>
                                <a:rPr lang="zh-CN" altLang="en-US" b="0" i="1">
                                  <a:solidFill>
                                    <a:schemeClr val="tx1"/>
                                  </a:solidFill>
                                  <a:latin typeface="Cambria Math" panose="02040503050406030204" pitchFamily="18" charset="0"/>
                                </a:rPr>
                                <m:t>𝑗</m:t>
                              </m:r>
                            </m:sub>
                          </m:sSub>
                        </m:e>
                      </m:d>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m:t>
                          </m:r>
                        </m:e>
                        <m:sup>
                          <m:r>
                            <a:rPr lang="zh-CN" altLang="en-US" b="0" i="0">
                              <a:solidFill>
                                <a:schemeClr val="tx1"/>
                              </a:solidFill>
                              <a:latin typeface="Cambria Math" panose="02040503050406030204" pitchFamily="18" charset="0"/>
                            </a:rPr>
                            <m:t>2</m:t>
                          </m:r>
                        </m:sup>
                      </m:sSup>
                      <m:r>
                        <a:rPr lang="zh-CN" altLang="en-US" b="0" i="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11" name="文本框 10">
                <a:extLst>
                  <a:ext uri="{FF2B5EF4-FFF2-40B4-BE49-F238E27FC236}">
                    <a16:creationId xmlns:a16="http://schemas.microsoft.com/office/drawing/2014/main" id="{6932B16F-754D-4305-9346-92AA8EC4C6D6}"/>
                  </a:ext>
                </a:extLst>
              </p:cNvPr>
              <p:cNvSpPr txBox="1">
                <a:spLocks noRot="1" noChangeAspect="1" noMove="1" noResize="1" noEditPoints="1" noAdjustHandles="1" noChangeArrowheads="1" noChangeShapeType="1" noTextEdit="1"/>
              </p:cNvSpPr>
              <p:nvPr/>
            </p:nvSpPr>
            <p:spPr>
              <a:xfrm>
                <a:off x="1930030" y="4215928"/>
                <a:ext cx="5032420" cy="9203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2E97505A-6F01-47A8-8008-7D62BC0AAF22}"/>
                  </a:ext>
                </a:extLst>
              </p:cNvPr>
              <p:cNvSpPr txBox="1"/>
              <p:nvPr/>
            </p:nvSpPr>
            <p:spPr>
              <a:xfrm>
                <a:off x="416035" y="5171022"/>
                <a:ext cx="7920880" cy="920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m:rPr>
                              <m:sty m:val="p"/>
                            </m:rPr>
                            <a:rPr lang="zh-CN" altLang="en-US">
                              <a:solidFill>
                                <a:schemeClr val="tx1"/>
                              </a:solidFill>
                              <a:latin typeface="Cambria Math" panose="02040503050406030204" pitchFamily="18" charset="0"/>
                            </a:rPr>
                            <m:t>m</m:t>
                          </m:r>
                          <m:r>
                            <m:rPr>
                              <m:sty m:val="p"/>
                            </m:rPr>
                            <a:rPr lang="zh-CN" altLang="en-US" i="0">
                              <a:solidFill>
                                <a:schemeClr val="tx1"/>
                              </a:solidFill>
                              <a:latin typeface="Cambria Math" panose="02040503050406030204" pitchFamily="18" charset="0"/>
                            </a:rPr>
                            <m:t>in</m:t>
                          </m:r>
                        </m:e>
                        <m:sub>
                          <m:r>
                            <a:rPr lang="zh-CN" altLang="en-US" i="0">
                              <a:solidFill>
                                <a:schemeClr val="tx1"/>
                              </a:solidFill>
                              <a:latin typeface="Cambria Math" panose="02040503050406030204" pitchFamily="18" charset="0"/>
                            </a:rPr>
                            <m:t>𝒮</m:t>
                          </m:r>
                        </m:sub>
                      </m:sSub>
                      <m:sSub>
                        <m:sSubPr>
                          <m:ctrlPr>
                            <a:rPr lang="zh-CN" altLang="en-US" i="1">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𝔼</m:t>
                          </m:r>
                        </m:e>
                        <m:sub>
                          <m:r>
                            <a:rPr lang="zh-CN" altLang="en-US" b="1" i="0">
                              <a:solidFill>
                                <a:schemeClr val="tx1"/>
                              </a:solidFill>
                              <a:latin typeface="Cambria Math" panose="02040503050406030204" pitchFamily="18" charset="0"/>
                            </a:rPr>
                            <m:t>𝛝</m:t>
                          </m:r>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𝑃</m:t>
                              </m:r>
                            </m:e>
                            <m:sub>
                              <m:r>
                                <a:rPr lang="zh-CN" altLang="en-US" b="1" i="0">
                                  <a:solidFill>
                                    <a:schemeClr val="tx1"/>
                                  </a:solidFill>
                                  <a:latin typeface="Cambria Math" panose="02040503050406030204" pitchFamily="18" charset="0"/>
                                </a:rPr>
                                <m:t>𝛝</m:t>
                              </m:r>
                            </m:sub>
                          </m:sSub>
                        </m:sub>
                      </m:sSub>
                      <m:r>
                        <a:rPr lang="zh-CN" altLang="en-US" b="0" i="0">
                          <a:solidFill>
                            <a:schemeClr val="tx1"/>
                          </a:solidFill>
                          <a:latin typeface="Cambria Math" panose="02040503050406030204" pitchFamily="18" charset="0"/>
                        </a:rPr>
                        <m:t>∥</m:t>
                      </m:r>
                      <m:f>
                        <m:fPr>
                          <m:ctrlPr>
                            <a:rPr lang="zh-CN" altLang="en-US" b="0"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𝒯</m:t>
                              </m:r>
                            </m:e>
                          </m:d>
                        </m:den>
                      </m:f>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=1</m:t>
                          </m:r>
                        </m:sub>
                        <m:sup>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𝒯</m:t>
                              </m:r>
                            </m:e>
                          </m:d>
                        </m:sup>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𝜓</m:t>
                              </m:r>
                            </m:e>
                            <m:sub>
                              <m:r>
                                <a:rPr lang="zh-CN" altLang="en-US" b="1" i="0">
                                  <a:solidFill>
                                    <a:schemeClr val="tx1"/>
                                  </a:solidFill>
                                  <a:latin typeface="Cambria Math" panose="02040503050406030204" pitchFamily="18" charset="0"/>
                                </a:rPr>
                                <m:t>𝛝</m:t>
                              </m:r>
                            </m:sub>
                          </m:sSub>
                        </m:e>
                      </m:nary>
                      <m:d>
                        <m:dPr>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𝒜</m:t>
                          </m:r>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𝐱</m:t>
                                  </m:r>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𝜔</m:t>
                              </m:r>
                            </m:e>
                          </m:d>
                        </m:e>
                      </m:d>
                      <m:r>
                        <a:rPr lang="zh-CN" altLang="en-US" b="0" i="0">
                          <a:solidFill>
                            <a:schemeClr val="tx1"/>
                          </a:solidFill>
                          <a:latin typeface="Cambria Math" panose="02040503050406030204" pitchFamily="18" charset="0"/>
                        </a:rPr>
                        <m:t>−</m:t>
                      </m:r>
                      <m:f>
                        <m:fPr>
                          <m:ctrlPr>
                            <a:rPr lang="zh-CN" altLang="en-US" b="0"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𝒮</m:t>
                              </m:r>
                            </m:e>
                          </m:d>
                        </m:den>
                      </m:f>
                      <m:nary>
                        <m:naryPr>
                          <m:chr m:val="∑"/>
                          <m:limLoc m:val="undOvr"/>
                          <m:ctrlPr>
                            <a:rPr lang="zh-CN" altLang="en-US" b="0"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𝑗</m:t>
                          </m:r>
                          <m:r>
                            <a:rPr lang="zh-CN" altLang="en-US" b="0" i="0">
                              <a:solidFill>
                                <a:schemeClr val="tx1"/>
                              </a:solidFill>
                              <a:latin typeface="Cambria Math" panose="02040503050406030204" pitchFamily="18" charset="0"/>
                            </a:rPr>
                            <m:t>=1</m:t>
                          </m:r>
                        </m:sub>
                        <m:sup>
                          <m:d>
                            <m:dPr>
                              <m:begChr m:val="|"/>
                              <m:endChr m:val="|"/>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𝒮</m:t>
                              </m:r>
                            </m:e>
                          </m:d>
                        </m:sup>
                        <m:e>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𝜓</m:t>
                              </m:r>
                            </m:e>
                            <m:sub>
                              <m:r>
                                <a:rPr lang="zh-CN" altLang="en-US" b="1" i="0">
                                  <a:solidFill>
                                    <a:schemeClr val="tx1"/>
                                  </a:solidFill>
                                  <a:latin typeface="Cambria Math" panose="02040503050406030204" pitchFamily="18" charset="0"/>
                                </a:rPr>
                                <m:t>𝛝</m:t>
                              </m:r>
                            </m:sub>
                          </m:sSub>
                        </m:e>
                      </m:nary>
                      <m:d>
                        <m:dPr>
                          <m:ctrlPr>
                            <a:rPr lang="zh-CN" altLang="en-US" b="0" i="1">
                              <a:solidFill>
                                <a:schemeClr val="tx1"/>
                              </a:solidFill>
                              <a:latin typeface="Cambria Math" panose="02040503050406030204" pitchFamily="18" charset="0"/>
                            </a:rPr>
                          </m:ctrlPr>
                        </m:dPr>
                        <m:e>
                          <m:r>
                            <a:rPr lang="zh-CN" altLang="en-US" b="0" i="0">
                              <a:solidFill>
                                <a:schemeClr val="tx1"/>
                              </a:solidFill>
                              <a:latin typeface="Cambria Math" panose="02040503050406030204" pitchFamily="18" charset="0"/>
                            </a:rPr>
                            <m:t>𝒜</m:t>
                          </m:r>
                          <m:d>
                            <m:dPr>
                              <m:ctrlPr>
                                <a:rPr lang="zh-CN" altLang="en-US" b="0" i="1">
                                  <a:solidFill>
                                    <a:schemeClr val="tx1"/>
                                  </a:solidFill>
                                  <a:latin typeface="Cambria Math" panose="02040503050406030204" pitchFamily="18" charset="0"/>
                                </a:rPr>
                              </m:ctrlPr>
                            </m:dPr>
                            <m:e>
                              <m:sSub>
                                <m:sSubPr>
                                  <m:ctrlPr>
                                    <a:rPr lang="zh-CN" altLang="en-US" b="0" i="1">
                                      <a:solidFill>
                                        <a:schemeClr val="tx1"/>
                                      </a:solidFill>
                                      <a:latin typeface="Cambria Math" panose="02040503050406030204" pitchFamily="18" charset="0"/>
                                    </a:rPr>
                                  </m:ctrlPr>
                                </m:sSubPr>
                                <m:e>
                                  <m:r>
                                    <a:rPr lang="zh-CN" altLang="en-US" b="1" i="0">
                                      <a:solidFill>
                                        <a:schemeClr val="tx1"/>
                                      </a:solidFill>
                                      <a:latin typeface="Cambria Math" panose="02040503050406030204" pitchFamily="18" charset="0"/>
                                    </a:rPr>
                                    <m:t>𝐬</m:t>
                                  </m:r>
                                </m:e>
                                <m:sub>
                                  <m:r>
                                    <a:rPr lang="zh-CN" altLang="en-US" b="0" i="1">
                                      <a:solidFill>
                                        <a:schemeClr val="tx1"/>
                                      </a:solidFill>
                                      <a:latin typeface="Cambria Math" panose="02040503050406030204" pitchFamily="18" charset="0"/>
                                    </a:rPr>
                                    <m:t>𝑗</m:t>
                                  </m:r>
                                </m:sub>
                              </m:sSub>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𝜔</m:t>
                              </m:r>
                            </m:e>
                          </m:d>
                        </m:e>
                      </m:d>
                      <m:sSup>
                        <m:sSupPr>
                          <m:ctrlPr>
                            <a:rPr lang="zh-CN" altLang="en-US" b="0"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m:t>
                          </m:r>
                        </m:e>
                        <m:sup>
                          <m:r>
                            <a:rPr lang="zh-CN" altLang="en-US" b="0" i="0">
                              <a:solidFill>
                                <a:schemeClr val="tx1"/>
                              </a:solidFill>
                              <a:latin typeface="Cambria Math" panose="02040503050406030204" pitchFamily="18" charset="0"/>
                            </a:rPr>
                            <m:t>2</m:t>
                          </m:r>
                        </m:sup>
                      </m:sSup>
                      <m:r>
                        <a:rPr lang="zh-CN" altLang="en-US" b="0" i="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14" name="文本框 13">
                <a:extLst>
                  <a:ext uri="{FF2B5EF4-FFF2-40B4-BE49-F238E27FC236}">
                    <a16:creationId xmlns:a16="http://schemas.microsoft.com/office/drawing/2014/main" id="{2E97505A-6F01-47A8-8008-7D62BC0AAF22}"/>
                  </a:ext>
                </a:extLst>
              </p:cNvPr>
              <p:cNvSpPr txBox="1">
                <a:spLocks noRot="1" noChangeAspect="1" noMove="1" noResize="1" noEditPoints="1" noAdjustHandles="1" noChangeArrowheads="1" noChangeShapeType="1" noTextEdit="1"/>
              </p:cNvSpPr>
              <p:nvPr/>
            </p:nvSpPr>
            <p:spPr>
              <a:xfrm>
                <a:off x="416035" y="5171022"/>
                <a:ext cx="7920880" cy="920380"/>
              </a:xfrm>
              <a:prstGeom prst="rect">
                <a:avLst/>
              </a:prstGeom>
              <a:blipFill>
                <a:blip r:embed="rId5"/>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241E546B-9B1F-463A-8CCB-54F20B1FB983}"/>
              </a:ext>
            </a:extLst>
          </p:cNvPr>
          <p:cNvPicPr>
            <a:picLocks noChangeAspect="1"/>
          </p:cNvPicPr>
          <p:nvPr/>
        </p:nvPicPr>
        <p:blipFill rotWithShape="1">
          <a:blip r:embed="rId6"/>
          <a:srcRect r="6288"/>
          <a:stretch/>
        </p:blipFill>
        <p:spPr>
          <a:xfrm>
            <a:off x="215421" y="2965594"/>
            <a:ext cx="8568952" cy="2704563"/>
          </a:xfrm>
          <a:prstGeom prst="rect">
            <a:avLst/>
          </a:prstGeom>
        </p:spPr>
      </p:pic>
    </p:spTree>
    <p:extLst>
      <p:ext uri="{BB962C8B-B14F-4D97-AF65-F5344CB8AC3E}">
        <p14:creationId xmlns:p14="http://schemas.microsoft.com/office/powerpoint/2010/main" val="134566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1143000"/>
          </a:xfrm>
        </p:spPr>
        <p:txBody>
          <a:bodyPr>
            <a:normAutofit/>
          </a:bodyPr>
          <a:lstStyle/>
          <a:p>
            <a:r>
              <a:rPr lang="en-US" altLang="zh-CN" sz="4100" b="1" dirty="0">
                <a:latin typeface="霞鹜文楷" panose="02020500000000000000" pitchFamily="18" charset="-120"/>
                <a:ea typeface="霞鹜文楷" panose="02020500000000000000" pitchFamily="18" charset="-120"/>
                <a:cs typeface="Lato"/>
              </a:rPr>
              <a:t>Conclusion</a:t>
            </a:r>
          </a:p>
        </p:txBody>
      </p:sp>
      <p:sp>
        <p:nvSpPr>
          <p:cNvPr id="4" name="矩形: 圆角 9">
            <a:extLst>
              <a:ext uri="{FF2B5EF4-FFF2-40B4-BE49-F238E27FC236}">
                <a16:creationId xmlns:a16="http://schemas.microsoft.com/office/drawing/2014/main" id="{6522012B-6857-4874-BDBE-A5A3A0E6D20B}"/>
              </a:ext>
            </a:extLst>
          </p:cNvPr>
          <p:cNvSpPr/>
          <p:nvPr/>
        </p:nvSpPr>
        <p:spPr>
          <a:xfrm>
            <a:off x="179417" y="1772816"/>
            <a:ext cx="8785165" cy="4752528"/>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7" name="文本框 6">
            <a:extLst>
              <a:ext uri="{FF2B5EF4-FFF2-40B4-BE49-F238E27FC236}">
                <a16:creationId xmlns:a16="http://schemas.microsoft.com/office/drawing/2014/main" id="{F212BF97-B83B-4CE4-8874-8C80F33C19D4}"/>
              </a:ext>
            </a:extLst>
          </p:cNvPr>
          <p:cNvSpPr txBox="1"/>
          <p:nvPr/>
        </p:nvSpPr>
        <p:spPr>
          <a:xfrm>
            <a:off x="755575" y="1916832"/>
            <a:ext cx="7632848"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rgbClr val="FF0000"/>
                </a:solidFill>
                <a:highlight>
                  <a:srgbClr val="FFEE99"/>
                </a:highlight>
                <a:latin typeface="霞鹜文楷" panose="02020500000000000000" pitchFamily="18" charset="-122"/>
                <a:ea typeface="霞鹜文楷" panose="02020500000000000000" pitchFamily="18" charset="-122"/>
              </a:rPr>
              <a:t>Insight</a:t>
            </a:r>
          </a:p>
          <a:p>
            <a:r>
              <a:rPr lang="en-US" altLang="zh-CN" sz="2000" b="1" dirty="0">
                <a:latin typeface="霞鹜文楷" panose="02020500000000000000" pitchFamily="18" charset="-122"/>
                <a:ea typeface="霞鹜文楷" panose="02020500000000000000" pitchFamily="18" charset="-122"/>
              </a:rPr>
              <a:t>1.How to understand the workings of dataset distillation? Or what is the essence of dataset distillation?</a:t>
            </a:r>
          </a:p>
          <a:p>
            <a:endParaRPr lang="en-US" altLang="zh-CN" sz="2000" b="1" dirty="0">
              <a:latin typeface="霞鹜文楷" panose="02020500000000000000" pitchFamily="18" charset="-122"/>
              <a:ea typeface="霞鹜文楷" panose="02020500000000000000" pitchFamily="18" charset="-122"/>
            </a:endParaRPr>
          </a:p>
          <a:p>
            <a:r>
              <a:rPr lang="en-US" altLang="zh-CN" sz="2000" b="1" dirty="0">
                <a:latin typeface="霞鹜文楷" panose="02020500000000000000" pitchFamily="18" charset="-122"/>
                <a:ea typeface="霞鹜文楷" panose="02020500000000000000" pitchFamily="18" charset="-122"/>
              </a:rPr>
              <a:t>2.So far, there are many methods for dataset distillation. How can we effectively adapt and transfer datasets to our own research fields?</a:t>
            </a:r>
          </a:p>
          <a:p>
            <a:endParaRPr lang="zh-CN" altLang="en-US" sz="1600" dirty="0">
              <a:latin typeface="霞鹜文楷" panose="02020500000000000000" pitchFamily="18" charset="-122"/>
              <a:ea typeface="霞鹜文楷" panose="02020500000000000000" pitchFamily="18" charset="-122"/>
            </a:endParaRPr>
          </a:p>
        </p:txBody>
      </p:sp>
      <p:sp>
        <p:nvSpPr>
          <p:cNvPr id="8" name="文本框 7">
            <a:extLst>
              <a:ext uri="{FF2B5EF4-FFF2-40B4-BE49-F238E27FC236}">
                <a16:creationId xmlns:a16="http://schemas.microsoft.com/office/drawing/2014/main" id="{46ECC75C-2364-4747-85E4-6DE006F1534B}"/>
              </a:ext>
            </a:extLst>
          </p:cNvPr>
          <p:cNvSpPr txBox="1"/>
          <p:nvPr/>
        </p:nvSpPr>
        <p:spPr>
          <a:xfrm>
            <a:off x="683568" y="4365104"/>
            <a:ext cx="7632848" cy="329320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rgbClr val="FF0000"/>
                </a:solidFill>
                <a:highlight>
                  <a:srgbClr val="FFEE99"/>
                </a:highlight>
                <a:latin typeface="霞鹜文楷" panose="02020500000000000000" pitchFamily="18" charset="-122"/>
                <a:ea typeface="霞鹜文楷" panose="02020500000000000000" pitchFamily="18" charset="-122"/>
              </a:rPr>
              <a:t>Application</a:t>
            </a:r>
          </a:p>
          <a:p>
            <a:r>
              <a:rPr lang="en-US" altLang="zh-CN" sz="2000" b="1" dirty="0">
                <a:latin typeface="霞鹜文楷" panose="02020500000000000000" pitchFamily="18" charset="-122"/>
                <a:ea typeface="霞鹜文楷" panose="02020500000000000000" pitchFamily="18" charset="-122"/>
              </a:rPr>
              <a:t>1.Currently, there is limited work on dataset distillation in the text domain; more exploration is needed.</a:t>
            </a:r>
          </a:p>
          <a:p>
            <a:endParaRPr lang="en-US" altLang="zh-CN" sz="2000" b="1" dirty="0">
              <a:latin typeface="霞鹜文楷" panose="02020500000000000000" pitchFamily="18" charset="-122"/>
              <a:ea typeface="霞鹜文楷" panose="02020500000000000000" pitchFamily="18" charset="-122"/>
            </a:endParaRPr>
          </a:p>
          <a:p>
            <a:r>
              <a:rPr lang="en-US" altLang="zh-CN" sz="2000" b="1" dirty="0">
                <a:latin typeface="霞鹜文楷" panose="02020500000000000000" pitchFamily="18" charset="-122"/>
                <a:ea typeface="霞鹜文楷" panose="02020500000000000000" pitchFamily="18" charset="-122"/>
              </a:rPr>
              <a:t>2.Combining with other different task types, such as active learning, continual learning, etc.</a:t>
            </a:r>
          </a:p>
          <a:p>
            <a:endParaRPr lang="en-US" altLang="zh-CN" sz="2000" b="1" dirty="0">
              <a:latin typeface="霞鹜文楷" panose="02020500000000000000" pitchFamily="18" charset="-122"/>
              <a:ea typeface="霞鹜文楷" panose="02020500000000000000" pitchFamily="18" charset="-122"/>
            </a:endParaRPr>
          </a:p>
          <a:p>
            <a:endParaRPr lang="en-US" altLang="zh-CN" sz="2000" b="1" dirty="0">
              <a:latin typeface="霞鹜文楷" panose="02020500000000000000" pitchFamily="18" charset="-122"/>
              <a:ea typeface="霞鹜文楷" panose="02020500000000000000" pitchFamily="18" charset="-122"/>
            </a:endParaRPr>
          </a:p>
          <a:p>
            <a:endParaRPr lang="en-US" altLang="zh-CN" sz="2000" b="1" dirty="0">
              <a:latin typeface="霞鹜文楷" panose="02020500000000000000" pitchFamily="18" charset="-122"/>
              <a:ea typeface="霞鹜文楷" panose="02020500000000000000" pitchFamily="18" charset="-122"/>
            </a:endParaRPr>
          </a:p>
          <a:p>
            <a:endParaRPr lang="en-US" altLang="zh-CN" sz="2400" b="1" dirty="0">
              <a:solidFill>
                <a:srgbClr val="FF0000"/>
              </a:solidFill>
              <a:highlight>
                <a:srgbClr val="FFFF00"/>
              </a:highlight>
              <a:latin typeface="霞鹜文楷" panose="02020500000000000000" pitchFamily="18" charset="-122"/>
              <a:ea typeface="霞鹜文楷" panose="02020500000000000000" pitchFamily="18"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315" y="260668"/>
            <a:ext cx="8229600" cy="1143000"/>
          </a:xfrm>
        </p:spPr>
        <p:txBody>
          <a:bodyPr>
            <a:normAutofit/>
          </a:body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222" name="矩形 1"/>
          <p:cNvSpPr>
            <a:spLocks noChangeArrowheads="1"/>
          </p:cNvSpPr>
          <p:nvPr/>
        </p:nvSpPr>
        <p:spPr bwMode="auto">
          <a:xfrm>
            <a:off x="239850" y="2106069"/>
            <a:ext cx="86643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5400" b="1" dirty="0">
                <a:effectLst>
                  <a:outerShdw blurRad="38100" dist="19050" dir="2700000" algn="tl" rotWithShape="0">
                    <a:schemeClr val="dk1">
                      <a:alpha val="40000"/>
                    </a:schemeClr>
                  </a:outerShdw>
                </a:effectLst>
                <a:latin typeface="霞鹜文楷" panose="02020500000000000000" pitchFamily="18" charset="-122"/>
                <a:ea typeface="霞鹜文楷" panose="02020500000000000000" pitchFamily="18" charset="-122"/>
              </a:rPr>
              <a:t>Thank you for listening!</a:t>
            </a:r>
            <a:endParaRPr lang="zh-CN" altLang="en-US" sz="5400" b="1" dirty="0">
              <a:effectLst>
                <a:outerShdw blurRad="38100" dist="19050" dir="2700000" algn="tl" rotWithShape="0">
                  <a:schemeClr val="dk1">
                    <a:alpha val="40000"/>
                  </a:schemeClr>
                </a:outerShdw>
              </a:effectLst>
              <a:latin typeface="霞鹜文楷" panose="02020500000000000000" pitchFamily="18" charset="-122"/>
              <a:ea typeface="霞鹜文楷" panose="02020500000000000000" pitchFamily="18" charset="-122"/>
            </a:endParaRPr>
          </a:p>
        </p:txBody>
      </p:sp>
      <p:sp>
        <p:nvSpPr>
          <p:cNvPr id="3" name="文本框 2">
            <a:extLst>
              <a:ext uri="{FF2B5EF4-FFF2-40B4-BE49-F238E27FC236}">
                <a16:creationId xmlns:a16="http://schemas.microsoft.com/office/drawing/2014/main" id="{FEE35411-1431-45EC-B29C-85DC6CD57DA3}"/>
              </a:ext>
            </a:extLst>
          </p:cNvPr>
          <p:cNvSpPr txBox="1"/>
          <p:nvPr/>
        </p:nvSpPr>
        <p:spPr>
          <a:xfrm>
            <a:off x="-26857" y="3203375"/>
            <a:ext cx="9084678" cy="2092881"/>
          </a:xfrm>
          <a:prstGeom prst="rect">
            <a:avLst/>
          </a:prstGeom>
          <a:noFill/>
        </p:spPr>
        <p:txBody>
          <a:bodyPr wrap="square" rtlCol="0">
            <a:spAutoFit/>
          </a:bodyPr>
          <a:lstStyle/>
          <a:p>
            <a:pPr algn="ctr">
              <a:spcBef>
                <a:spcPts val="0"/>
              </a:spcBef>
            </a:pPr>
            <a:r>
              <a:rPr lang="en-US" altLang="zh-CN" sz="1000" b="1" dirty="0">
                <a:latin typeface="霞鹜文楷" panose="02020500000000000000" pitchFamily="18" charset="-120"/>
                <a:ea typeface="霞鹜文楷" panose="02020500000000000000" pitchFamily="18" charset="-120"/>
                <a:cs typeface="Lato"/>
              </a:rPr>
              <a:t> </a:t>
            </a:r>
            <a:endParaRPr lang="en-US" altLang="zh-CN" sz="2400" b="1" dirty="0">
              <a:latin typeface="霞鹜文楷" panose="02020500000000000000" pitchFamily="18" charset="-120"/>
              <a:ea typeface="霞鹜文楷" panose="02020500000000000000" pitchFamily="18" charset="-120"/>
              <a:cs typeface="Lato"/>
            </a:endParaRPr>
          </a:p>
          <a:p>
            <a:pPr algn="ctr">
              <a:spcBef>
                <a:spcPts val="0"/>
              </a:spcBef>
            </a:pPr>
            <a:r>
              <a:rPr lang="en-US" altLang="zh-CN" sz="2400" b="1" dirty="0">
                <a:latin typeface="霞鹜文楷" panose="02020500000000000000" pitchFamily="18" charset="-120"/>
                <a:ea typeface="霞鹜文楷" panose="02020500000000000000" pitchFamily="18" charset="-120"/>
                <a:cs typeface="Lato"/>
              </a:rPr>
              <a:t>If you're also interested in this area, </a:t>
            </a:r>
          </a:p>
          <a:p>
            <a:pPr algn="ctr">
              <a:spcBef>
                <a:spcPts val="0"/>
              </a:spcBef>
            </a:pPr>
            <a:r>
              <a:rPr lang="en-US" altLang="zh-CN" sz="2400" b="1" dirty="0">
                <a:latin typeface="霞鹜文楷" panose="02020500000000000000" pitchFamily="18" charset="-120"/>
                <a:ea typeface="霞鹜文楷" panose="02020500000000000000" pitchFamily="18" charset="-120"/>
                <a:cs typeface="Lato"/>
              </a:rPr>
              <a:t>feel free to star: </a:t>
            </a:r>
          </a:p>
          <a:p>
            <a:pPr algn="ctr">
              <a:spcBef>
                <a:spcPts val="0"/>
              </a:spcBef>
            </a:pPr>
            <a:r>
              <a:rPr lang="en-US" altLang="zh-CN" sz="2400" dirty="0">
                <a:latin typeface="霞鹜文楷" panose="02020500000000000000" pitchFamily="18" charset="-122"/>
                <a:ea typeface="霞鹜文楷" panose="02020500000000000000" pitchFamily="18" charset="-122"/>
                <a:hlinkClick r:id="rId3">
                  <a:extLst>
                    <a:ext uri="{A12FA001-AC4F-418D-AE19-62706E023703}">
                      <ahyp:hlinkClr xmlns:ahyp="http://schemas.microsoft.com/office/drawing/2018/hyperlinkcolor" val="tx"/>
                    </a:ext>
                  </a:extLst>
                </a:hlinkClick>
              </a:rPr>
              <a:t>Guang000/Awesome-Dataset-Distillation: A curated list of awesome papers on dataset distillation and related applications. (github.com)</a:t>
            </a:r>
            <a:endParaRPr lang="en-US" altLang="zh-CN" sz="2400" b="1" dirty="0">
              <a:latin typeface="霞鹜文楷" panose="02020500000000000000" pitchFamily="18" charset="-122"/>
              <a:ea typeface="霞鹜文楷" panose="02020500000000000000" pitchFamily="18" charset="-122"/>
              <a:cs typeface="Lato"/>
            </a:endParaRPr>
          </a:p>
        </p:txBody>
      </p:sp>
      <p:sp>
        <p:nvSpPr>
          <p:cNvPr id="6" name="副标题 6">
            <a:extLst>
              <a:ext uri="{FF2B5EF4-FFF2-40B4-BE49-F238E27FC236}">
                <a16:creationId xmlns:a16="http://schemas.microsoft.com/office/drawing/2014/main" id="{3CD85872-911F-43C5-9EED-3E146102C27D}"/>
              </a:ext>
            </a:extLst>
          </p:cNvPr>
          <p:cNvSpPr txBox="1">
            <a:spLocks/>
          </p:cNvSpPr>
          <p:nvPr/>
        </p:nvSpPr>
        <p:spPr>
          <a:xfrm>
            <a:off x="-26857" y="5473983"/>
            <a:ext cx="9144000" cy="10399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latin typeface="霞鹜文楷" panose="02020500000000000000" pitchFamily="18" charset="-122"/>
                <a:ea typeface="霞鹜文楷" panose="02020500000000000000" pitchFamily="18" charset="-122"/>
                <a:cs typeface="Times New Roman" panose="02020603050405020304" pitchFamily="18" charset="0"/>
              </a:rPr>
              <a:t>2024</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年</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09</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月</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20</a:t>
            </a:r>
            <a:r>
              <a:rPr lang="zh-CN" altLang="en-US" dirty="0">
                <a:latin typeface="霞鹜文楷" panose="02020500000000000000" pitchFamily="18" charset="-122"/>
                <a:ea typeface="霞鹜文楷" panose="02020500000000000000" pitchFamily="18" charset="-122"/>
                <a:cs typeface="Times New Roman" panose="02020603050405020304" pitchFamily="18" charset="0"/>
              </a:rPr>
              <a:t>日     </a:t>
            </a:r>
            <a:r>
              <a:rPr lang="en-US" altLang="zh-CN" dirty="0">
                <a:latin typeface="霞鹜文楷" panose="02020500000000000000" pitchFamily="18" charset="-122"/>
                <a:ea typeface="霞鹜文楷" panose="02020500000000000000" pitchFamily="18" charset="-122"/>
                <a:cs typeface="Times New Roman" panose="02020603050405020304" pitchFamily="18" charset="0"/>
              </a:rPr>
              <a:t>SX2416069      Yangsong Lan</a:t>
            </a:r>
            <a:endParaRPr lang="zh-CN" altLang="en-US" dirty="0">
              <a:latin typeface="霞鹜文楷" panose="02020500000000000000" pitchFamily="18" charset="-122"/>
              <a:ea typeface="霞鹜文楷" panose="02020500000000000000" pitchFamily="18" charset="-122"/>
              <a:cs typeface="Times New Roman" panose="02020603050405020304" pitchFamily="18" charset="0"/>
            </a:endParaRPr>
          </a:p>
        </p:txBody>
      </p:sp>
    </p:spTree>
    <p:extLst>
      <p:ext uri="{BB962C8B-B14F-4D97-AF65-F5344CB8AC3E}">
        <p14:creationId xmlns:p14="http://schemas.microsoft.com/office/powerpoint/2010/main" val="3692574101"/>
      </p:ext>
    </p:extLst>
  </p:cSld>
  <p:clrMapOvr>
    <a:masterClrMapping/>
  </p:clrMapOvr>
  <mc:AlternateContent xmlns:mc="http://schemas.openxmlformats.org/markup-compatibility/2006" xmlns:p14="http://schemas.microsoft.com/office/powerpoint/2010/main">
    <mc:Choice Requires="p14">
      <p:transition spd="slow" p14:dur="2000" advTm="679"/>
    </mc:Choice>
    <mc:Fallback xmlns="">
      <p:transition spd="slow" advTm="67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CE2437A-1DE4-48BB-B7BA-2BB497AB3AE7}"/>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7" name="文本框 6">
            <a:extLst>
              <a:ext uri="{FF2B5EF4-FFF2-40B4-BE49-F238E27FC236}">
                <a16:creationId xmlns:a16="http://schemas.microsoft.com/office/drawing/2014/main" id="{CD8FB0A8-DF52-4F1D-928E-3450C9A8C7A1}"/>
              </a:ext>
            </a:extLst>
          </p:cNvPr>
          <p:cNvSpPr txBox="1"/>
          <p:nvPr/>
        </p:nvSpPr>
        <p:spPr>
          <a:xfrm>
            <a:off x="75649" y="1464219"/>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Abstract</a:t>
            </a:r>
            <a:endParaRPr lang="zh-CN" altLang="en-US" sz="4000" b="1" dirty="0">
              <a:latin typeface="霞鹜文楷" panose="02020500000000000000" pitchFamily="18" charset="-120"/>
              <a:ea typeface="霞鹜文楷" panose="02020500000000000000" pitchFamily="18" charset="-120"/>
              <a:cs typeface="Lato"/>
            </a:endParaRPr>
          </a:p>
        </p:txBody>
      </p:sp>
      <p:sp>
        <p:nvSpPr>
          <p:cNvPr id="17" name="矩形: 圆角 9">
            <a:extLst>
              <a:ext uri="{FF2B5EF4-FFF2-40B4-BE49-F238E27FC236}">
                <a16:creationId xmlns:a16="http://schemas.microsoft.com/office/drawing/2014/main" id="{36DD54FC-0B6E-4386-BDA0-724CD062F92F}"/>
              </a:ext>
            </a:extLst>
          </p:cNvPr>
          <p:cNvSpPr/>
          <p:nvPr/>
        </p:nvSpPr>
        <p:spPr>
          <a:xfrm>
            <a:off x="87996" y="2420888"/>
            <a:ext cx="8948499" cy="3888432"/>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 name="文本框 1">
            <a:extLst>
              <a:ext uri="{FF2B5EF4-FFF2-40B4-BE49-F238E27FC236}">
                <a16:creationId xmlns:a16="http://schemas.microsoft.com/office/drawing/2014/main" id="{0CBA13CA-8C87-4EF8-800E-03194AFD4EA8}"/>
              </a:ext>
            </a:extLst>
          </p:cNvPr>
          <p:cNvSpPr txBox="1"/>
          <p:nvPr/>
        </p:nvSpPr>
        <p:spPr>
          <a:xfrm>
            <a:off x="215516" y="2518444"/>
            <a:ext cx="8712968" cy="3693319"/>
          </a:xfrm>
          <a:prstGeom prst="rect">
            <a:avLst/>
          </a:prstGeom>
          <a:noFill/>
        </p:spPr>
        <p:txBody>
          <a:bodyPr wrap="square" rtlCol="0">
            <a:spAutoFit/>
          </a:bodyPr>
          <a:lstStyle/>
          <a:p>
            <a:r>
              <a:rPr lang="en-US" altLang="zh-CN" dirty="0">
                <a:latin typeface="霞鹜文楷" panose="02020500000000000000" pitchFamily="18" charset="-122"/>
                <a:ea typeface="霞鹜文楷" panose="02020500000000000000" pitchFamily="18" charset="-122"/>
              </a:rPr>
              <a:t>Model distillation aims to distill the knowledge of a complex model into a simpler one. In this paper, we consider </a:t>
            </a:r>
            <a:r>
              <a:rPr lang="en-US" altLang="zh-CN" dirty="0">
                <a:highlight>
                  <a:srgbClr val="FFEE99"/>
                </a:highlight>
                <a:latin typeface="霞鹜文楷" panose="02020500000000000000" pitchFamily="18" charset="-122"/>
                <a:ea typeface="霞鹜文楷" panose="02020500000000000000" pitchFamily="18" charset="-122"/>
              </a:rPr>
              <a:t>an alternative formulation called dataset distillation: we keep the model fixed and instead attempt to distill the knowledge from a large training dataset into a small one. </a:t>
            </a:r>
            <a:r>
              <a:rPr lang="en-US" altLang="zh-CN" dirty="0">
                <a:latin typeface="霞鹜文楷" panose="02020500000000000000" pitchFamily="18" charset="-122"/>
                <a:ea typeface="霞鹜文楷" panose="02020500000000000000" pitchFamily="18" charset="-122"/>
              </a:rPr>
              <a:t>The idea is to synthesize a small number of data points that do not need to come from the correct data distribution, but will, when given to the learning algorithm as training data, approximate the model trained on the original data. For example, we show that it is possible to compress 60, 000 MNIST training images into just 10 synthetic distilled images (</a:t>
            </a:r>
            <a:r>
              <a:rPr lang="en-US" altLang="zh-CN" dirty="0">
                <a:highlight>
                  <a:srgbClr val="FFEE99"/>
                </a:highlight>
                <a:latin typeface="霞鹜文楷" panose="02020500000000000000" pitchFamily="18" charset="-122"/>
                <a:ea typeface="霞鹜文楷" panose="02020500000000000000" pitchFamily="18" charset="-122"/>
              </a:rPr>
              <a:t>one per class</a:t>
            </a:r>
            <a:r>
              <a:rPr lang="en-US" altLang="zh-CN" dirty="0">
                <a:latin typeface="霞鹜文楷" panose="02020500000000000000" pitchFamily="18" charset="-122"/>
                <a:ea typeface="霞鹜文楷" panose="02020500000000000000" pitchFamily="18" charset="-122"/>
              </a:rPr>
              <a:t>) and achieve close to original performance with only a few gradient descent steps, given a fixed network initialization. We evaluate our method in various initialization settings and with different learning objectives. Experiments on multiple datasets show the advantage of our approach compared to alternative methods.</a:t>
            </a:r>
            <a:endParaRPr lang="zh-CN" altLang="en-US" dirty="0">
              <a:latin typeface="霞鹜文楷" panose="02020500000000000000" pitchFamily="18" charset="-122"/>
              <a:ea typeface="霞鹜文楷" panose="02020500000000000000"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F2157BF-01FA-4423-8BCA-58F24B48661A}"/>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14" name="矩形: 圆角 9">
            <a:extLst>
              <a:ext uri="{FF2B5EF4-FFF2-40B4-BE49-F238E27FC236}">
                <a16:creationId xmlns:a16="http://schemas.microsoft.com/office/drawing/2014/main" id="{8C7E2F94-A231-44C7-9FC3-774DDE8166E8}"/>
              </a:ext>
            </a:extLst>
          </p:cNvPr>
          <p:cNvSpPr/>
          <p:nvPr/>
        </p:nvSpPr>
        <p:spPr>
          <a:xfrm>
            <a:off x="539552" y="1628801"/>
            <a:ext cx="7797363" cy="5025508"/>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3" name="图片 2">
            <a:extLst>
              <a:ext uri="{FF2B5EF4-FFF2-40B4-BE49-F238E27FC236}">
                <a16:creationId xmlns:a16="http://schemas.microsoft.com/office/drawing/2014/main" id="{DA2557B1-3D23-62AD-8AEF-E655C157B488}"/>
              </a:ext>
            </a:extLst>
          </p:cNvPr>
          <p:cNvPicPr>
            <a:picLocks noChangeAspect="1"/>
          </p:cNvPicPr>
          <p:nvPr/>
        </p:nvPicPr>
        <p:blipFill>
          <a:blip r:embed="rId2"/>
          <a:stretch>
            <a:fillRect/>
          </a:stretch>
        </p:blipFill>
        <p:spPr>
          <a:xfrm>
            <a:off x="971600" y="1779402"/>
            <a:ext cx="6814911" cy="4724305"/>
          </a:xfrm>
          <a:prstGeom prst="rect">
            <a:avLst/>
          </a:prstGeom>
        </p:spPr>
      </p:pic>
    </p:spTree>
    <p:extLst>
      <p:ext uri="{BB962C8B-B14F-4D97-AF65-F5344CB8AC3E}">
        <p14:creationId xmlns:p14="http://schemas.microsoft.com/office/powerpoint/2010/main" val="369818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F2157BF-01FA-4423-8BCA-58F24B48661A}"/>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CFD173D0-E8CD-4563-AA7B-33B7A710870E}"/>
              </a:ext>
            </a:extLst>
          </p:cNvPr>
          <p:cNvSpPr txBox="1"/>
          <p:nvPr/>
        </p:nvSpPr>
        <p:spPr>
          <a:xfrm>
            <a:off x="75649" y="1464219"/>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Introduction</a:t>
            </a:r>
            <a:endParaRPr lang="zh-CN" altLang="en-US" sz="4000" b="1" dirty="0">
              <a:latin typeface="霞鹜文楷" panose="02020500000000000000" pitchFamily="18" charset="-120"/>
              <a:ea typeface="霞鹜文楷" panose="02020500000000000000" pitchFamily="18" charset="-120"/>
              <a:cs typeface="Lato"/>
            </a:endParaRPr>
          </a:p>
        </p:txBody>
      </p:sp>
      <p:sp>
        <p:nvSpPr>
          <p:cNvPr id="14" name="矩形: 圆角 9">
            <a:extLst>
              <a:ext uri="{FF2B5EF4-FFF2-40B4-BE49-F238E27FC236}">
                <a16:creationId xmlns:a16="http://schemas.microsoft.com/office/drawing/2014/main" id="{8C7E2F94-A231-44C7-9FC3-774DDE8166E8}"/>
              </a:ext>
            </a:extLst>
          </p:cNvPr>
          <p:cNvSpPr/>
          <p:nvPr/>
        </p:nvSpPr>
        <p:spPr>
          <a:xfrm>
            <a:off x="179512" y="2290767"/>
            <a:ext cx="8892481" cy="4363541"/>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 name="文本框 1">
            <a:extLst>
              <a:ext uri="{FF2B5EF4-FFF2-40B4-BE49-F238E27FC236}">
                <a16:creationId xmlns:a16="http://schemas.microsoft.com/office/drawing/2014/main" id="{CDD9F617-EC80-4219-B349-95A406F4A7AF}"/>
              </a:ext>
            </a:extLst>
          </p:cNvPr>
          <p:cNvSpPr txBox="1"/>
          <p:nvPr/>
        </p:nvSpPr>
        <p:spPr>
          <a:xfrm>
            <a:off x="283222" y="2348878"/>
            <a:ext cx="8892481" cy="4247317"/>
          </a:xfrm>
          <a:prstGeom prst="rect">
            <a:avLst/>
          </a:prstGeom>
          <a:noFill/>
        </p:spPr>
        <p:txBody>
          <a:bodyPr wrap="square" rtlCol="0">
            <a:spAutoFit/>
          </a:bodyPr>
          <a:lstStyle/>
          <a:p>
            <a:r>
              <a:rPr lang="en-US" altLang="zh-CN" dirty="0">
                <a:highlight>
                  <a:srgbClr val="FFEE99"/>
                </a:highlight>
                <a:latin typeface="霞鹜文楷" panose="02020500000000000000" pitchFamily="18" charset="-122"/>
                <a:ea typeface="霞鹜文楷" panose="02020500000000000000" pitchFamily="18" charset="-122"/>
              </a:rPr>
              <a:t>But why is dataset distillation useful? There is the purely scientific question of how much data is encoded in a given training set and how compressible it is? </a:t>
            </a:r>
            <a:r>
              <a:rPr lang="en-US" altLang="zh-CN" dirty="0">
                <a:latin typeface="霞鹜文楷" panose="02020500000000000000" pitchFamily="18" charset="-122"/>
                <a:ea typeface="霞鹜文楷" panose="02020500000000000000" pitchFamily="18" charset="-122"/>
              </a:rPr>
              <a:t>Moreover, given a few distilled images, we can now “load up" a given network with an entire dataset-worth of knowledge much more efficiently, compared to traditional training that often uses tens of thousands of gradient descent steps.</a:t>
            </a:r>
          </a:p>
          <a:p>
            <a:endParaRPr lang="en-US" altLang="zh-CN" dirty="0">
              <a:latin typeface="霞鹜文楷" panose="02020500000000000000" pitchFamily="18" charset="-122"/>
              <a:ea typeface="霞鹜文楷" panose="02020500000000000000" pitchFamily="18" charset="-122"/>
            </a:endParaRPr>
          </a:p>
          <a:p>
            <a:r>
              <a:rPr lang="en-US" altLang="zh-CN" dirty="0">
                <a:latin typeface="霞鹜文楷" panose="02020500000000000000" pitchFamily="18" charset="-122"/>
                <a:ea typeface="霞鹜文楷" panose="02020500000000000000" pitchFamily="18" charset="-122"/>
              </a:rPr>
              <a:t>A key question is whether it is even possible to compress a dataset into a small set of synthetic data samples. For example, is it possible to train an image classification model on synthetic images out of the manifold of natural images? </a:t>
            </a:r>
            <a:r>
              <a:rPr lang="en-US" altLang="zh-CN" dirty="0">
                <a:highlight>
                  <a:srgbClr val="FFEE99"/>
                </a:highlight>
                <a:latin typeface="霞鹜文楷" panose="02020500000000000000" pitchFamily="18" charset="-122"/>
                <a:ea typeface="霞鹜文楷" panose="02020500000000000000" pitchFamily="18" charset="-122"/>
              </a:rPr>
              <a:t>Conventional wisdom would suggest that the answer is no, as the synthetic training data may not follow the same distribution of the real test data. Yet, in this work we show that this is indeed possible.</a:t>
            </a:r>
            <a:r>
              <a:rPr lang="en-US" altLang="zh-CN" dirty="0">
                <a:latin typeface="霞鹜文楷" panose="02020500000000000000" pitchFamily="18" charset="-122"/>
                <a:ea typeface="霞鹜文楷" panose="02020500000000000000" pitchFamily="18" charset="-122"/>
              </a:rPr>
              <a:t> We present a new optimization algorithm for synthesizing a small number of synthetic data samples not only capturing much of the original training data but also tailored explicitly for fast model training in only a few gradient steps. </a:t>
            </a:r>
            <a:endParaRPr lang="zh-CN" altLang="en-US" dirty="0">
              <a:latin typeface="霞鹜文楷" panose="02020500000000000000" pitchFamily="18" charset="-122"/>
              <a:ea typeface="霞鹜文楷" panose="02020500000000000000"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F2157BF-01FA-4423-8BCA-58F24B48661A}"/>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dirty="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CFD173D0-E8CD-4563-AA7B-33B7A710870E}"/>
              </a:ext>
            </a:extLst>
          </p:cNvPr>
          <p:cNvSpPr txBox="1"/>
          <p:nvPr/>
        </p:nvSpPr>
        <p:spPr>
          <a:xfrm>
            <a:off x="0" y="1328101"/>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Background &amp; Related Work</a:t>
            </a:r>
            <a:endParaRPr lang="zh-CN" altLang="en-US" sz="4000" b="1" dirty="0">
              <a:latin typeface="霞鹜文楷" panose="02020500000000000000" pitchFamily="18" charset="-120"/>
              <a:ea typeface="霞鹜文楷" panose="02020500000000000000" pitchFamily="18" charset="-120"/>
              <a:cs typeface="Lato"/>
            </a:endParaRPr>
          </a:p>
        </p:txBody>
      </p:sp>
      <p:sp>
        <p:nvSpPr>
          <p:cNvPr id="14" name="矩形: 圆角 9">
            <a:extLst>
              <a:ext uri="{FF2B5EF4-FFF2-40B4-BE49-F238E27FC236}">
                <a16:creationId xmlns:a16="http://schemas.microsoft.com/office/drawing/2014/main" id="{8C7E2F94-A231-44C7-9FC3-774DDE8166E8}"/>
              </a:ext>
            </a:extLst>
          </p:cNvPr>
          <p:cNvSpPr/>
          <p:nvPr/>
        </p:nvSpPr>
        <p:spPr>
          <a:xfrm>
            <a:off x="97749" y="1988841"/>
            <a:ext cx="8948499" cy="4752528"/>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 name="文本框 1">
            <a:extLst>
              <a:ext uri="{FF2B5EF4-FFF2-40B4-BE49-F238E27FC236}">
                <a16:creationId xmlns:a16="http://schemas.microsoft.com/office/drawing/2014/main" id="{7E2ABD15-FEF3-4C38-A170-8F84DDEDE086}"/>
              </a:ext>
            </a:extLst>
          </p:cNvPr>
          <p:cNvSpPr txBox="1"/>
          <p:nvPr/>
        </p:nvSpPr>
        <p:spPr>
          <a:xfrm>
            <a:off x="215515" y="2035987"/>
            <a:ext cx="8712968"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highlight>
                  <a:srgbClr val="FFEE99"/>
                </a:highlight>
                <a:latin typeface="霞鹜文楷" panose="02020500000000000000" pitchFamily="18" charset="-122"/>
                <a:ea typeface="霞鹜文楷" panose="02020500000000000000" pitchFamily="18" charset="-122"/>
              </a:rPr>
              <a:t>Knowledge distillation</a:t>
            </a:r>
            <a:r>
              <a:rPr lang="en-US" altLang="zh-CN" dirty="0">
                <a:latin typeface="霞鹜文楷" panose="02020500000000000000" pitchFamily="18" charset="-122"/>
                <a:ea typeface="霞鹜文楷" panose="02020500000000000000" pitchFamily="18" charset="-122"/>
              </a:rPr>
              <a:t>: A widely used technique in ensemble learning and model compression.</a:t>
            </a:r>
            <a:endParaRPr lang="en-US" altLang="zh-CN" sz="900" dirty="0">
              <a:latin typeface="霞鹜文楷" panose="02020500000000000000" pitchFamily="18" charset="-122"/>
              <a:ea typeface="霞鹜文楷" panose="02020500000000000000" pitchFamily="18" charset="-122"/>
            </a:endParaRPr>
          </a:p>
          <a:p>
            <a:pPr marL="285750" indent="-285750">
              <a:buFont typeface="Arial" panose="020B0604020202020204" pitchFamily="34" charset="0"/>
              <a:buChar char="•"/>
            </a:pPr>
            <a:endParaRPr lang="en-US" altLang="zh-CN" dirty="0">
              <a:latin typeface="霞鹜文楷" panose="02020500000000000000" pitchFamily="18" charset="-122"/>
              <a:ea typeface="霞鹜文楷" panose="02020500000000000000" pitchFamily="18" charset="-122"/>
            </a:endParaRPr>
          </a:p>
          <a:p>
            <a:pPr marL="285750" indent="-285750">
              <a:buFont typeface="Arial" panose="020B0604020202020204" pitchFamily="34" charset="0"/>
              <a:buChar char="•"/>
            </a:pPr>
            <a:r>
              <a:rPr lang="en-US" altLang="zh-CN" b="1" dirty="0">
                <a:highlight>
                  <a:srgbClr val="FFEE99"/>
                </a:highlight>
                <a:latin typeface="霞鹜文楷" panose="02020500000000000000" pitchFamily="18" charset="-122"/>
                <a:ea typeface="霞鹜文楷" panose="02020500000000000000" pitchFamily="18" charset="-122"/>
              </a:rPr>
              <a:t>Dataset pruning, core-set construction, and instance selection</a:t>
            </a:r>
            <a:r>
              <a:rPr lang="zh-CN" altLang="en-US" dirty="0">
                <a:latin typeface="霞鹜文楷" panose="02020500000000000000" pitchFamily="18" charset="-122"/>
                <a:ea typeface="霞鹜文楷" panose="02020500000000000000" pitchFamily="18" charset="-122"/>
              </a:rPr>
              <a:t>：</a:t>
            </a:r>
            <a:r>
              <a:rPr lang="en-US" altLang="zh-CN" dirty="0">
                <a:latin typeface="霞鹜文楷" panose="02020500000000000000" pitchFamily="18" charset="-122"/>
                <a:ea typeface="霞鹜文楷" panose="02020500000000000000" pitchFamily="18" charset="-122"/>
              </a:rPr>
              <a:t>Another way to distill knowledge is to summarize the entire dataset by a small subset, either by only using the “valuable” data for model training or by only labeling the “valuable” data via active learning.</a:t>
            </a:r>
          </a:p>
          <a:p>
            <a:pPr marL="285750" indent="-285750">
              <a:buFont typeface="Arial" panose="020B0604020202020204" pitchFamily="34" charset="0"/>
              <a:buChar char="•"/>
            </a:pPr>
            <a:endParaRPr lang="en-US" altLang="zh-CN" dirty="0">
              <a:latin typeface="霞鹜文楷" panose="02020500000000000000" pitchFamily="18" charset="-122"/>
              <a:ea typeface="霞鹜文楷" panose="02020500000000000000" pitchFamily="18" charset="-122"/>
            </a:endParaRPr>
          </a:p>
          <a:p>
            <a:pPr marL="285750" indent="-285750">
              <a:buFont typeface="Arial" panose="020B0604020202020204" pitchFamily="34" charset="0"/>
              <a:buChar char="•"/>
            </a:pPr>
            <a:r>
              <a:rPr lang="en-US" altLang="zh-CN" b="1" dirty="0">
                <a:highlight>
                  <a:srgbClr val="FFEE99"/>
                </a:highlight>
                <a:latin typeface="霞鹜文楷" panose="02020500000000000000" pitchFamily="18" charset="-122"/>
                <a:ea typeface="霞鹜文楷" panose="02020500000000000000" pitchFamily="18" charset="-122"/>
              </a:rPr>
              <a:t>Gradient-based hyperparameter optimization</a:t>
            </a:r>
            <a:r>
              <a:rPr lang="en-US" altLang="zh-CN" dirty="0">
                <a:latin typeface="霞鹜文楷" panose="02020500000000000000" pitchFamily="18" charset="-122"/>
                <a:ea typeface="霞鹜文楷" panose="02020500000000000000" pitchFamily="18" charset="-122"/>
              </a:rPr>
              <a:t>: Our work bears similarity with gradient-based hyperparameter optimization techniques, which compute the gradient of hyperparameter </a:t>
            </a:r>
            <a:r>
              <a:rPr lang="en-US" altLang="zh-CN" dirty="0" err="1">
                <a:latin typeface="霞鹜文楷" panose="02020500000000000000" pitchFamily="18" charset="-122"/>
                <a:ea typeface="霞鹜文楷" panose="02020500000000000000" pitchFamily="18" charset="-122"/>
              </a:rPr>
              <a:t>w.r.t.</a:t>
            </a:r>
            <a:r>
              <a:rPr lang="en-US" altLang="zh-CN" dirty="0">
                <a:latin typeface="霞鹜文楷" panose="02020500000000000000" pitchFamily="18" charset="-122"/>
                <a:ea typeface="霞鹜文楷" panose="02020500000000000000" pitchFamily="18" charset="-122"/>
              </a:rPr>
              <a:t> the final validation loss by reversing the entire training procedure.</a:t>
            </a:r>
          </a:p>
          <a:p>
            <a:pPr marL="285750" indent="-285750">
              <a:buFont typeface="Arial" panose="020B0604020202020204" pitchFamily="34" charset="0"/>
              <a:buChar char="•"/>
            </a:pPr>
            <a:endParaRPr lang="en-US" altLang="zh-CN" dirty="0">
              <a:latin typeface="霞鹜文楷" panose="02020500000000000000" pitchFamily="18" charset="-122"/>
              <a:ea typeface="霞鹜文楷" panose="02020500000000000000" pitchFamily="18" charset="-122"/>
            </a:endParaRPr>
          </a:p>
          <a:p>
            <a:pPr marL="285750" indent="-285750">
              <a:buFont typeface="Arial" panose="020B0604020202020204" pitchFamily="34" charset="0"/>
              <a:buChar char="•"/>
            </a:pPr>
            <a:r>
              <a:rPr lang="en-US" altLang="zh-CN" b="1" dirty="0">
                <a:highlight>
                  <a:srgbClr val="FFEE99"/>
                </a:highlight>
                <a:latin typeface="霞鹜文楷" panose="02020500000000000000" pitchFamily="18" charset="-122"/>
                <a:ea typeface="霞鹜文楷" panose="02020500000000000000" pitchFamily="18" charset="-122"/>
              </a:rPr>
              <a:t>Understanding datasets</a:t>
            </a:r>
            <a:r>
              <a:rPr lang="en-US" altLang="zh-CN" b="1" dirty="0">
                <a:latin typeface="霞鹜文楷" panose="02020500000000000000" pitchFamily="18" charset="-122"/>
                <a:ea typeface="霞鹜文楷" panose="02020500000000000000" pitchFamily="18" charset="-122"/>
              </a:rPr>
              <a:t>: </a:t>
            </a:r>
            <a:r>
              <a:rPr lang="en-US" altLang="zh-CN" dirty="0">
                <a:latin typeface="霞鹜文楷" panose="02020500000000000000" pitchFamily="18" charset="-122"/>
                <a:ea typeface="霞鹜文楷" panose="02020500000000000000" pitchFamily="18" charset="-122"/>
              </a:rPr>
              <a:t>Analyzing training datasets has, in the past, been mainly focused on the investigation of bias in </a:t>
            </a:r>
            <a:r>
              <a:rPr lang="en-US" altLang="zh-CN" dirty="0" err="1">
                <a:latin typeface="霞鹜文楷" panose="02020500000000000000" pitchFamily="18" charset="-122"/>
                <a:ea typeface="霞鹜文楷" panose="02020500000000000000" pitchFamily="18" charset="-122"/>
              </a:rPr>
              <a:t>datasets.For</a:t>
            </a:r>
            <a:r>
              <a:rPr lang="en-US" altLang="zh-CN" dirty="0">
                <a:latin typeface="霞鹜文楷" panose="02020500000000000000" pitchFamily="18" charset="-122"/>
                <a:ea typeface="霞鹜文楷" panose="02020500000000000000" pitchFamily="18" charset="-122"/>
              </a:rPr>
              <a:t> example, Torralba &amp; </a:t>
            </a:r>
            <a:r>
              <a:rPr lang="en-US" altLang="zh-CN" dirty="0" err="1">
                <a:latin typeface="霞鹜文楷" panose="02020500000000000000" pitchFamily="18" charset="-122"/>
                <a:ea typeface="霞鹜文楷" panose="02020500000000000000" pitchFamily="18" charset="-122"/>
              </a:rPr>
              <a:t>Efros</a:t>
            </a:r>
            <a:r>
              <a:rPr lang="en-US" altLang="zh-CN" dirty="0">
                <a:latin typeface="霞鹜文楷" panose="02020500000000000000" pitchFamily="18" charset="-122"/>
                <a:ea typeface="霞鹜文楷" panose="02020500000000000000" pitchFamily="18" charset="-122"/>
              </a:rPr>
              <a:t> (2011) proposed to quantify the “value” of dataset samples using cross-dataset generalization.</a:t>
            </a:r>
            <a:endParaRPr lang="zh-CN" altLang="en-US" dirty="0">
              <a:latin typeface="霞鹜文楷" panose="02020500000000000000" pitchFamily="18" charset="-122"/>
              <a:ea typeface="霞鹜文楷" panose="02020500000000000000" pitchFamily="18" charset="-122"/>
            </a:endParaRPr>
          </a:p>
        </p:txBody>
      </p:sp>
    </p:spTree>
    <p:extLst>
      <p:ext uri="{BB962C8B-B14F-4D97-AF65-F5344CB8AC3E}">
        <p14:creationId xmlns:p14="http://schemas.microsoft.com/office/powerpoint/2010/main" val="177161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73869" y="1411473"/>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0" name="文本框 9">
            <a:extLst>
              <a:ext uri="{FF2B5EF4-FFF2-40B4-BE49-F238E27FC236}">
                <a16:creationId xmlns:a16="http://schemas.microsoft.com/office/drawing/2014/main" id="{ED7472A6-E761-4D8D-A32A-93A67ABDCEC6}"/>
              </a:ext>
            </a:extLst>
          </p:cNvPr>
          <p:cNvSpPr txBox="1"/>
          <p:nvPr/>
        </p:nvSpPr>
        <p:spPr>
          <a:xfrm>
            <a:off x="618717" y="2248732"/>
            <a:ext cx="8064896" cy="646331"/>
          </a:xfrm>
          <a:prstGeom prst="rect">
            <a:avLst/>
          </a:prstGeom>
          <a:noFill/>
        </p:spPr>
        <p:txBody>
          <a:bodyPr wrap="square" rtlCol="0">
            <a:spAutoFit/>
          </a:bodyPr>
          <a:lstStyle/>
          <a:p>
            <a:r>
              <a:rPr lang="en-US" altLang="zh-CN" b="1" dirty="0">
                <a:solidFill>
                  <a:srgbClr val="FF0000"/>
                </a:solidFill>
                <a:highlight>
                  <a:srgbClr val="FFEE99"/>
                </a:highlight>
                <a:latin typeface="霞鹜文楷" panose="02020500000000000000" pitchFamily="18" charset="-122"/>
                <a:ea typeface="霞鹜文楷" panose="02020500000000000000" pitchFamily="18" charset="-122"/>
              </a:rPr>
              <a:t>Given a model and a dataset, we aim to obtain a new, much-reduced synthetic dataset which performs almost as well as the original dataset.</a:t>
            </a:r>
            <a:endParaRPr lang="zh-CN" altLang="en-US" b="1" dirty="0">
              <a:solidFill>
                <a:srgbClr val="FF0000"/>
              </a:solidFill>
              <a:highlight>
                <a:srgbClr val="FFEE99"/>
              </a:highlight>
              <a:latin typeface="霞鹜文楷" panose="02020500000000000000" pitchFamily="18" charset="-122"/>
              <a:ea typeface="霞鹜文楷" panose="02020500000000000000" pitchFamily="18"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8E98E37-BB16-48FE-8420-B9AE344CE31F}"/>
                  </a:ext>
                </a:extLst>
              </p:cNvPr>
              <p:cNvSpPr txBox="1"/>
              <p:nvPr/>
            </p:nvSpPr>
            <p:spPr>
              <a:xfrm>
                <a:off x="389296" y="3212976"/>
                <a:ext cx="8523738" cy="2002471"/>
              </a:xfrm>
              <a:prstGeom prst="rect">
                <a:avLst/>
              </a:prstGeom>
              <a:noFill/>
            </p:spPr>
            <p:txBody>
              <a:bodyPr wrap="square" rtlCol="0">
                <a:spAutoFit/>
              </a:bodyPr>
              <a:lstStyle/>
              <a:p>
                <a:r>
                  <a:rPr lang="en-US" altLang="zh-CN" dirty="0">
                    <a:latin typeface="霞鹜文楷" panose="02020500000000000000" pitchFamily="18" charset="-122"/>
                    <a:ea typeface="霞鹜文楷" panose="02020500000000000000" pitchFamily="18" charset="-122"/>
                  </a:rPr>
                  <a:t>Consider a training dataset </a:t>
                </a:r>
                <a14:m>
                  <m:oMath xmlns:m="http://schemas.openxmlformats.org/officeDocument/2006/math">
                    <m:r>
                      <a:rPr lang="en-US" altLang="zh-CN" b="1" i="1">
                        <a:latin typeface="Cambria Math" panose="02040503050406030204" pitchFamily="18" charset="0"/>
                      </a:rPr>
                      <m:t>𝐱</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m:t>
                        </m:r>
                      </m:e>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𝑁</m:t>
                        </m:r>
                      </m:sup>
                    </m:sSubSup>
                  </m:oMath>
                </a14:m>
                <a:r>
                  <a:rPr lang="en-US" altLang="zh-CN" dirty="0">
                    <a:latin typeface="霞鹜文楷" panose="02020500000000000000" pitchFamily="18" charset="-122"/>
                    <a:ea typeface="霞鹜文楷" panose="02020500000000000000" pitchFamily="18" charset="-122"/>
                  </a:rPr>
                  <a:t>, we parameterize our neural network as </a:t>
                </a:r>
                <a14:m>
                  <m:oMath xmlns:m="http://schemas.openxmlformats.org/officeDocument/2006/math">
                    <m:r>
                      <a:rPr lang="en-US" altLang="zh-CN" i="1">
                        <a:latin typeface="Cambria Math" panose="02040503050406030204" pitchFamily="18" charset="0"/>
                      </a:rPr>
                      <m:t>𝜃</m:t>
                    </m:r>
                  </m:oMath>
                </a14:m>
                <a:r>
                  <a:rPr lang="en-US" altLang="zh-CN" dirty="0">
                    <a:latin typeface="霞鹜文楷" panose="02020500000000000000" pitchFamily="18" charset="-122"/>
                    <a:ea typeface="霞鹜文楷" panose="02020500000000000000" pitchFamily="18" charset="-122"/>
                  </a:rPr>
                  <a:t> and denote </a:t>
                </a:r>
                <a14:m>
                  <m:oMath xmlns:m="http://schemas.openxmlformats.org/officeDocument/2006/math">
                    <m:r>
                      <a:rPr lang="en-US" altLang="zh-CN" i="1">
                        <a:latin typeface="Cambria Math" panose="02040503050406030204" pitchFamily="18" charset="0"/>
                      </a:rPr>
                      <m:t>𝓁</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𝜃</m:t>
                        </m:r>
                      </m:e>
                    </m:d>
                  </m:oMath>
                </a14:m>
                <a:r>
                  <a:rPr lang="en-US" altLang="zh-CN" dirty="0">
                    <a:latin typeface="霞鹜文楷" panose="02020500000000000000" pitchFamily="18" charset="-122"/>
                    <a:ea typeface="霞鹜文楷" panose="02020500000000000000" pitchFamily="18" charset="-122"/>
                  </a:rPr>
                  <a:t> as the loss function that represents the loss of this network on a data point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oMath>
                </a14:m>
                <a:r>
                  <a:rPr lang="en-US" altLang="zh-CN" dirty="0">
                    <a:latin typeface="霞鹜文楷" panose="02020500000000000000" pitchFamily="18" charset="-122"/>
                    <a:ea typeface="霞鹜文楷" panose="02020500000000000000" pitchFamily="18" charset="-122"/>
                  </a:rPr>
                  <a:t> Our task is to find the minimizer of the empirical error over entire training data:</a:t>
                </a:r>
                <a:endParaRPr lang="zh-CN" altLang="zh-CN" dirty="0">
                  <a:latin typeface="霞鹜文楷" panose="02020500000000000000" pitchFamily="18" charset="-122"/>
                  <a:ea typeface="霞鹜文楷" panose="02020500000000000000" pitchFamily="18" charset="-122"/>
                </a:endParaRPr>
              </a:p>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𝜃</m:t>
                          </m:r>
                        </m:e>
                        <m:sup>
                          <m:r>
                            <a:rPr lang="en-US" altLang="zh-CN" i="1">
                              <a:latin typeface="Cambria Math" panose="02040503050406030204" pitchFamily="18" charset="0"/>
                            </a:rPr>
                            <m:t>∗</m:t>
                          </m:r>
                        </m:sup>
                      </m:sSup>
                      <m:r>
                        <a:rPr lang="en-US" altLang="zh-CN">
                          <a:latin typeface="Cambria Math" panose="02040503050406030204" pitchFamily="18" charset="0"/>
                        </a:rPr>
                        <m:t>=</m:t>
                      </m:r>
                      <m:r>
                        <m:rPr>
                          <m:sty m:val="p"/>
                        </m:rPr>
                        <a:rPr lang="en-US" altLang="zh-CN">
                          <a:latin typeface="Cambria Math" panose="02040503050406030204" pitchFamily="18" charset="0"/>
                        </a:rPr>
                        <m:t>arg</m:t>
                      </m:r>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𝜃</m:t>
                          </m:r>
                        </m:lim>
                      </m:limLow>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𝓁</m:t>
                          </m:r>
                        </m:e>
                      </m:nary>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a:latin typeface="Cambria Math" panose="02040503050406030204" pitchFamily="18" charset="0"/>
                            </a:rPr>
                            <m:t>,</m:t>
                          </m:r>
                          <m:r>
                            <a:rPr lang="en-US" altLang="zh-CN" i="1">
                              <a:latin typeface="Cambria Math" panose="02040503050406030204" pitchFamily="18" charset="0"/>
                            </a:rPr>
                            <m:t>𝜃</m:t>
                          </m:r>
                        </m:e>
                      </m:d>
                      <m:r>
                        <a:rPr lang="en-US" altLang="zh-CN">
                          <a:latin typeface="Cambria Math" panose="02040503050406030204" pitchFamily="18" charset="0"/>
                        </a:rPr>
                        <m:t>≜</m:t>
                      </m:r>
                      <m:r>
                        <m:rPr>
                          <m:sty m:val="p"/>
                        </m:rPr>
                        <a:rPr lang="en-US" altLang="zh-CN">
                          <a:latin typeface="Cambria Math" panose="02040503050406030204" pitchFamily="18" charset="0"/>
                        </a:rPr>
                        <m:t>arg</m:t>
                      </m:r>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𝜃</m:t>
                          </m:r>
                        </m:lim>
                      </m:limLow>
                      <m:r>
                        <a:rPr lang="en-US" altLang="zh-CN" i="1">
                          <a:latin typeface="Cambria Math" panose="02040503050406030204" pitchFamily="18" charset="0"/>
                        </a:rPr>
                        <m:t>𝓁</m:t>
                      </m:r>
                      <m:d>
                        <m:dPr>
                          <m:ctrlPr>
                            <a:rPr lang="zh-CN" altLang="zh-CN" i="1">
                              <a:latin typeface="Cambria Math" panose="02040503050406030204" pitchFamily="18" charset="0"/>
                            </a:rPr>
                          </m:ctrlPr>
                        </m:dPr>
                        <m:e>
                          <m:r>
                            <a:rPr lang="en-US" altLang="zh-CN" b="1" i="1">
                              <a:latin typeface="Cambria Math" panose="02040503050406030204" pitchFamily="18" charset="0"/>
                            </a:rPr>
                            <m:t>𝐱</m:t>
                          </m:r>
                          <m:r>
                            <a:rPr lang="en-US" altLang="zh-CN">
                              <a:latin typeface="Cambria Math" panose="02040503050406030204" pitchFamily="18" charset="0"/>
                            </a:rPr>
                            <m:t>,</m:t>
                          </m:r>
                          <m:r>
                            <a:rPr lang="en-US" altLang="zh-CN" i="1">
                              <a:latin typeface="Cambria Math" panose="02040503050406030204" pitchFamily="18" charset="0"/>
                            </a:rPr>
                            <m:t>𝜃</m:t>
                          </m:r>
                        </m:e>
                      </m:d>
                    </m:oMath>
                  </m:oMathPara>
                </a14:m>
                <a:endParaRPr lang="zh-CN" altLang="zh-CN" dirty="0">
                  <a:latin typeface="霞鹜文楷" panose="02020500000000000000" pitchFamily="18" charset="-122"/>
                  <a:ea typeface="霞鹜文楷" panose="02020500000000000000" pitchFamily="18" charset="-122"/>
                </a:endParaRPr>
              </a:p>
            </p:txBody>
          </p:sp>
        </mc:Choice>
        <mc:Fallback xmlns="">
          <p:sp>
            <p:nvSpPr>
              <p:cNvPr id="11" name="文本框 10">
                <a:extLst>
                  <a:ext uri="{FF2B5EF4-FFF2-40B4-BE49-F238E27FC236}">
                    <a16:creationId xmlns:a16="http://schemas.microsoft.com/office/drawing/2014/main" id="{D8E98E37-BB16-48FE-8420-B9AE344CE31F}"/>
                  </a:ext>
                </a:extLst>
              </p:cNvPr>
              <p:cNvSpPr txBox="1">
                <a:spLocks noRot="1" noChangeAspect="1" noMove="1" noResize="1" noEditPoints="1" noAdjustHandles="1" noChangeArrowheads="1" noChangeShapeType="1" noTextEdit="1"/>
              </p:cNvSpPr>
              <p:nvPr/>
            </p:nvSpPr>
            <p:spPr>
              <a:xfrm>
                <a:off x="389296" y="3212976"/>
                <a:ext cx="8523738" cy="2002471"/>
              </a:xfrm>
              <a:prstGeom prst="rect">
                <a:avLst/>
              </a:prstGeom>
              <a:blipFill>
                <a:blip r:embed="rId2"/>
                <a:stretch>
                  <a:fillRect l="-644" t="-608" r="-215"/>
                </a:stretch>
              </a:blipFill>
            </p:spPr>
            <p:txBody>
              <a:bodyPr/>
              <a:lstStyle/>
              <a:p>
                <a:r>
                  <a:rPr lang="zh-CN" altLang="en-US">
                    <a:noFill/>
                  </a:rPr>
                  <a:t> </a:t>
                </a:r>
              </a:p>
            </p:txBody>
          </p:sp>
        </mc:Fallback>
      </mc:AlternateContent>
      <p:sp>
        <p:nvSpPr>
          <p:cNvPr id="13" name="矩形: 圆角 9">
            <a:extLst>
              <a:ext uri="{FF2B5EF4-FFF2-40B4-BE49-F238E27FC236}">
                <a16:creationId xmlns:a16="http://schemas.microsoft.com/office/drawing/2014/main" id="{AB4FB23F-E067-46BD-AF82-2B10F426519E}"/>
              </a:ext>
            </a:extLst>
          </p:cNvPr>
          <p:cNvSpPr/>
          <p:nvPr/>
        </p:nvSpPr>
        <p:spPr>
          <a:xfrm>
            <a:off x="323528" y="3140967"/>
            <a:ext cx="8523739" cy="3600401"/>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006B2F1-38CF-4DEB-B88A-F7359E004ED4}"/>
                  </a:ext>
                </a:extLst>
              </p:cNvPr>
              <p:cNvSpPr txBox="1"/>
              <p:nvPr/>
            </p:nvSpPr>
            <p:spPr>
              <a:xfrm>
                <a:off x="357054" y="5366043"/>
                <a:ext cx="8456685" cy="1200329"/>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where for notation simplicity we overload the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notation so that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represents the average error of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over the entire dataset. We make the mild assumption that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twice-differentiable, which holds true for the majority of modern machine learning models and tasks.</a:t>
                </a: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2006B2F1-38CF-4DEB-B88A-F7359E004ED4}"/>
                  </a:ext>
                </a:extLst>
              </p:cNvPr>
              <p:cNvSpPr txBox="1">
                <a:spLocks noRot="1" noChangeAspect="1" noMove="1" noResize="1" noEditPoints="1" noAdjustHandles="1" noChangeArrowheads="1" noChangeShapeType="1" noTextEdit="1"/>
              </p:cNvSpPr>
              <p:nvPr/>
            </p:nvSpPr>
            <p:spPr>
              <a:xfrm>
                <a:off x="357054" y="5366043"/>
                <a:ext cx="8456685" cy="1200329"/>
              </a:xfrm>
              <a:prstGeom prst="rect">
                <a:avLst/>
              </a:prstGeom>
              <a:blipFill>
                <a:blip r:embed="rId3"/>
                <a:stretch>
                  <a:fillRect l="-649" t="-2538" r="-1154" b="-710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73869" y="1411473"/>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323528" y="2420887"/>
            <a:ext cx="8523739" cy="4176445"/>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871F1A8-10B9-4DFF-9BAF-4A79F3C07985}"/>
                  </a:ext>
                </a:extLst>
              </p:cNvPr>
              <p:cNvSpPr txBox="1"/>
              <p:nvPr/>
            </p:nvSpPr>
            <p:spPr>
              <a:xfrm>
                <a:off x="611560" y="2636912"/>
                <a:ext cx="8136904" cy="3855992"/>
              </a:xfrm>
              <a:prstGeom prst="rect">
                <a:avLst/>
              </a:prstGeom>
              <a:noFill/>
            </p:spPr>
            <p:txBody>
              <a:bodyPr wrap="square">
                <a:spAutoFit/>
              </a:bodyPr>
              <a:lstStyle/>
              <a:p>
                <a:pPr>
                  <a:spcBef>
                    <a:spcPts val="900"/>
                  </a:spcBef>
                  <a:spcAft>
                    <a:spcPts val="900"/>
                  </a:spcAft>
                </a:pPr>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Standard training usually applies minibatch stochastic gradient descent or its variants. At each step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a minibatch of training data </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sub>
                    </m:sSub>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𝑛</m:t>
                        </m:r>
                      </m:sup>
                    </m:sSubSup>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is sampled to update the current parameters as</a:t>
                </a:r>
                <a:endParaRPr lang="zh-CN" altLang="zh-CN" sz="20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e>
                        <m:sub>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where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is the learning rate. Such a training process often takes tens of thousands or even millions of update steps to converge. Instead, we aim to learn a tiny set of synthetic distilled training data </a:t>
                </a:r>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𝑥</m:t>
                            </m:r>
                          </m:e>
                        </m:acc>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sub>
                    </m:sSub>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𝑀</m:t>
                        </m:r>
                      </m:sup>
                    </m:sSubSup>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with </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𝑁</m:t>
                    </m:r>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and a corresponding learning rate </a:t>
                </a:r>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acc>
                  </m:oMath>
                </a14:m>
                <a:r>
                  <a:rPr lang="en-US" altLang="zh-CN" sz="2000" dirty="0">
                    <a:effectLst/>
                    <a:latin typeface="霞鹜文楷" panose="02020500000000000000" pitchFamily="18" charset="-122"/>
                    <a:ea typeface="霞鹜文楷" panose="02020500000000000000" pitchFamily="18" charset="-122"/>
                    <a:cs typeface="Times New Roman" panose="02020603050405020304" pitchFamily="18" charset="0"/>
                  </a:rPr>
                  <a:t> so that a single GD step such as </a:t>
                </a:r>
                <a:endParaRPr lang="zh-CN" altLang="zh-CN" sz="20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acc>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e>
                        <m:sub>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0</m:t>
                              </m:r>
                            </m:sub>
                          </m:sSub>
                        </m:sub>
                      </m:s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20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0</m:t>
                              </m:r>
                            </m:sub>
                          </m:sSub>
                        </m:e>
                      </m:d>
                    </m:oMath>
                  </m:oMathPara>
                </a14:m>
                <a:endParaRPr lang="zh-CN" altLang="zh-CN" sz="20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E871F1A8-10B9-4DFF-9BAF-4A79F3C07985}"/>
                  </a:ext>
                </a:extLst>
              </p:cNvPr>
              <p:cNvSpPr txBox="1">
                <a:spLocks noRot="1" noChangeAspect="1" noMove="1" noResize="1" noEditPoints="1" noAdjustHandles="1" noChangeArrowheads="1" noChangeShapeType="1" noTextEdit="1"/>
              </p:cNvSpPr>
              <p:nvPr/>
            </p:nvSpPr>
            <p:spPr>
              <a:xfrm>
                <a:off x="611560" y="2636912"/>
                <a:ext cx="8136904" cy="3855992"/>
              </a:xfrm>
              <a:prstGeom prst="rect">
                <a:avLst/>
              </a:prstGeom>
              <a:blipFill>
                <a:blip r:embed="rId2"/>
                <a:stretch>
                  <a:fillRect l="-749" t="-949" r="-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68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73869" y="1411473"/>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323528" y="2127165"/>
            <a:ext cx="8523739" cy="4470168"/>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78BA592-F059-4BAB-B1E3-A479D246C74E}"/>
                  </a:ext>
                </a:extLst>
              </p:cNvPr>
              <p:cNvSpPr txBox="1"/>
              <p:nvPr/>
            </p:nvSpPr>
            <p:spPr>
              <a:xfrm>
                <a:off x="632058" y="2240258"/>
                <a:ext cx="7972389" cy="1670009"/>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using these learned synthetic data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can greatly boost the performance on the real test set. Given an initial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we obtain these synthetic data and learning rate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by minimizing the objective below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argmin</m:t>
                          </m:r>
                        </m:e>
                        <m:lim>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𝛈</m:t>
                              </m:r>
                            </m:e>
                          </m:acc>
                        </m:lim>
                      </m:limLow>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argmin</m:t>
                          </m:r>
                        </m:e>
                        <m:lim>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𝛈</m:t>
                              </m:r>
                            </m:e>
                          </m:acc>
                        </m:lim>
                      </m:limLow>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argmin</m:t>
                          </m:r>
                        </m:e>
                        <m:lim>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𝛈</m:t>
                              </m:r>
                            </m:e>
                          </m:acc>
                        </m:lim>
                      </m:limLow>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𝓁</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e>
                      </m:d>
                    </m:oMath>
                  </m:oMathPara>
                </a14:m>
                <a:endParaRPr lang="en-US" altLang="zh-CN" sz="1800" dirty="0">
                  <a:effectLst/>
                  <a:latin typeface="霞鹜文楷" panose="02020500000000000000" pitchFamily="18" charset="-122"/>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378BA592-F059-4BAB-B1E3-A479D246C74E}"/>
                  </a:ext>
                </a:extLst>
              </p:cNvPr>
              <p:cNvSpPr txBox="1">
                <a:spLocks noRot="1" noChangeAspect="1" noMove="1" noResize="1" noEditPoints="1" noAdjustHandles="1" noChangeArrowheads="1" noChangeShapeType="1" noTextEdit="1"/>
              </p:cNvSpPr>
              <p:nvPr/>
            </p:nvSpPr>
            <p:spPr>
              <a:xfrm>
                <a:off x="632058" y="2240258"/>
                <a:ext cx="7972389" cy="1670009"/>
              </a:xfrm>
              <a:prstGeom prst="rect">
                <a:avLst/>
              </a:prstGeom>
              <a:blipFill>
                <a:blip r:embed="rId2"/>
                <a:stretch>
                  <a:fillRect l="-689" t="-1825" r="-12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60B66CC-AF10-4789-B189-D0469535914D}"/>
                  </a:ext>
                </a:extLst>
              </p:cNvPr>
              <p:cNvSpPr txBox="1"/>
              <p:nvPr/>
            </p:nvSpPr>
            <p:spPr>
              <a:xfrm>
                <a:off x="632058" y="3979508"/>
                <a:ext cx="8344073" cy="2548583"/>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where we derive the new weights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as a function of distilled data </a:t>
                </a:r>
                <a14:m>
                  <m:oMath xmlns:m="http://schemas.openxmlformats.org/officeDocument/2006/math">
                    <m:acc>
                      <m:accPr>
                        <m:chr m:val="̃"/>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b="1" i="1">
                            <a:latin typeface="Cambria Math" panose="02040503050406030204" pitchFamily="18" charset="0"/>
                            <a:cs typeface="Times New Roman" panose="02020603050405020304" pitchFamily="18" charset="0"/>
                          </a:rPr>
                          <m:t>𝐱</m:t>
                        </m:r>
                      </m:e>
                    </m:acc>
                  </m:oMath>
                </a14:m>
                <a:r>
                  <a:rPr lang="en-US" altLang="zh-CN" dirty="0">
                    <a:latin typeface="霞鹜文楷" panose="02020500000000000000" pitchFamily="18" charset="-122"/>
                    <a:ea typeface="霞鹜文楷" panose="02020500000000000000" pitchFamily="18" charset="-122"/>
                    <a:cs typeface="Times New Roman" panose="02020603050405020304" pitchFamily="18" charset="0"/>
                  </a:rPr>
                  <a:t> and learning rate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and then evaluate the new weights over all the training data x. </a:t>
                </a:r>
              </a:p>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The loss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e>
                    </m:acc>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is differentiable </a:t>
                </a:r>
                <a:r>
                  <a:rPr lang="en-US" altLang="zh-CN" sz="1800" dirty="0" err="1">
                    <a:effectLst/>
                    <a:latin typeface="霞鹜文楷" panose="02020500000000000000" pitchFamily="18" charset="-122"/>
                    <a:ea typeface="霞鹜文楷" panose="02020500000000000000" pitchFamily="18" charset="-122"/>
                    <a:cs typeface="Times New Roman" panose="02020603050405020304" pitchFamily="18" charset="0"/>
                  </a:rPr>
                  <a:t>w.r.t.</a:t>
                </a: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and </a:t>
                </a:r>
                <a14:m>
                  <m:oMath xmlns:m="http://schemas.openxmlformats.org/officeDocument/2006/math">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and can thus be optimized using standard gradient-based methods. In many classification tasks, the data x may contain discrete parts, e.g., class labels in data-label pairs. For such cases, we fix the discrete parts rather than learn them.</a:t>
                </a: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A60B66CC-AF10-4789-B189-D0469535914D}"/>
                  </a:ext>
                </a:extLst>
              </p:cNvPr>
              <p:cNvSpPr txBox="1">
                <a:spLocks noRot="1" noChangeAspect="1" noMove="1" noResize="1" noEditPoints="1" noAdjustHandles="1" noChangeArrowheads="1" noChangeShapeType="1" noTextEdit="1"/>
              </p:cNvSpPr>
              <p:nvPr/>
            </p:nvSpPr>
            <p:spPr>
              <a:xfrm>
                <a:off x="632058" y="3979508"/>
                <a:ext cx="8344073" cy="2548583"/>
              </a:xfrm>
              <a:prstGeom prst="rect">
                <a:avLst/>
              </a:prstGeom>
              <a:blipFill>
                <a:blip r:embed="rId3"/>
                <a:stretch>
                  <a:fillRect l="-658" t="-1435" b="-2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788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22D51BB-AD04-4D05-9838-514859491C02}"/>
              </a:ext>
            </a:extLst>
          </p:cNvPr>
          <p:cNvSpPr txBox="1">
            <a:spLocks/>
          </p:cNvSpPr>
          <p:nvPr/>
        </p:nvSpPr>
        <p:spPr>
          <a:xfrm>
            <a:off x="107315" y="26066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bg1"/>
                </a:solidFill>
                <a:latin typeface="Times New Roman" panose="02020603050405020304" pitchFamily="18" charset="0"/>
                <a:ea typeface="+mj-ea"/>
                <a:cs typeface="Times New Roman" panose="02020603050405020304" pitchFamily="18" charset="0"/>
              </a:defRPr>
            </a:lvl1pPr>
          </a:lstStyle>
          <a:p>
            <a:r>
              <a:rPr lang="en-US" altLang="zh-CN" sz="4400">
                <a:latin typeface="霞鹜文楷" panose="02020500000000000000" pitchFamily="18" charset="-122"/>
                <a:ea typeface="霞鹜文楷" panose="02020500000000000000" pitchFamily="18" charset="-122"/>
              </a:rPr>
              <a:t>Dataset Distillation</a:t>
            </a:r>
            <a:endParaRPr lang="zh-CN" altLang="en-US" sz="4400" dirty="0">
              <a:latin typeface="霞鹜文楷" panose="02020500000000000000" pitchFamily="18" charset="-122"/>
              <a:ea typeface="霞鹜文楷" panose="02020500000000000000" pitchFamily="18" charset="-122"/>
            </a:endParaRPr>
          </a:p>
        </p:txBody>
      </p:sp>
      <p:sp>
        <p:nvSpPr>
          <p:cNvPr id="9" name="文本框 8">
            <a:extLst>
              <a:ext uri="{FF2B5EF4-FFF2-40B4-BE49-F238E27FC236}">
                <a16:creationId xmlns:a16="http://schemas.microsoft.com/office/drawing/2014/main" id="{5DDAE018-BDA6-4641-A1E1-5B96157BD287}"/>
              </a:ext>
            </a:extLst>
          </p:cNvPr>
          <p:cNvSpPr txBox="1"/>
          <p:nvPr/>
        </p:nvSpPr>
        <p:spPr>
          <a:xfrm>
            <a:off x="0" y="1428753"/>
            <a:ext cx="9847167" cy="707886"/>
          </a:xfrm>
          <a:prstGeom prst="rect">
            <a:avLst/>
          </a:prstGeom>
          <a:noFill/>
        </p:spPr>
        <p:txBody>
          <a:bodyPr wrap="square" rtlCol="0">
            <a:spAutoFit/>
          </a:bodyPr>
          <a:lstStyle/>
          <a:p>
            <a:r>
              <a:rPr lang="en-US" altLang="zh-CN" sz="4000" b="1" dirty="0">
                <a:latin typeface="霞鹜文楷" panose="02020500000000000000" pitchFamily="18" charset="-120"/>
                <a:ea typeface="霞鹜文楷" panose="02020500000000000000" pitchFamily="18" charset="-120"/>
                <a:cs typeface="Lato"/>
              </a:rPr>
              <a:t>Method</a:t>
            </a:r>
            <a:endParaRPr lang="zh-CN" altLang="en-US" sz="4000" b="1" dirty="0">
              <a:latin typeface="霞鹜文楷" panose="02020500000000000000" pitchFamily="18" charset="-120"/>
              <a:ea typeface="霞鹜文楷" panose="02020500000000000000" pitchFamily="18" charset="-120"/>
              <a:cs typeface="Lato"/>
            </a:endParaRPr>
          </a:p>
        </p:txBody>
      </p:sp>
      <p:sp>
        <p:nvSpPr>
          <p:cNvPr id="13" name="矩形: 圆角 9">
            <a:extLst>
              <a:ext uri="{FF2B5EF4-FFF2-40B4-BE49-F238E27FC236}">
                <a16:creationId xmlns:a16="http://schemas.microsoft.com/office/drawing/2014/main" id="{AB4FB23F-E067-46BD-AF82-2B10F426519E}"/>
              </a:ext>
            </a:extLst>
          </p:cNvPr>
          <p:cNvSpPr/>
          <p:nvPr/>
        </p:nvSpPr>
        <p:spPr>
          <a:xfrm>
            <a:off x="184497" y="2420888"/>
            <a:ext cx="8523739" cy="3535849"/>
          </a:xfrm>
          <a:prstGeom prst="roundRect">
            <a:avLst>
              <a:gd name="adj" fmla="val 6706"/>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379723B-AF08-4014-949E-506168AB2F14}"/>
                  </a:ext>
                </a:extLst>
              </p:cNvPr>
              <p:cNvSpPr txBox="1"/>
              <p:nvPr/>
            </p:nvSpPr>
            <p:spPr>
              <a:xfrm>
                <a:off x="397355" y="2492896"/>
                <a:ext cx="8280920" cy="3246017"/>
              </a:xfrm>
              <a:prstGeom prst="rect">
                <a:avLst/>
              </a:prstGeom>
              <a:noFill/>
            </p:spPr>
            <p:txBody>
              <a:bodyPr wrap="square">
                <a:spAutoFit/>
              </a:bodyPr>
              <a:lstStyle/>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Unfortunately, </a:t>
                </a:r>
                <a:r>
                  <a:rPr lang="en-US" altLang="zh-CN" sz="1800" dirty="0">
                    <a:effectLst/>
                    <a:highlight>
                      <a:srgbClr val="FFEE99"/>
                    </a:highlight>
                    <a:latin typeface="霞鹜文楷" panose="02020500000000000000" pitchFamily="18" charset="-122"/>
                    <a:ea typeface="霞鹜文楷" panose="02020500000000000000" pitchFamily="18" charset="-122"/>
                    <a:cs typeface="Times New Roman" panose="02020603050405020304" pitchFamily="18" charset="0"/>
                  </a:rPr>
                  <a:t>the above distilled data optimized for a given initialization do not generalize well to other initializations</a:t>
                </a: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The distilled data often look like random noise as it encodes the information of both training dataset </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and a particular network initialization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 </a:t>
                </a:r>
              </a:p>
              <a:p>
                <a:pPr>
                  <a:spcBef>
                    <a:spcPts val="900"/>
                  </a:spcBef>
                  <a:spcAft>
                    <a:spcPts val="900"/>
                  </a:spcAft>
                </a:pP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To address this issue, we turn to calculate a small number of distilled data that can work for networks with </a:t>
                </a:r>
                <a:r>
                  <a:rPr lang="en-US" altLang="zh-CN" sz="1800" dirty="0">
                    <a:effectLst/>
                    <a:highlight>
                      <a:srgbClr val="FFEE99"/>
                    </a:highlight>
                    <a:latin typeface="霞鹜文楷" panose="02020500000000000000" pitchFamily="18" charset="-122"/>
                    <a:ea typeface="霞鹜文楷" panose="02020500000000000000" pitchFamily="18" charset="-122"/>
                    <a:cs typeface="Times New Roman" panose="02020603050405020304" pitchFamily="18" charset="0"/>
                  </a:rPr>
                  <a:t>random initializations from a specific distribution. </a:t>
                </a:r>
                <a:r>
                  <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rPr>
                  <a:t>We formulate the optimization problem as follows: </a:t>
                </a: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arg</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min</m:t>
                          </m:r>
                        </m:e>
                        <m:lim>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acc>
                        </m:lim>
                      </m:limLow>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𝔼</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ℒ</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𝐱</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Sub>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a:p>
                <a:pPr>
                  <a:spcBef>
                    <a:spcPts val="900"/>
                  </a:spcBef>
                  <a:spcAft>
                    <a:spcPts val="900"/>
                  </a:spcAft>
                </a:pPr>
                <a:endParaRPr lang="zh-CN" altLang="zh-CN" sz="1800" dirty="0">
                  <a:effectLst/>
                  <a:latin typeface="霞鹜文楷" panose="02020500000000000000" pitchFamily="18" charset="-122"/>
                  <a:ea typeface="霞鹜文楷" panose="02020500000000000000" pitchFamily="18"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D379723B-AF08-4014-949E-506168AB2F14}"/>
                  </a:ext>
                </a:extLst>
              </p:cNvPr>
              <p:cNvSpPr txBox="1">
                <a:spLocks noRot="1" noChangeAspect="1" noMove="1" noResize="1" noEditPoints="1" noAdjustHandles="1" noChangeArrowheads="1" noChangeShapeType="1" noTextEdit="1"/>
              </p:cNvSpPr>
              <p:nvPr/>
            </p:nvSpPr>
            <p:spPr>
              <a:xfrm>
                <a:off x="397355" y="2492896"/>
                <a:ext cx="8280920" cy="3246017"/>
              </a:xfrm>
              <a:prstGeom prst="rect">
                <a:avLst/>
              </a:prstGeom>
              <a:blipFill>
                <a:blip r:embed="rId2"/>
                <a:stretch>
                  <a:fillRect l="-589" t="-1128" r="-132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7EDAEFCA-7B76-42F9-A5CD-8F0B5C58E91D}"/>
              </a:ext>
            </a:extLst>
          </p:cNvPr>
          <p:cNvPicPr>
            <a:picLocks noChangeAspect="1"/>
          </p:cNvPicPr>
          <p:nvPr/>
        </p:nvPicPr>
        <p:blipFill>
          <a:blip r:embed="rId3"/>
          <a:stretch>
            <a:fillRect/>
          </a:stretch>
        </p:blipFill>
        <p:spPr>
          <a:xfrm>
            <a:off x="-14740" y="2167295"/>
            <a:ext cx="9144000" cy="3897217"/>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C078832-1D9E-40B9-89D3-00C9F533CD1D}"/>
                  </a:ext>
                </a:extLst>
              </p:cNvPr>
              <p:cNvSpPr txBox="1"/>
              <p:nvPr/>
            </p:nvSpPr>
            <p:spPr>
              <a:xfrm>
                <a:off x="1475696" y="5342394"/>
                <a:ext cx="5492838" cy="3965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𝑖</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𝜂</m:t>
                              </m:r>
                            </m:e>
                          </m:acc>
                        </m:e>
                        <m:sub>
                          <m:r>
                            <a:rPr lang="zh-CN" altLang="en-US" i="1">
                              <a:solidFill>
                                <a:schemeClr val="tx1"/>
                              </a:solidFill>
                              <a:latin typeface="Cambria Math" panose="02040503050406030204" pitchFamily="18" charset="0"/>
                            </a:rPr>
                            <m:t>𝑖</m:t>
                          </m:r>
                        </m:sub>
                      </m:sSub>
                      <m:sSub>
                        <m:sSubPr>
                          <m:ctrlPr>
                            <a:rPr lang="zh-CN" altLang="en-US" i="1">
                              <a:solidFill>
                                <a:schemeClr val="tx1"/>
                              </a:solidFill>
                              <a:latin typeface="Cambria Math" panose="02040503050406030204" pitchFamily="18" charset="0"/>
                            </a:rPr>
                          </m:ctrlPr>
                        </m:sSubPr>
                        <m:e>
                          <m:r>
                            <m:rPr>
                              <m:sty m:val="p"/>
                            </m:rPr>
                            <a:rPr lang="zh-CN" altLang="en-US" i="0">
                              <a:solidFill>
                                <a:schemeClr val="tx1"/>
                              </a:solidFill>
                              <a:latin typeface="Cambria Math" panose="02040503050406030204" pitchFamily="18" charset="0"/>
                            </a:rPr>
                            <m:t>∇</m:t>
                          </m:r>
                        </m:e>
                        <m: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𝑖</m:t>
                              </m:r>
                            </m:sub>
                          </m:sSub>
                        </m:sub>
                      </m:sSub>
                      <m:r>
                        <a:rPr lang="zh-CN" altLang="en-US" i="0">
                          <a:solidFill>
                            <a:schemeClr val="tx1"/>
                          </a:solidFill>
                          <a:latin typeface="Cambria Math" panose="02040503050406030204" pitchFamily="18" charset="0"/>
                        </a:rPr>
                        <m:t>𝓁</m:t>
                      </m:r>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b="1" i="0">
                                      <a:solidFill>
                                        <a:schemeClr val="tx1"/>
                                      </a:solidFill>
                                      <a:latin typeface="Cambria Math" panose="02040503050406030204" pitchFamily="18" charset="0"/>
                                    </a:rPr>
                                    <m:t>𝐱</m:t>
                                  </m:r>
                                </m:e>
                              </m:acc>
                            </m:e>
                            <m:sub>
                              <m:r>
                                <a:rPr lang="zh-CN" altLang="en-US" b="0" i="1">
                                  <a:solidFill>
                                    <a:schemeClr val="tx1"/>
                                  </a:solidFill>
                                  <a:latin typeface="Cambria Math" panose="02040503050406030204" pitchFamily="18" charset="0"/>
                                </a:rPr>
                                <m:t>𝑖</m:t>
                              </m:r>
                            </m:sub>
                          </m:sSub>
                          <m:r>
                            <a:rPr lang="zh-CN" altLang="en-US" b="0" i="0">
                              <a:solidFill>
                                <a:schemeClr val="tx1"/>
                              </a:solidFill>
                              <a:latin typeface="Cambria Math" panose="02040503050406030204" pitchFamily="18" charset="0"/>
                            </a:rPr>
                            <m:t>,</m:t>
                          </m:r>
                          <m:sSub>
                            <m:sSubPr>
                              <m:ctrlPr>
                                <a:rPr lang="zh-CN" altLang="en-US" b="0"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𝜃</m:t>
                              </m:r>
                            </m:e>
                            <m:sub>
                              <m:r>
                                <a:rPr lang="zh-CN" altLang="en-US" b="0" i="1">
                                  <a:solidFill>
                                    <a:schemeClr val="tx1"/>
                                  </a:solidFill>
                                  <a:latin typeface="Cambria Math" panose="02040503050406030204" pitchFamily="18" charset="0"/>
                                </a:rPr>
                                <m:t>𝑖</m:t>
                              </m:r>
                            </m:sub>
                          </m:sSub>
                        </m:e>
                      </m:d>
                      <m:r>
                        <a:rPr lang="zh-CN" altLang="en-US" b="0" i="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6" name="文本框 15">
                <a:extLst>
                  <a:ext uri="{FF2B5EF4-FFF2-40B4-BE49-F238E27FC236}">
                    <a16:creationId xmlns:a16="http://schemas.microsoft.com/office/drawing/2014/main" id="{9C078832-1D9E-40B9-89D3-00C9F533CD1D}"/>
                  </a:ext>
                </a:extLst>
              </p:cNvPr>
              <p:cNvSpPr txBox="1">
                <a:spLocks noRot="1" noChangeAspect="1" noMove="1" noResize="1" noEditPoints="1" noAdjustHandles="1" noChangeArrowheads="1" noChangeShapeType="1" noTextEdit="1"/>
              </p:cNvSpPr>
              <p:nvPr/>
            </p:nvSpPr>
            <p:spPr>
              <a:xfrm>
                <a:off x="1475696" y="5342394"/>
                <a:ext cx="5492838" cy="396519"/>
              </a:xfrm>
              <a:prstGeom prst="rect">
                <a:avLst/>
              </a:prstGeom>
              <a:blipFill>
                <a:blip r:embed="rId4"/>
                <a:stretch>
                  <a:fillRect b="-3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371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1+ppt_h/2"/>
                                          </p:val>
                                        </p:tav>
                                      </p:tavLst>
                                    </p:anim>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a0740af-2c9f-4541-a090-7af5c1719896"/>
  <p:tag name="COMMONDATA" val="eyJoZGlkIjoiZTlhNDZlZDhhMTFhNTY4ZGRjOWQwOTNmMmY5ZTJm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1658</Words>
  <Application>Microsoft Office PowerPoint</Application>
  <PresentationFormat>全屏显示(4:3)</PresentationFormat>
  <Paragraphs>109</Paragraphs>
  <Slides>19</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等线</vt:lpstr>
      <vt:lpstr>霞鹜文楷</vt:lpstr>
      <vt:lpstr>Arial</vt:lpstr>
      <vt:lpstr>Arial Black</vt:lpstr>
      <vt:lpstr>Calibri</vt:lpstr>
      <vt:lpstr>Cambria</vt:lpstr>
      <vt:lpstr>Cambria Math</vt:lpstr>
      <vt:lpstr>Times New Roman</vt:lpstr>
      <vt:lpstr>Wingdings</vt:lpstr>
      <vt:lpstr>Office 主题</vt:lpstr>
      <vt:lpstr>1_Pixel</vt:lpstr>
      <vt:lpstr>Dataset Distillation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Dataset Distillation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ustc</dc:creator>
  <cp:lastModifiedBy>杨松 蓝</cp:lastModifiedBy>
  <cp:revision>1067</cp:revision>
  <dcterms:created xsi:type="dcterms:W3CDTF">2024-01-30T13:42:00Z</dcterms:created>
  <dcterms:modified xsi:type="dcterms:W3CDTF">2024-09-20T05:12:06Z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F7D5A7F71F474231800BED4A94F4D27A</vt:lpwstr>
  </property>
</Properties>
</file>