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90D1-02F2-98D0-9A55-AB375F5F5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DAFBB-768B-BDF1-3E3C-B777053E6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CAA07-2719-A1D2-139B-3ED688C1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37AB-5CD1-31F2-391E-92FD6B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05866-AD14-D82C-3F56-D983417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B55AC-CCDA-9FAD-BF55-9091D08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0CF62-3CAA-B24F-C917-EFEB29D1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A5E8-CA63-4B98-8714-D85D4222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31424-06A8-3917-5E9D-2B917B24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B738E-D3E6-11C6-C539-C8DBC88C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D0E09-99FB-BBCD-F1BF-1B4C45C8E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B0725-0EA7-7646-F3B9-793701EB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DAA53-84ED-1996-DC59-F076942D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89F3-8BA4-9A76-1DD4-994B4764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364F9-27ED-5B15-B257-93BCABF1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5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355F0-C7E8-E198-6641-C8A1FBE9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1EBA-4915-E3ED-A88D-AFD85363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44795-B4AC-D051-8899-B7453511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120C7-30BC-AC1A-F913-7625B01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AD754-DCC5-3480-EAB3-A6D40BC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35342-CCE2-D730-E38E-7D7D7A61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04E76-567D-D081-3F6E-5040D3D3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E596C-39BD-9C73-E50A-75495BBA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CA056-808F-B258-5CAE-A8C8D388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7A186-63C1-8B33-8D4C-11F9DC00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BA629-3A38-5D6A-6F43-859D80C8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B18BF-548E-F98E-DCB7-564D2851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43F0B-0E89-F19E-098C-75F1B206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9BEE9-6B19-2768-4874-6E0658C8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E16B4-D610-B0EB-2092-2F6AB6D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8C1F8-3CB8-AA72-5144-AD0AE618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3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2AC2-E079-03BD-2CC0-DBF29B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8260-CB02-4522-2FCA-67847407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221C9-FCD3-9EFE-EF3F-79BBFF98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19B98-78CB-5285-002F-08793CDB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29B48-7CFD-201B-0F05-DBB102463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EEC6A-B311-3617-436D-D5759F2A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DD175E-F4DB-7574-B3CA-1803B629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66D769-9FCE-B0DE-DD82-B172FA45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0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A2B2-54E9-A898-9E4E-9B4268E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977FD-2714-6B7D-F783-B0EAE4F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D8D00F-043B-65C6-5970-D706209D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D36CF-9C99-C95A-2727-DBDF9FC7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2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71D41-BC83-E76A-0071-63ADD8A6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335A77-E546-40C4-6EBE-0B4086C8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FB35B-EE18-19F8-7D27-E6A29EC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2B551-BF6D-BDEF-8341-4BD18187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1E29-4CDE-DAD7-CECB-F019CFF6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33564-1858-8671-AA7A-CD4804DE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33EFC-4046-9A6B-9DD2-8B412AE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89469-4126-1D1F-88B8-6DF93C72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831A4-BA97-8ACC-E3CA-A4CCA14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3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BBFBE-BF69-5612-3E9A-A181DD4F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4B45C-9640-9F71-F006-1CEB82A6D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2ED12-93C8-FBD6-AE80-03E20113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359CC-E83A-17D3-009D-1BA9E988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DEFAF-7F16-0A7D-04C1-1BC3AA1C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4D445-F76C-1F6E-7CC2-BD4F3249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7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FC21A-BAF3-2B9B-777D-B0039085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23C8A-F680-4CD2-435B-7F0EFEBF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9B0E2-AD53-4F92-816C-A6B7D966C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B106-C410-4D82-AEF7-54A80F2D0A8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62821-82E9-F304-1648-3EB1D7DE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648AD-1CC4-C864-2B2F-5179A1CFF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7248-6C1E-4ADD-BA1E-222B1F43B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1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D6AAE-6527-B3BE-1DAD-332D0DDAB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E018F-7C76-AF3F-3C9D-EBB7D47E4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7EAE8-C7EC-82D2-3C10-0A2D1207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7156"/>
            <a:ext cx="9144000" cy="28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7A3FD-34E6-71D3-1669-42B009CC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1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0AB59-13E4-3333-79DE-DFFA9C2F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standard approach to constructing open LLM agents involves imitation learning, which involves fine-tuning LLMs based on expert trajectories.</a:t>
            </a:r>
          </a:p>
          <a:p>
            <a:pPr algn="l"/>
            <a:r>
              <a:rPr lang="en-US" altLang="zh-CN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these SFT methods, which rely entirely on expert demonstrations, may yield sub-optimal policies due to inadequate exploration of target environments, thereby limiting their generalizability. 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76D7-E443-57B9-9453-3C5AA117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Formulation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35B638-D786-B8F1-A2DE-49449447F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510524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Agent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任务可以被看作是部分可观测的马尔可夫决策过程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(U, S,A,O, T ,R) 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，其中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的参数包含：指令空间 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U, 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状态空间 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S, 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动作空间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A, 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观测空间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O, 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变换函数 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T : S×A → S, 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奖励函数 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R : S × A → [0, 1]. </a:t>
                </a:r>
              </a:p>
              <a:p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给定一个指令 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u ∈ U, 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参数为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θ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的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LLM</a:t>
                </a:r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根据策略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生成动作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生成的动作会产生新的状态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，状态对应的响应产生新的观测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，然后</a:t>
                </a:r>
                <a:r>
                  <a:rPr lang="en-US" altLang="zh-CN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agent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继续产生动作：</a:t>
                </a:r>
                <a:r>
                  <a:rPr lang="en-US" altLang="zh-CN" sz="2400" i="0" u="none" strike="noStrike" baseline="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∗</m:t>
                        </m:r>
                      </m:e>
                      <m:e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zh-CN" sz="24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24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  <m:r>
                      <a:rPr lang="zh-CN" altLang="en-US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。</m:t>
                    </m:r>
                  </m:oMath>
                </a14:m>
                <a:endParaRPr lang="zh-CN" altLang="zh-CN" sz="2400" kern="100" dirty="0">
                  <a:effectLst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以上动作轨迹被表示为：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400" kern="1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2400" i="1"/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/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/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/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sz="2400" i="1"/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35B638-D786-B8F1-A2DE-49449447F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5105247"/>
              </a:xfrm>
              <a:blipFill>
                <a:blip r:embed="rId2"/>
                <a:stretch>
                  <a:fillRect l="-812" t="-167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7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6ACE7-4AC6-C373-B844-AD310EBE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Pseudocode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6531D3-83B7-4124-1AEA-40B4FA91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7435"/>
            <a:ext cx="7923220" cy="4903811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D82028-26E5-3685-C737-09AC874C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7862" y="1127436"/>
            <a:ext cx="7767348" cy="4903810"/>
          </a:xfrm>
        </p:spPr>
      </p:pic>
    </p:spTree>
    <p:extLst>
      <p:ext uri="{BB962C8B-B14F-4D97-AF65-F5344CB8AC3E}">
        <p14:creationId xmlns:p14="http://schemas.microsoft.com/office/powerpoint/2010/main" val="25963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6FD36-4CCB-58F6-5F31-66B05EEC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fine-tuning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57CD2-BB2D-FDFA-2C95-B2CD29142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366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给定专家轨迹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/>
                      <m:t>𝑒</m:t>
                    </m:r>
                    <m:r>
                      <a:rPr lang="en-US" altLang="zh-CN" sz="2400" i="1"/>
                      <m:t>=</m:t>
                    </m:r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i="1"/>
                          <m:t>𝑢</m:t>
                        </m:r>
                        <m:r>
                          <a:rPr lang="en-US" altLang="zh-CN" sz="2400" i="1"/>
                          <m:t>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b>
                            <m:r>
                              <a:rPr lang="en-US" altLang="zh-CN" sz="2400" i="1"/>
                              <m:t>1</m:t>
                            </m:r>
                          </m:sub>
                        </m:sSub>
                        <m:r>
                          <a:rPr lang="en-US" altLang="zh-CN" sz="2400" i="1"/>
                          <m:t>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𝑜</m:t>
                            </m:r>
                          </m:e>
                          <m:sub>
                            <m:r>
                              <a:rPr lang="en-US" altLang="zh-CN" sz="2400" i="1"/>
                              <m:t>1</m:t>
                            </m:r>
                          </m:sub>
                        </m:sSub>
                        <m:r>
                          <a:rPr lang="en-US" altLang="zh-CN" sz="2400" i="1"/>
                          <m:t>,…,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𝑢</m:t>
                            </m:r>
                          </m:e>
                          <m:sub>
                            <m:r>
                              <a:rPr lang="en-US" altLang="zh-CN" sz="2400" i="1"/>
                              <m:t>𝑛</m:t>
                            </m:r>
                            <m:r>
                              <a:rPr lang="en-US" altLang="zh-CN" sz="2400" i="1"/>
                              <m:t>−1</m:t>
                            </m:r>
                          </m:sub>
                        </m:sSub>
                        <m:r>
                          <a:rPr lang="en-US" altLang="zh-CN" sz="2400" i="1"/>
                          <m:t>,</m:t>
                        </m:r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𝑎</m:t>
                            </m:r>
                          </m:e>
                          <m:sub>
                            <m:r>
                              <a:rPr lang="en-US" altLang="zh-CN" sz="2400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。</a:t>
                </a:r>
                <a:endParaRPr lang="en-US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将</a:t>
                </a:r>
                <a:r>
                  <a:rPr lang="en-US" altLang="zh-CN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e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视作文本串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𝑐𝑜𝑛𝑐𝑎𝑡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最终训练损失为：</a:t>
                </a:r>
                <a:r>
                  <a:rPr lang="zh-CN" altLang="zh-CN" sz="2400" kern="100" dirty="0">
                    <a:effectLst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zh-CN" altLang="en-US" sz="2400" kern="100" dirty="0">
                    <a:effectLst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𝛱</m:t>
                        </m:r>
                      </m:e>
                      <m:sub>
                        <m:r>
                          <a:rPr lang="en-US" altLang="zh-CN" sz="2400" i="1"/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i="1"/>
                          <m:t>𝑒</m:t>
                        </m:r>
                      </m:e>
                      <m:e>
                        <m:r>
                          <a:rPr lang="en-US" altLang="zh-CN" sz="2400" i="1"/>
                          <m:t>𝑢</m:t>
                        </m:r>
                      </m:e>
                    </m:d>
                    <m:r>
                      <a:rPr lang="en-US" altLang="zh-CN" sz="2400" i="1"/>
                      <m:t>=−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r>
                          <a:rPr lang="en-US" altLang="zh-CN" sz="2400" i="1"/>
                          <m:t>𝑘</m:t>
                        </m:r>
                      </m:sub>
                      <m:sup/>
                      <m:e>
                        <m:r>
                          <a:rPr lang="en-US" altLang="zh-CN" sz="2400" i="1"/>
                          <m:t>𝑙𝑜𝑔</m:t>
                        </m:r>
                      </m:e>
                    </m:nary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𝛱</m:t>
                        </m:r>
                      </m:e>
                      <m:sub>
                        <m:r>
                          <a:rPr lang="en-US" altLang="zh-CN" sz="2400" i="1"/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𝑡</m:t>
                            </m:r>
                          </m:e>
                          <m:sub>
                            <m:r>
                              <a:rPr lang="en-US" altLang="zh-CN" sz="2400" i="1"/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𝑡</m:t>
                            </m:r>
                          </m:e>
                          <m:sub>
                            <m:r>
                              <a:rPr lang="en-US" altLang="zh-CN" sz="2400" i="1"/>
                              <m:t>&lt;</m:t>
                            </m:r>
                            <m:r>
                              <a:rPr lang="en-US" altLang="zh-CN" sz="2400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/>
                      <m:t>∗1(</m:t>
                    </m:r>
                    <m:sSub>
                      <m:sSubPr>
                        <m:ctrlPr>
                          <a:rPr lang="zh-CN" altLang="zh-CN" sz="2400" i="1"/>
                        </m:ctrlPr>
                      </m:sSubPr>
                      <m:e>
                        <m:r>
                          <a:rPr lang="en-US" altLang="zh-CN" sz="2400" i="1"/>
                          <m:t>𝑡</m:t>
                        </m:r>
                      </m:e>
                      <m:sub>
                        <m:r>
                          <a:rPr lang="en-US" altLang="zh-CN" sz="2400" i="1"/>
                          <m:t>𝑘</m:t>
                        </m:r>
                      </m:sub>
                    </m:sSub>
                    <m:r>
                      <a:rPr lang="en-US" altLang="zh-CN" sz="2400" i="1"/>
                      <m:t>∈</m:t>
                    </m:r>
                    <m:r>
                      <a:rPr lang="en-US" altLang="zh-CN" sz="2400" i="1"/>
                      <m:t>𝐴</m:t>
                    </m:r>
                    <m:r>
                      <a:rPr lang="en-US" altLang="zh-CN" sz="2400" i="1"/>
                      <m:t>)</m:t>
                    </m:r>
                  </m:oMath>
                </a14:m>
                <a:endParaRPr lang="zh-CN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57CD2-BB2D-FDFA-2C95-B2CD29142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3660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64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2102-1C93-31BE-3743-707BEF12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39A62-9916-2EA4-EEEE-720E021CF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6916"/>
                <a:ext cx="10515600" cy="495004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RL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的优化目标为：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~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~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𝐾𝐿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)||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)]</m:t>
                            </m:r>
                          </m:e>
                        </m:nary>
                      </m:e>
                    </m:func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，经过变换得到</a:t>
                </a:r>
                <a14:m>
                  <m:oMath xmlns:m="http://schemas.openxmlformats.org/officeDocument/2006/math">
                    <m:r>
                      <a:rPr lang="en-US" altLang="zh-CN" sz="2400" i="1"/>
                      <m:t>𝑟</m:t>
                    </m:r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i="1"/>
                          <m:t>𝑢</m:t>
                        </m:r>
                        <m:r>
                          <a:rPr lang="en-US" altLang="zh-CN" sz="2400" i="1"/>
                          <m:t>,</m:t>
                        </m:r>
                        <m:r>
                          <a:rPr lang="en-US" altLang="zh-CN" sz="2400" i="1"/>
                          <m:t>𝑒</m:t>
                        </m:r>
                      </m:e>
                    </m:d>
                    <m:r>
                      <a:rPr lang="en-US" altLang="zh-CN" sz="2400" i="1"/>
                      <m:t>=</m:t>
                    </m:r>
                    <m:r>
                      <a:rPr lang="en-US" altLang="zh-CN" sz="2400" i="1"/>
                      <m:t>𝛽</m:t>
                    </m:r>
                    <m:r>
                      <a:rPr lang="en-US" altLang="zh-CN" sz="2400" i="1"/>
                      <m:t>𝑙𝑜𝑔</m:t>
                    </m:r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𝛱</m:t>
                            </m:r>
                          </m:e>
                          <m:sub>
                            <m:r>
                              <a:rPr lang="en-US" altLang="zh-CN" sz="2400" i="1"/>
                              <m:t>𝑟</m:t>
                            </m:r>
                          </m:sub>
                        </m:sSub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𝑒</m:t>
                        </m:r>
                        <m:r>
                          <a:rPr lang="en-US" altLang="zh-CN" sz="2400" i="1"/>
                          <m:t>|</m:t>
                        </m:r>
                        <m:r>
                          <a:rPr lang="en-US" altLang="zh-CN" sz="2400" i="1"/>
                          <m:t>𝑢</m:t>
                        </m:r>
                        <m:r>
                          <a:rPr lang="en-US" altLang="zh-CN" sz="2400" i="1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𝛱</m:t>
                            </m:r>
                          </m:e>
                          <m:sub>
                            <m:r>
                              <a:rPr lang="en-US" altLang="zh-CN" sz="2400" i="1"/>
                              <m:t>𝑟𝑒𝑓</m:t>
                            </m:r>
                          </m:sub>
                        </m:sSub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𝑒</m:t>
                        </m:r>
                        <m:r>
                          <a:rPr lang="en-US" altLang="zh-CN" sz="2400" i="1"/>
                          <m:t>|</m:t>
                        </m:r>
                        <m:r>
                          <a:rPr lang="en-US" altLang="zh-CN" sz="2400" i="1"/>
                          <m:t>𝑢</m:t>
                        </m:r>
                        <m:r>
                          <a:rPr lang="en-US" altLang="zh-CN" sz="2400" i="1"/>
                          <m:t>)</m:t>
                        </m:r>
                      </m:den>
                    </m:f>
                    <m:r>
                      <a:rPr lang="en-US" altLang="zh-CN" sz="2400" i="1"/>
                      <m:t>+</m:t>
                    </m:r>
                    <m:r>
                      <a:rPr lang="en-US" altLang="zh-CN" sz="2400" i="1"/>
                      <m:t>𝛽</m:t>
                    </m:r>
                    <m:r>
                      <a:rPr lang="en-US" altLang="zh-CN" sz="2400" i="1"/>
                      <m:t>𝑙𝑜𝑔𝑍</m:t>
                    </m:r>
                    <m:r>
                      <a:rPr lang="en-US" altLang="zh-CN" sz="2400" i="1"/>
                      <m:t>(</m:t>
                    </m:r>
                    <m:r>
                      <a:rPr lang="en-US" altLang="zh-CN" sz="2400" i="1"/>
                      <m:t>𝑥</m:t>
                    </m:r>
                    <m:r>
                      <a:rPr lang="en-US" altLang="zh-CN" sz="2400" i="1"/>
                      <m:t>)</m:t>
                    </m:r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，其中</a:t>
                </a:r>
                <a:endParaRPr lang="en-US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/>
                      <m:t>𝑍</m:t>
                    </m:r>
                    <m:d>
                      <m:dPr>
                        <m:ctrlPr>
                          <a:rPr lang="zh-CN" altLang="zh-CN" sz="2400" i="1"/>
                        </m:ctrlPr>
                      </m:dPr>
                      <m:e>
                        <m:r>
                          <a:rPr lang="en-US" altLang="zh-CN" sz="2400" i="1"/>
                          <m:t>𝑢</m:t>
                        </m:r>
                      </m:e>
                    </m:d>
                    <m:r>
                      <a:rPr lang="en-US" altLang="zh-CN" sz="2400" i="1"/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i="1"/>
                        </m:ctrlPr>
                      </m:naryPr>
                      <m:sub>
                        <m:r>
                          <a:rPr lang="en-US" altLang="zh-CN" sz="2400" i="1"/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400" i="1"/>
                            </m:ctrlPr>
                          </m:sSubPr>
                          <m:e>
                            <m:r>
                              <a:rPr lang="en-US" altLang="zh-CN" sz="2400" i="1"/>
                              <m:t>𝛱</m:t>
                            </m:r>
                          </m:e>
                          <m:sub>
                            <m:r>
                              <a:rPr lang="en-US" altLang="zh-CN" sz="2400" i="1"/>
                              <m:t>𝑟𝑒𝑓</m:t>
                            </m:r>
                          </m:sub>
                        </m:sSub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𝑒</m:t>
                        </m:r>
                        <m:r>
                          <a:rPr lang="en-US" altLang="zh-CN" sz="2400" i="1"/>
                          <m:t>|</m:t>
                        </m:r>
                        <m:r>
                          <a:rPr lang="en-US" altLang="zh-CN" sz="2400" i="1"/>
                          <m:t>𝑢</m:t>
                        </m:r>
                        <m:r>
                          <a:rPr lang="en-US" altLang="zh-CN" sz="2400" i="1"/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/>
                          <m:t>exp</m:t>
                        </m:r>
                        <m:r>
                          <a:rPr lang="en-US" altLang="zh-CN" sz="2400" i="1" smtClean="0"/>
                          <m:t> </m:t>
                        </m:r>
                        <m:r>
                          <a:rPr lang="en-US" altLang="zh-CN" sz="2400" i="1"/>
                          <m:t>(</m:t>
                        </m:r>
                        <m:f>
                          <m:fPr>
                            <m:ctrlPr>
                              <a:rPr lang="zh-CN" altLang="zh-CN" sz="2400" i="1"/>
                            </m:ctrlPr>
                          </m:fPr>
                          <m:num>
                            <m:r>
                              <a:rPr lang="en-US" altLang="zh-CN" sz="2400" i="1"/>
                              <m:t>1</m:t>
                            </m:r>
                          </m:num>
                          <m:den>
                            <m:r>
                              <a:rPr lang="en-US" altLang="zh-CN" sz="2400" i="1"/>
                              <m:t>𝛽</m:t>
                            </m:r>
                          </m:den>
                        </m:f>
                        <m:r>
                          <a:rPr lang="en-US" altLang="zh-CN" sz="2400" i="1"/>
                          <m:t>𝑟</m:t>
                        </m:r>
                        <m:r>
                          <a:rPr lang="en-US" altLang="zh-CN" sz="2400" i="1"/>
                          <m:t>(</m:t>
                        </m:r>
                        <m:r>
                          <a:rPr lang="en-US" altLang="zh-CN" sz="2400" i="1"/>
                          <m:t>𝑢</m:t>
                        </m:r>
                        <m:r>
                          <a:rPr lang="en-US" altLang="zh-CN" sz="2400" i="1"/>
                          <m:t>,</m:t>
                        </m:r>
                        <m:r>
                          <a:rPr lang="en-US" altLang="zh-CN" sz="2400" i="1"/>
                          <m:t>𝑒</m:t>
                        </m:r>
                        <m:r>
                          <a:rPr lang="en-US" altLang="zh-CN" sz="2400" i="1"/>
                          <m:t>))</m:t>
                        </m:r>
                      </m:e>
                    </m:nary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。</a:t>
                </a:r>
                <a:endParaRPr lang="zh-CN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39A62-9916-2EA4-EEEE-720E021CF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6916"/>
                <a:ext cx="10515600" cy="4950047"/>
              </a:xfrm>
              <a:blipFill>
                <a:blip r:embed="rId2"/>
                <a:stretch>
                  <a:fillRect l="-812" t="-1293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DEDDCE9-2198-4C0A-23EC-6A471720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8679"/>
            <a:ext cx="8693892" cy="28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0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C3C4E-D4A4-7C15-4860-FE9BBF2E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sz="44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D27FA5-E3EF-4CAD-194D-13A9BC099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根据偏好数据对设置</a:t>
                </a:r>
                <a:r>
                  <a:rPr lang="en-US" altLang="zh-CN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BT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模型：</a:t>
                </a:r>
                <a:r>
                  <a:rPr lang="en-US" altLang="zh-CN" sz="2400" kern="100" dirty="0">
                    <a:effectLst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zh-CN" altLang="zh-CN" sz="2400" kern="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≻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func>
                          <m:func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sz="24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))</m:t>
                        </m:r>
                      </m:den>
                    </m:f>
                    <m:r>
                      <a:rPr lang="zh-CN" altLang="en-US" sz="24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将上式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代入可以化简为：</a:t>
                </a:r>
                <a:r>
                  <a:rPr lang="en-US" altLang="zh-CN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最终得到</a:t>
                </a:r>
                <a:r>
                  <a:rPr lang="en-US" altLang="zh-CN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DPO</a:t>
                </a:r>
                <a:r>
                  <a:rPr lang="zh-CN" altLang="en-US" sz="2400" dirty="0"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的目标函数为：</a:t>
                </a:r>
                <a:endParaRPr lang="en-US" altLang="zh-CN" sz="2400" dirty="0"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zh-CN" altLang="zh-CN" sz="2400" kern="100" dirty="0">
                    <a:effectLst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𝐷𝑃𝑂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𝛱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zh-CN" altLang="zh-CN" sz="2400" kern="100" dirty="0">
                  <a:effectLst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D27FA5-E3EF-4CAD-194D-13A9BC099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69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9592-2D7C-B35E-6F2D-6E5F0ED7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446E3-5E19-6141-126C-677C3990B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9692640" cy="362576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6B9775-41DC-4EBF-C0C6-CD7835BC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67" y="1325563"/>
            <a:ext cx="5227773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338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方正宋刻本秀楷简体</vt:lpstr>
      <vt:lpstr>Arial</vt:lpstr>
      <vt:lpstr>Calibri</vt:lpstr>
      <vt:lpstr>Cambria Math</vt:lpstr>
      <vt:lpstr>Office 主题​​</vt:lpstr>
      <vt:lpstr>PowerPoint 演示文稿</vt:lpstr>
      <vt:lpstr>Motivation</vt:lpstr>
      <vt:lpstr>Task Formulation</vt:lpstr>
      <vt:lpstr>Pseudocode</vt:lpstr>
      <vt:lpstr>supervised fine-tuning</vt:lpstr>
      <vt:lpstr>reinforcement learning</vt:lpstr>
      <vt:lpstr>reinforcement learning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波 张</dc:creator>
  <cp:lastModifiedBy>波 张</cp:lastModifiedBy>
  <cp:revision>37</cp:revision>
  <dcterms:created xsi:type="dcterms:W3CDTF">2024-03-14T20:11:08Z</dcterms:created>
  <dcterms:modified xsi:type="dcterms:W3CDTF">2024-03-14T23:12:02Z</dcterms:modified>
</cp:coreProperties>
</file>