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0" r:id="rId2"/>
    <p:sldId id="257" r:id="rId3"/>
    <p:sldId id="258" r:id="rId4"/>
    <p:sldId id="259" r:id="rId5"/>
    <p:sldId id="267" r:id="rId6"/>
    <p:sldId id="261" r:id="rId7"/>
    <p:sldId id="268" r:id="rId8"/>
    <p:sldId id="262" r:id="rId9"/>
    <p:sldId id="266" r:id="rId10"/>
    <p:sldId id="265" r:id="rId11"/>
    <p:sldId id="260" r:id="rId12"/>
    <p:sldId id="263" r:id="rId13"/>
    <p:sldId id="264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BAC65-75F6-447A-83F9-BB849245C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56BC0E-19A6-4C95-8852-83AA6D2B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E9DD3-A6ED-436A-96F6-98044D31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CA2B-87FD-4815-B322-4740B0EECAD1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66E34-310C-49F4-9820-4F6796D5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556A2-9C09-4002-927B-42C8C82B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C4D0-2E23-4AD6-86D6-8514AD50F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8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01323-CF63-48A2-9B97-5344268E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F8D7D4-1CF7-4CC9-A51C-30CC3BAE6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BFA71-1C47-4C0E-9181-F8E685D9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CA2B-87FD-4815-B322-4740B0EECAD1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D5A69-FE54-4606-AF45-E9565697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474A7-2D98-4F42-A8FF-E3D761B3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C4D0-2E23-4AD6-86D6-8514AD50F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91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EBC210-03E3-416D-B244-48CFCA5A9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DBD44A-D666-4E1D-8A6C-2E5A52626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2C7A7-DE85-4735-97CC-2CB7CDB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CA2B-87FD-4815-B322-4740B0EECAD1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DBF88-FC9A-45E6-987F-B00818D3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34D44-D5F6-492A-8278-0EBA517B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C4D0-2E23-4AD6-86D6-8514AD50F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313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CA2B-87FD-4815-B322-4740B0EECAD1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C4D0-2E23-4AD6-86D6-8514AD50FF3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47926" y="1999573"/>
            <a:ext cx="10115146" cy="397986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48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EE292-E687-4C56-A7D1-7E701007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3DF46-3D75-4CCF-B709-B2D827B2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93722-DF58-44A5-B72D-1639AF80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D210-D174-49BC-BD8B-0979BBF33042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5BC36-19C8-49D2-BF84-C3F3F6FB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9410A-6374-47EF-A2FB-25D73E88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FB6C-A799-4ED0-9579-70226FABB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9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8B0D4-BB43-4CD9-85D5-A2B5686A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5A1EAA-A87A-4C81-8413-11135FB9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24CDE-B6FF-465A-9BC5-2C9F8E17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CA2B-87FD-4815-B322-4740B0EECAD1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04699-90F0-4EDD-A6E0-DF979D1C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7CF56-151A-480D-B682-6F78C83A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C4D0-2E23-4AD6-86D6-8514AD50F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5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A1CBD-2204-4039-B7C6-14D56314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230C8-5EEE-424F-807C-DD7BEA52F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6380D0-EF02-41D9-A0AD-D0DC64BA4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5982D7-1119-4CD5-BAA3-5F1AB4B8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CA2B-87FD-4815-B322-4740B0EECAD1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2CA675-7A6C-4B05-8C43-48EBBE18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91D73-3678-4E4F-A890-D79FAE18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C4D0-2E23-4AD6-86D6-8514AD50F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5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2C749-061D-4131-80F4-3B7C49C6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C456EE-D578-4B8E-AC30-1F506C450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768041-B02D-4E27-8034-3455C7D14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06DE21-8808-4B40-A087-1E1578083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BD852-20DA-4526-B801-6D478DCED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379F2C-F4F3-40A0-89CF-69254F1D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CA2B-87FD-4815-B322-4740B0EECAD1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A33F5-5628-442F-BFFC-C3D63D2D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BF8768-806E-4015-BDE4-69E0DC6A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C4D0-2E23-4AD6-86D6-8514AD50F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5F6F1-7F60-4AA5-A701-5BBA3070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90093F-6A5D-40AD-9830-A4D5F960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CA2B-87FD-4815-B322-4740B0EECAD1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4CEA5F-C235-466C-8200-B26EACA7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64F80E-8D5F-481F-B31C-D44CFAA6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C4D0-2E23-4AD6-86D6-8514AD50F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74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E5AEA6-11A5-4F72-9A18-3EAD63C9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CA2B-87FD-4815-B322-4740B0EECAD1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5906D0-2B5C-4664-BD89-47891C65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DE8982-3543-488A-BB11-879E06E3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C4D0-2E23-4AD6-86D6-8514AD50F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A511B-FAE4-44F9-8285-AD3FA5E0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98220-D1FB-466E-AE58-EB98BCED5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E78292-3ADC-47A5-9341-9DC2DA55A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A3CF52-2D9E-47AD-9654-7B38B77B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CA2B-87FD-4815-B322-4740B0EECAD1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74D685-F71B-4F01-AD73-851A8E85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F638A2-E2D4-4957-8588-7DC629A7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C4D0-2E23-4AD6-86D6-8514AD50F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5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776F5-38C0-4630-8B9A-FB3CE9FB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D4B580-A288-47FB-819E-6407F67AB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7C37D0-0600-4DEC-A871-230533B72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21C370-86C2-457F-961D-CACFAF24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CA2B-87FD-4815-B322-4740B0EECAD1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81697F-8910-4523-9368-9AE9390D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38F881-616C-4D54-81A7-83B4793E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C4D0-2E23-4AD6-86D6-8514AD50F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BFAEE8-61E8-4CA4-879E-24A15B84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484766-416E-46DC-90AC-43B1F2C35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129C8-2BA3-456B-8CD8-866F79E7D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2CA2B-87FD-4815-B322-4740B0EECAD1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3C2CC-02F3-45B5-9E23-C1B6EE010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B4CE3-B33B-4241-ABD4-D27669AEA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7C4D0-2E23-4AD6-86D6-8514AD50F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40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43B77-B084-467A-A85D-8FE79746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食用指南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00AF0-3E7A-4DA3-8DF1-EA482BFAB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语言指针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语言变量类型</a:t>
            </a:r>
            <a:r>
              <a:rPr lang="en-US" altLang="zh-CN" dirty="0"/>
              <a:t>,</a:t>
            </a:r>
            <a:r>
              <a:rPr lang="zh-CN" altLang="en-US" dirty="0"/>
              <a:t>变量大小</a:t>
            </a:r>
            <a:r>
              <a:rPr lang="en-US" altLang="zh-CN" dirty="0"/>
              <a:t>,</a:t>
            </a:r>
            <a:r>
              <a:rPr lang="zh-CN" altLang="en-US" dirty="0"/>
              <a:t>补码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132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A17E7-7581-4095-9EC5-CFA494FF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数组和指针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0D9D5-2AA2-4876-AF8C-4AB82798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数组在内存中就是一个指针常量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汇编代码中对数组的处理就是一个常量指针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指针的优势</a:t>
            </a:r>
            <a:r>
              <a:rPr lang="en-US" altLang="zh-CN" dirty="0"/>
              <a:t>:</a:t>
            </a:r>
            <a:r>
              <a:rPr lang="zh-CN" altLang="en-US" dirty="0"/>
              <a:t>一个是速度</a:t>
            </a:r>
            <a:r>
              <a:rPr lang="en-US" altLang="zh-CN" dirty="0"/>
              <a:t>,</a:t>
            </a:r>
            <a:r>
              <a:rPr lang="zh-CN" altLang="en-US" dirty="0"/>
              <a:t>数组的访问实际上是一次指针</a:t>
            </a:r>
            <a:r>
              <a:rPr lang="en-US" altLang="zh-CN" dirty="0"/>
              <a:t>+</a:t>
            </a:r>
            <a:r>
              <a:rPr lang="zh-CN" altLang="en-US" dirty="0"/>
              <a:t>运算和一次寻址操作</a:t>
            </a:r>
            <a:r>
              <a:rPr lang="en-US" altLang="zh-CN" dirty="0"/>
              <a:t>,</a:t>
            </a:r>
            <a:r>
              <a:rPr lang="zh-CN" altLang="en-US" dirty="0"/>
              <a:t>而访问指针只进行一次寻址</a:t>
            </a:r>
            <a:r>
              <a:rPr lang="en-US" altLang="zh-CN" dirty="0"/>
              <a:t>.</a:t>
            </a:r>
            <a:r>
              <a:rPr lang="zh-CN" altLang="en-US" dirty="0"/>
              <a:t>第二个是数组大小是预定义的</a:t>
            </a:r>
            <a:r>
              <a:rPr lang="en-US" altLang="zh-CN" dirty="0"/>
              <a:t>,</a:t>
            </a:r>
            <a:r>
              <a:rPr lang="zh-CN" altLang="en-US" dirty="0"/>
              <a:t>而链表不考虑硬件限制的话可以无限增长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语言中数组和指针常量有差别</a:t>
            </a:r>
          </a:p>
        </p:txBody>
      </p:sp>
    </p:spTree>
    <p:extLst>
      <p:ext uri="{BB962C8B-B14F-4D97-AF65-F5344CB8AC3E}">
        <p14:creationId xmlns:p14="http://schemas.microsoft.com/office/powerpoint/2010/main" val="296512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CFE772A-D3F1-4BF1-BCC2-D9226E94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r>
              <a:rPr lang="en-US" altLang="zh-CN" dirty="0"/>
              <a:t>:64</a:t>
            </a:r>
            <a:r>
              <a:rPr lang="zh-CN" altLang="en-US" dirty="0"/>
              <a:t>位内存布局</a:t>
            </a: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E81288B3-A3A9-45D6-8EB0-438E5B2215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6" r="1017" b="-3629"/>
          <a:stretch/>
        </p:blipFill>
        <p:spPr>
          <a:xfrm>
            <a:off x="5183188" y="877077"/>
            <a:ext cx="5920241" cy="5411755"/>
          </a:xfr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5584ACE-10D7-4739-90C1-78DBB357C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进程中只有这些</a:t>
            </a:r>
            <a:r>
              <a:rPr lang="en-US" altLang="zh-CN" sz="2000" dirty="0"/>
              <a:t>,</a:t>
            </a:r>
            <a:r>
              <a:rPr lang="zh-CN" altLang="en-US" sz="2000" dirty="0"/>
              <a:t>思考和查阅资料想一想这些是什么</a:t>
            </a:r>
          </a:p>
        </p:txBody>
      </p:sp>
    </p:spTree>
    <p:extLst>
      <p:ext uri="{BB962C8B-B14F-4D97-AF65-F5344CB8AC3E}">
        <p14:creationId xmlns:p14="http://schemas.microsoft.com/office/powerpoint/2010/main" val="121043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CCD0849-5C9D-4C3D-88A7-1C42E3D9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计算机基础学习建议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E646FF-C5A2-4D4D-A0D9-941229A9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学习一门高等语言接触一些上层抽象的概念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en-US" altLang="zh-CN" dirty="0"/>
              <a:t>:</a:t>
            </a:r>
            <a:r>
              <a:rPr lang="en-US" altLang="zh-CN" dirty="0" err="1"/>
              <a:t>python,javascript</a:t>
            </a:r>
            <a:r>
              <a:rPr lang="en-US" altLang="zh-CN" dirty="0"/>
              <a:t>(</a:t>
            </a:r>
            <a:r>
              <a:rPr lang="zh-CN" altLang="en-US" dirty="0"/>
              <a:t>环境易于搭建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学习</a:t>
            </a:r>
            <a:r>
              <a:rPr lang="en-US" altLang="zh-CN" dirty="0"/>
              <a:t>C</a:t>
            </a:r>
            <a:r>
              <a:rPr lang="zh-CN" altLang="en-US" dirty="0"/>
              <a:t>语言接触一些底层概念和抽象与底层的交接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学习计算机系统基础理论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268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257C0-5BF8-41F9-A81D-3F7B0483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F1D2C-3A03-41F6-B4CD-130204747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程序设计语言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与指针</a:t>
            </a:r>
            <a:endParaRPr lang="en-US" altLang="zh-CN" dirty="0"/>
          </a:p>
          <a:p>
            <a:r>
              <a:rPr lang="zh-CN" altLang="en-US" dirty="0"/>
              <a:t>深入理解计算机系统</a:t>
            </a:r>
            <a:endParaRPr lang="en-US" altLang="zh-CN" dirty="0"/>
          </a:p>
          <a:p>
            <a:r>
              <a:rPr lang="zh-CN" altLang="en-US" dirty="0"/>
              <a:t>计算机程序的构造与解释</a:t>
            </a:r>
            <a:endParaRPr lang="en-US" altLang="zh-CN" dirty="0"/>
          </a:p>
          <a:p>
            <a:r>
              <a:rPr lang="zh-CN" altLang="en-US" dirty="0"/>
              <a:t>汇编语言</a:t>
            </a:r>
            <a:r>
              <a:rPr lang="en-US" altLang="zh-CN" dirty="0"/>
              <a:t>(</a:t>
            </a:r>
            <a:r>
              <a:rPr lang="zh-CN" altLang="en-US" dirty="0"/>
              <a:t>王爽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597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DD2FF-721C-47D6-B4D3-EF2F5FE1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曹小白博</a:t>
            </a:r>
            <a:r>
              <a:rPr lang="zh-CN" altLang="en-US" dirty="0"/>
              <a:t>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08442-1982-41A7-B732-57C71B8A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9600" dirty="0"/>
              <a:t>www.hirworld.xyz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55569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BB493-AB2B-42A5-8A30-9E79657E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8F35C-EC3A-4587-B102-9127027C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变量类型决定的是计算机对分配给此变量的内存区域的解释和操作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指针是编译器认为的地址</a:t>
            </a:r>
            <a:r>
              <a:rPr lang="en-US" altLang="zh-CN" dirty="0"/>
              <a:t>,</a:t>
            </a:r>
            <a:r>
              <a:rPr lang="zh-CN" altLang="en-US" dirty="0"/>
              <a:t>内存中是以无符号整数存储</a:t>
            </a:r>
            <a:r>
              <a:rPr lang="en-US" altLang="zh-CN" dirty="0"/>
              <a:t>,</a:t>
            </a:r>
            <a:r>
              <a:rPr lang="zh-CN" altLang="en-US" dirty="0"/>
              <a:t>所占</a:t>
            </a:r>
            <a:r>
              <a:rPr lang="en-US" altLang="zh-CN" dirty="0"/>
              <a:t>byte</a:t>
            </a:r>
            <a:r>
              <a:rPr lang="zh-CN" altLang="en-US" dirty="0"/>
              <a:t>由环境决定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进程中</a:t>
            </a:r>
            <a:r>
              <a:rPr lang="en-US" altLang="zh-CN" dirty="0"/>
              <a:t>,</a:t>
            </a:r>
            <a:r>
              <a:rPr lang="zh-CN" altLang="en-US" dirty="0"/>
              <a:t>数据和代码</a:t>
            </a:r>
            <a:r>
              <a:rPr lang="en-US" altLang="zh-CN" dirty="0"/>
              <a:t>,</a:t>
            </a:r>
            <a:r>
              <a:rPr lang="zh-CN" altLang="en-US" dirty="0"/>
              <a:t>都是以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存在内存</a:t>
            </a:r>
            <a:r>
              <a:rPr lang="en-US" altLang="zh-CN" dirty="0"/>
              <a:t>(bit),</a:t>
            </a:r>
            <a:r>
              <a:rPr lang="zh-CN" altLang="en-US" dirty="0"/>
              <a:t>每个</a:t>
            </a:r>
            <a:r>
              <a:rPr lang="en-US" altLang="zh-CN" dirty="0"/>
              <a:t>byte(8</a:t>
            </a:r>
            <a:r>
              <a:rPr lang="zh-CN" altLang="en-US" dirty="0"/>
              <a:t>个</a:t>
            </a:r>
            <a:r>
              <a:rPr lang="en-US" altLang="zh-CN" dirty="0"/>
              <a:t>bit)</a:t>
            </a:r>
            <a:r>
              <a:rPr lang="zh-CN" altLang="en-US" dirty="0"/>
              <a:t>都有自己的位置</a:t>
            </a:r>
            <a:r>
              <a:rPr lang="en-US" altLang="zh-CN" dirty="0"/>
              <a:t>,</a:t>
            </a:r>
            <a:r>
              <a:rPr lang="zh-CN" altLang="en-US" dirty="0"/>
              <a:t>每个内存位置都由其物理地址唯一确定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esp,eip</a:t>
            </a:r>
            <a:r>
              <a:rPr lang="zh-CN" altLang="en-US" dirty="0"/>
              <a:t>都是存储一个指针</a:t>
            </a:r>
            <a:r>
              <a:rPr lang="en-US" altLang="zh-CN" dirty="0"/>
              <a:t>,</a:t>
            </a:r>
            <a:r>
              <a:rPr lang="zh-CN" altLang="en-US" dirty="0"/>
              <a:t>一个指向栈顶</a:t>
            </a:r>
            <a:r>
              <a:rPr lang="en-US" altLang="zh-CN" dirty="0"/>
              <a:t>,</a:t>
            </a:r>
            <a:r>
              <a:rPr lang="zh-CN" altLang="en-US" dirty="0"/>
              <a:t>一个指向执行地址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12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AD598-B597-40F1-8225-B6DE3F98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了解底层的方式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5DB36-13E3-4267-883C-C4A4F8F4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使用位运算符</a:t>
            </a:r>
            <a:r>
              <a:rPr lang="en-US" altLang="zh-CN" dirty="0"/>
              <a:t>,</a:t>
            </a:r>
            <a:r>
              <a:rPr lang="zh-CN" altLang="en-US" dirty="0"/>
              <a:t>溢出</a:t>
            </a:r>
            <a:r>
              <a:rPr lang="en-US" altLang="zh-CN" dirty="0"/>
              <a:t>:</a:t>
            </a:r>
            <a:r>
              <a:rPr lang="en-US" altLang="zh-CN" dirty="0" err="1"/>
              <a:t>datalab</a:t>
            </a:r>
            <a:r>
              <a:rPr lang="en-US" altLang="zh-CN" dirty="0"/>
              <a:t>,</a:t>
            </a:r>
            <a:r>
              <a:rPr lang="zh-CN" altLang="en-US" dirty="0"/>
              <a:t>阅读深入理解计算机系统第二章</a:t>
            </a:r>
            <a:r>
              <a:rPr lang="en-US" altLang="zh-CN" dirty="0"/>
              <a:t>(</a:t>
            </a:r>
            <a:r>
              <a:rPr lang="zh-CN" altLang="en-US" dirty="0"/>
              <a:t>不需要基础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多使用指针</a:t>
            </a:r>
            <a:r>
              <a:rPr lang="en-US" altLang="zh-CN" dirty="0"/>
              <a:t>:</a:t>
            </a:r>
            <a:r>
              <a:rPr lang="en-US" altLang="zh-CN" dirty="0" err="1"/>
              <a:t>printf</a:t>
            </a:r>
            <a:r>
              <a:rPr lang="en-US" altLang="zh-CN" dirty="0"/>
              <a:t>(“%x”,</a:t>
            </a:r>
            <a:r>
              <a:rPr lang="en-US" altLang="zh-CN" dirty="0" err="1"/>
              <a:t>ptr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学习汇编</a:t>
            </a:r>
            <a:r>
              <a:rPr lang="en-US" altLang="zh-CN" dirty="0"/>
              <a:t>,</a:t>
            </a:r>
            <a:r>
              <a:rPr lang="zh-CN" altLang="en-US" dirty="0"/>
              <a:t>逆向</a:t>
            </a:r>
            <a:r>
              <a:rPr lang="en-US" altLang="zh-CN" dirty="0"/>
              <a:t>,</a:t>
            </a:r>
            <a:r>
              <a:rPr lang="en-US" altLang="zh-CN" dirty="0" err="1"/>
              <a:t>pwn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379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26073-27EF-442A-AABD-67F74B61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内存和地址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79440-32E9-4060-8BF6-D631CC25E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可以把计算机的内存看成一排房子</a:t>
            </a:r>
            <a:r>
              <a:rPr lang="en-US" altLang="zh-CN" dirty="0"/>
              <a:t>,</a:t>
            </a:r>
            <a:r>
              <a:rPr lang="zh-CN" altLang="en-US" dirty="0"/>
              <a:t>每个房子由一个行号标识</a:t>
            </a:r>
            <a:r>
              <a:rPr lang="en-US" altLang="zh-CN" dirty="0"/>
              <a:t>,</a:t>
            </a:r>
            <a:r>
              <a:rPr lang="zh-CN" altLang="en-US" dirty="0"/>
              <a:t>容纳</a:t>
            </a:r>
            <a:r>
              <a:rPr lang="en-US" altLang="zh-CN" dirty="0"/>
              <a:t>1byte</a:t>
            </a:r>
            <a:r>
              <a:rPr lang="zh-CN" altLang="en-US" dirty="0"/>
              <a:t>的数据</a:t>
            </a:r>
            <a:r>
              <a:rPr lang="en-US" altLang="zh-CN" dirty="0"/>
              <a:t>,</a:t>
            </a:r>
            <a:r>
              <a:rPr lang="zh-CN" altLang="en-US" dirty="0"/>
              <a:t>一个</a:t>
            </a:r>
            <a:r>
              <a:rPr lang="en-US" altLang="zh-CN" dirty="0"/>
              <a:t>byte</a:t>
            </a:r>
            <a:r>
              <a:rPr lang="zh-CN" altLang="en-US" dirty="0"/>
              <a:t>内又分大端序和小端序放置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bit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硬件和软件都通过一个地址访问内存</a:t>
            </a:r>
            <a:r>
              <a:rPr lang="en-US" altLang="zh-CN" dirty="0"/>
              <a:t>,</a:t>
            </a:r>
            <a:r>
              <a:rPr lang="zh-CN" altLang="en-US" dirty="0"/>
              <a:t>现代系统进程使用虚拟地址空间</a:t>
            </a:r>
            <a:r>
              <a:rPr lang="en-US" altLang="zh-CN" dirty="0"/>
              <a:t>,</a:t>
            </a:r>
            <a:r>
              <a:rPr lang="zh-CN" altLang="en-US" dirty="0"/>
              <a:t>通过</a:t>
            </a:r>
            <a:r>
              <a:rPr lang="en-US" altLang="zh-CN" dirty="0"/>
              <a:t>MMU</a:t>
            </a:r>
            <a:r>
              <a:rPr lang="zh-CN" altLang="en-US" dirty="0"/>
              <a:t>转化为物理地址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所有访问都是靠地址</a:t>
            </a:r>
            <a:r>
              <a:rPr lang="en-US" altLang="zh-CN" dirty="0"/>
              <a:t>,</a:t>
            </a:r>
            <a:r>
              <a:rPr lang="zh-CN" altLang="en-US" dirty="0"/>
              <a:t>变量的地址</a:t>
            </a:r>
            <a:r>
              <a:rPr lang="en-US" altLang="zh-CN" dirty="0"/>
              <a:t>,</a:t>
            </a:r>
            <a:r>
              <a:rPr lang="zh-CN" altLang="en-US" dirty="0"/>
              <a:t>函数的地址</a:t>
            </a:r>
            <a:r>
              <a:rPr lang="en-US" altLang="zh-CN" dirty="0"/>
              <a:t>(</a:t>
            </a:r>
            <a:r>
              <a:rPr lang="zh-CN" altLang="en-US" dirty="0"/>
              <a:t>一般用于跳转执行地址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44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D54A0-7DFA-4DFE-B908-48B7BD6F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E5014-F55B-4EF9-A025-763E29D8F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</a:t>
            </a:r>
            <a:r>
              <a:rPr lang="en-US" altLang="zh-CN" dirty="0"/>
              <a:t>+</a:t>
            </a:r>
            <a:r>
              <a:rPr lang="zh-CN" altLang="en-US" dirty="0"/>
              <a:t>整数</a:t>
            </a:r>
            <a:r>
              <a:rPr lang="en-US" altLang="zh-CN" dirty="0"/>
              <a:t>:</a:t>
            </a:r>
            <a:r>
              <a:rPr lang="zh-CN" altLang="en-US" dirty="0"/>
              <a:t>以指针指向的变量类型大小位单位增加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</a:t>
            </a:r>
            <a:r>
              <a:rPr lang="en-US" altLang="zh-CN" dirty="0"/>
              <a:t>-</a:t>
            </a:r>
            <a:r>
              <a:rPr lang="zh-CN" altLang="en-US" dirty="0"/>
              <a:t>整数</a:t>
            </a:r>
            <a:r>
              <a:rPr lang="en-US" altLang="zh-CN" dirty="0"/>
              <a:t>:</a:t>
            </a:r>
            <a:r>
              <a:rPr lang="zh-CN" altLang="en-US" dirty="0"/>
              <a:t>以指针指向的变量类型大小位单位减少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指针</a:t>
            </a:r>
            <a:r>
              <a:rPr lang="en-US" altLang="zh-CN" dirty="0"/>
              <a:t>-</a:t>
            </a:r>
            <a:r>
              <a:rPr lang="zh-CN" altLang="en-US" dirty="0"/>
              <a:t>指针</a:t>
            </a:r>
            <a:r>
              <a:rPr lang="en-US" altLang="zh-CN" dirty="0"/>
              <a:t>:</a:t>
            </a:r>
            <a:r>
              <a:rPr lang="zh-CN" altLang="en-US" dirty="0"/>
              <a:t>一般用于判断数组元素的距离</a:t>
            </a:r>
            <a:r>
              <a:rPr lang="en-US" altLang="zh-CN" dirty="0"/>
              <a:t>(</a:t>
            </a:r>
            <a:r>
              <a:rPr lang="zh-CN" altLang="en-US" dirty="0"/>
              <a:t>偏移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21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A6D65-A779-4C7E-A0D4-40C7BD16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:</a:t>
            </a:r>
            <a:r>
              <a:rPr lang="zh-CN" altLang="en-US" dirty="0"/>
              <a:t>复制使用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EDEC5-5C4C-4AAB-8F88-D1C4FC977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357" y="2015230"/>
            <a:ext cx="9911810" cy="376002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abc</a:t>
            </a:r>
            <a:r>
              <a:rPr lang="en-US" altLang="zh-CN" dirty="0"/>
              <a:t>(){</a:t>
            </a:r>
          </a:p>
          <a:p>
            <a:pPr marL="0" indent="0">
              <a:buNone/>
            </a:pPr>
            <a:r>
              <a:rPr lang="en-US" altLang="zh-CN" dirty="0"/>
              <a:t>	int a=0;</a:t>
            </a:r>
          </a:p>
          <a:p>
            <a:pPr marL="0" indent="0">
              <a:buNone/>
            </a:pPr>
            <a:r>
              <a:rPr lang="en-US" altLang="zh-CN" dirty="0"/>
              <a:t>	a++;</a:t>
            </a:r>
          </a:p>
          <a:p>
            <a:pPr marL="0" indent="0">
              <a:buNone/>
            </a:pPr>
            <a:r>
              <a:rPr lang="en-US" altLang="zh-CN" dirty="0"/>
              <a:t>	a++;</a:t>
            </a:r>
          </a:p>
          <a:p>
            <a:pPr marL="0" indent="0">
              <a:buNone/>
            </a:pPr>
            <a:r>
              <a:rPr lang="en-US" altLang="zh-CN" dirty="0"/>
              <a:t>	return a;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main(){</a:t>
            </a:r>
          </a:p>
          <a:p>
            <a:pPr marL="0" indent="0">
              <a:buNone/>
            </a:pPr>
            <a:r>
              <a:rPr lang="en-US" altLang="zh-CN" dirty="0"/>
              <a:t>	int a=0;</a:t>
            </a:r>
          </a:p>
          <a:p>
            <a:pPr marL="0" indent="0">
              <a:buNone/>
            </a:pPr>
            <a:r>
              <a:rPr lang="en-US" altLang="zh-CN" dirty="0"/>
              <a:t>	int b=-1;</a:t>
            </a:r>
          </a:p>
          <a:p>
            <a:pPr marL="0" indent="0">
              <a:buNone/>
            </a:pPr>
            <a:r>
              <a:rPr lang="en-US" altLang="zh-CN" dirty="0"/>
              <a:t>	unsigned * p = (unsigned *) &amp;b;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("b</a:t>
            </a:r>
            <a:r>
              <a:rPr lang="zh-CN" altLang="en-US" dirty="0"/>
              <a:t>的值：</a:t>
            </a:r>
            <a:r>
              <a:rPr lang="en-US" altLang="zh-CN" dirty="0"/>
              <a:t>%x\</a:t>
            </a:r>
            <a:r>
              <a:rPr lang="en-US" altLang="zh-CN" dirty="0" err="1"/>
              <a:t>nb</a:t>
            </a:r>
            <a:r>
              <a:rPr lang="zh-CN" altLang="en-US" dirty="0"/>
              <a:t>的地址：</a:t>
            </a:r>
            <a:r>
              <a:rPr lang="en-US" altLang="zh-CN" dirty="0"/>
              <a:t>%x\np</a:t>
            </a:r>
            <a:r>
              <a:rPr lang="zh-CN" altLang="en-US" dirty="0"/>
              <a:t>的地址：</a:t>
            </a:r>
            <a:r>
              <a:rPr lang="en-US" altLang="zh-CN" dirty="0"/>
              <a:t>%x\n",*</a:t>
            </a:r>
            <a:r>
              <a:rPr lang="en-US" altLang="zh-CN" dirty="0" err="1"/>
              <a:t>p,p,&amp;p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p+=1;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("a</a:t>
            </a:r>
            <a:r>
              <a:rPr lang="zh-CN" altLang="en-US" dirty="0"/>
              <a:t>的值：</a:t>
            </a:r>
            <a:r>
              <a:rPr lang="en-US" altLang="zh-CN" dirty="0"/>
              <a:t>%x\</a:t>
            </a:r>
            <a:r>
              <a:rPr lang="en-US" altLang="zh-CN" dirty="0" err="1"/>
              <a:t>na</a:t>
            </a:r>
            <a:r>
              <a:rPr lang="zh-CN" altLang="en-US" dirty="0"/>
              <a:t>的地址：</a:t>
            </a:r>
            <a:r>
              <a:rPr lang="en-US" altLang="zh-CN" dirty="0"/>
              <a:t>%x\np</a:t>
            </a:r>
            <a:r>
              <a:rPr lang="zh-CN" altLang="en-US" dirty="0"/>
              <a:t>的地址：</a:t>
            </a:r>
            <a:r>
              <a:rPr lang="en-US" altLang="zh-CN" dirty="0"/>
              <a:t>%x\n",*</a:t>
            </a:r>
            <a:r>
              <a:rPr lang="en-US" altLang="zh-CN" dirty="0" err="1"/>
              <a:t>p,p,&amp;p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p = (unsigned *)</a:t>
            </a:r>
            <a:r>
              <a:rPr lang="en-US" altLang="zh-CN" dirty="0" err="1"/>
              <a:t>abc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dirty="0" err="1"/>
              <a:t>abc</a:t>
            </a:r>
            <a:r>
              <a:rPr lang="zh-CN" altLang="en-US" dirty="0"/>
              <a:t>的指令：</a:t>
            </a:r>
            <a:r>
              <a:rPr lang="en-US" altLang="zh-CN" dirty="0"/>
              <a:t>%x\</a:t>
            </a:r>
            <a:r>
              <a:rPr lang="en-US" altLang="zh-CN" dirty="0" err="1"/>
              <a:t>nabc</a:t>
            </a:r>
            <a:r>
              <a:rPr lang="zh-CN" altLang="en-US" dirty="0"/>
              <a:t>的地址：</a:t>
            </a:r>
            <a:r>
              <a:rPr lang="en-US" altLang="zh-CN" dirty="0"/>
              <a:t>%x\np</a:t>
            </a:r>
            <a:r>
              <a:rPr lang="zh-CN" altLang="en-US" dirty="0"/>
              <a:t>的地址：</a:t>
            </a:r>
            <a:r>
              <a:rPr lang="en-US" altLang="zh-CN" dirty="0"/>
              <a:t>%x\n",*</a:t>
            </a:r>
            <a:r>
              <a:rPr lang="en-US" altLang="zh-CN" dirty="0" err="1"/>
              <a:t>p,p,&amp;p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366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82F5A-0476-4582-A87C-66E5D0A6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运行结果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A57C95B-A4EA-4586-B905-262B813C1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7197" y="2453439"/>
            <a:ext cx="3240350" cy="286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3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CFAB5-30A4-421D-B4DB-BB5FE40A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复杂点的指针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74FD8-D243-407A-829B-F1D5645BB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指针的指针</a:t>
            </a:r>
            <a:r>
              <a:rPr lang="en-US" altLang="zh-CN" dirty="0"/>
              <a:t>:</a:t>
            </a:r>
            <a:r>
              <a:rPr lang="zh-CN" altLang="en-US" dirty="0"/>
              <a:t>就像你照着地址找到存着数据的房子</a:t>
            </a:r>
            <a:r>
              <a:rPr lang="en-US" altLang="zh-CN" dirty="0"/>
              <a:t>,</a:t>
            </a:r>
            <a:r>
              <a:rPr lang="zh-CN" altLang="en-US" dirty="0"/>
              <a:t>这个房子里的数据是另一个房子的地址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指针的指针的指针</a:t>
            </a:r>
            <a:r>
              <a:rPr lang="en-US" altLang="zh-CN" dirty="0"/>
              <a:t>:............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95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A6D65-A779-4C7E-A0D4-40C7BD16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:</a:t>
            </a:r>
            <a:r>
              <a:rPr lang="zh-CN" altLang="en-US" dirty="0"/>
              <a:t>复制使用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EDEC5-5C4C-4AAB-8F88-D1C4FC977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708" y="1999574"/>
            <a:ext cx="9853363" cy="371764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main(){</a:t>
            </a:r>
          </a:p>
          <a:p>
            <a:pPr marL="0" indent="0">
              <a:buNone/>
            </a:pPr>
            <a:r>
              <a:rPr lang="en-US" altLang="zh-CN" dirty="0"/>
              <a:t>	int a=0;</a:t>
            </a:r>
          </a:p>
          <a:p>
            <a:pPr marL="0" indent="0">
              <a:buNone/>
            </a:pPr>
            <a:r>
              <a:rPr lang="en-US" altLang="zh-CN" dirty="0"/>
              <a:t>	int * b = &amp;a;</a:t>
            </a:r>
          </a:p>
          <a:p>
            <a:pPr marL="0" indent="0">
              <a:buNone/>
            </a:pPr>
            <a:r>
              <a:rPr lang="en-US" altLang="zh-CN" dirty="0"/>
              <a:t>	int ** p = &amp;b;</a:t>
            </a:r>
          </a:p>
          <a:p>
            <a:pPr marL="0" indent="0">
              <a:buNone/>
            </a:pPr>
            <a:r>
              <a:rPr lang="en-US" altLang="zh-CN" dirty="0"/>
              <a:t>	int *** x = &amp;p;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("%x\n", b);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("%x\n", p);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("%x\n", x);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733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534</Words>
  <Application>Microsoft Office PowerPoint</Application>
  <PresentationFormat>宽屏</PresentationFormat>
  <Paragraphs>110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食用指南</vt:lpstr>
      <vt:lpstr>一些概念</vt:lpstr>
      <vt:lpstr>了解底层的方式</vt:lpstr>
      <vt:lpstr>内存和地址</vt:lpstr>
      <vt:lpstr>指针运算</vt:lpstr>
      <vt:lpstr>例子:复制使用</vt:lpstr>
      <vt:lpstr>运行结果</vt:lpstr>
      <vt:lpstr>复杂点的指针</vt:lpstr>
      <vt:lpstr>例子:复制使用</vt:lpstr>
      <vt:lpstr>数组和指针</vt:lpstr>
      <vt:lpstr>拓展:64位内存布局</vt:lpstr>
      <vt:lpstr>计算机基础学习建议</vt:lpstr>
      <vt:lpstr>阅读建议</vt:lpstr>
      <vt:lpstr>曹小白博客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 书鱼</dc:creator>
  <cp:lastModifiedBy>一 书鱼</cp:lastModifiedBy>
  <cp:revision>62</cp:revision>
  <dcterms:created xsi:type="dcterms:W3CDTF">2018-09-26T12:19:51Z</dcterms:created>
  <dcterms:modified xsi:type="dcterms:W3CDTF">2018-10-02T05:12:56Z</dcterms:modified>
</cp:coreProperties>
</file>