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C0782-B365-44EC-9C9F-8E2D7477C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F5531E-4902-46F4-AD9A-ADBC124B9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683E6-3FEB-4B15-A273-6B1A5863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E49FE-E38E-45EC-BDF0-0CE3A4BD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0F5AB-48D6-47CF-A7FB-3CA46E93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0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EBAD6-E4D9-4D8F-B88C-B8DBEB02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B3834-CECF-4F9B-B431-69741C581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D18C3-C768-4245-B63E-61618797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F6C0A-9FBE-4660-986B-1E96C752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4C390-F3B3-44EE-A682-CF40C289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1E414-715F-4754-9ACC-85630108D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AC717-9627-4AAD-A0AD-742EEAD8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5C33E-55CB-480E-A0BE-9E951D82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93A30-04AD-45FF-A9C5-29487F4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0FAD5-1835-41AF-86D7-EA7BC4C9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9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8E916-0851-4884-AC7F-8C9B43BB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5BD0D-51D9-4E88-A2DC-6C3B6C2A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B5FEE-C865-4DFF-927C-998AF881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A2086-73BD-470E-8B92-E82809F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1AE8D-6625-4796-A265-55BE8609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8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67490-72D1-48FB-A7E1-64A734CE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5AA9D-EA29-4F45-9E83-C429A91C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C13C2-3A8C-471B-9326-97039666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DDF3B-297D-4F70-9F34-62DD6E5A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3874B-0CAE-438C-A21C-46B30A78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6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F11BB-1C3F-47FF-9D84-92323284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95BC2-2201-4430-A73D-14D22CE10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E9954-CC79-42EA-A076-7FD617BF7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733AC-0339-41CF-A55E-1B67C196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0B640-832B-465B-8004-B641B39E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F13EC-5EA2-4171-AFFD-FAD83DC3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9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2D1C0-383F-4DF2-A25F-68372BD7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7A280-CB58-47F6-827F-CFCAE6CA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37746-F4B0-4FBD-9EFF-E21E9498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83073-5FEB-43B9-BB5D-AF5644DAC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F3436-EF6A-4C88-BDB6-29278E257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26FF2-C298-47F1-94BE-96329300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3D305-40F0-4122-A9B0-FDBF7BF2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C1F2C0-A5FB-4FC7-89BB-4D29DDE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8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176BF-8EF4-47AC-9F2D-CB1A2F2B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CFA1B5-C1A4-4371-A0FB-ADCCB8BF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88B35-6D70-4583-9928-AA87A26D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BC3A0-316B-4D77-A536-D0D0C716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22DF77-8B48-4149-AC55-A0A0C36F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C05858-F551-44C0-B89D-E21544EC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6888C-B457-48A4-AE6F-47A78565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8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2395-05CA-427D-AA4E-4B54D08B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C6C3-026D-4009-B418-F7B08E3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D3A1A-A9A6-48A1-B0A6-48F638FC3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7B232-5EE4-4928-9B60-EBF091A2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4AB4B-1B3C-45B1-8B96-10DFE36E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AB5D1-8515-4F19-9BD6-0A7365F6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2FAE5-049D-4E60-9C78-32C2D333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83FCB0-C1AA-48A9-8C3F-D7796B533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CECBAB-73FA-4CD4-8B56-2D14CEDC0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A032D-0A6C-4C8D-9259-390A1248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A5E42-770D-40CB-BBC3-CA1B5BFB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879CE-71B9-4CDF-A18A-32BE6536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8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D74723-813B-4373-912D-4531BB1E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29872-3C9A-4BCD-91D8-DB6AA85D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44E35-2CCB-4BD0-AA6E-7281DD6BA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6954-4835-4022-BA9E-34E2BE19E163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B0901-AD80-4277-95CF-0F33008A4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3FD79-E9C5-4413-B081-10F1D8CDE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F98D-8F89-4C7F-8DC7-DDAF304BF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E2028-1708-46B8-84D0-9D460F77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Phase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F9D9-B624-47F0-851D-6BFFB847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+mn-ea"/>
              </a:rPr>
              <a:t>read_line</a:t>
            </a:r>
            <a:r>
              <a:rPr lang="zh-CN" altLang="zh-CN" sz="2400" dirty="0">
                <a:latin typeface="+mn-ea"/>
              </a:rPr>
              <a:t>一个字符串，然后调用</a:t>
            </a:r>
            <a:r>
              <a:rPr lang="en-US" altLang="zh-CN" sz="2400" dirty="0" err="1">
                <a:latin typeface="+mn-ea"/>
              </a:rPr>
              <a:t>strings_equel_no</a:t>
            </a:r>
            <a:r>
              <a:rPr lang="zh-CN" altLang="zh-CN" sz="2400" dirty="0">
                <a:latin typeface="+mn-ea"/>
              </a:rPr>
              <a:t>函数。</a:t>
            </a:r>
            <a:br>
              <a:rPr lang="zh-CN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 </a:t>
            </a:r>
            <a:br>
              <a:rPr lang="zh-CN" altLang="zh-CN" sz="2400" dirty="0">
                <a:latin typeface="+mn-ea"/>
              </a:rPr>
            </a:br>
            <a:r>
              <a:rPr lang="zh-CN" altLang="zh-CN" sz="2400" dirty="0">
                <a:latin typeface="+mn-ea"/>
              </a:rPr>
              <a:t>顾名思义，比较是否相等，然后看</a:t>
            </a:r>
            <a:r>
              <a:rPr lang="en-US" altLang="zh-CN" sz="2400" dirty="0" err="1">
                <a:latin typeface="+mn-ea"/>
              </a:rPr>
              <a:t>objdump</a:t>
            </a:r>
            <a:r>
              <a:rPr lang="zh-CN" altLang="zh-CN" sz="2400" dirty="0">
                <a:latin typeface="+mn-ea"/>
              </a:rPr>
              <a:t>输出文件</a:t>
            </a:r>
            <a:br>
              <a:rPr lang="zh-CN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400f2d:       48 83 </a:t>
            </a:r>
            <a:r>
              <a:rPr lang="en-US" altLang="zh-CN" sz="2400" dirty="0" err="1">
                <a:latin typeface="+mn-ea"/>
              </a:rPr>
              <a:t>ec</a:t>
            </a:r>
            <a:r>
              <a:rPr lang="en-US" altLang="zh-CN" sz="2400" dirty="0">
                <a:latin typeface="+mn-ea"/>
              </a:rPr>
              <a:t> 08           sub    $0x8,%rsp   #</a:t>
            </a:r>
            <a:r>
              <a:rPr lang="zh-CN" altLang="zh-CN" sz="2400" dirty="0">
                <a:latin typeface="+mn-ea"/>
              </a:rPr>
              <a:t>这是调用我们输入的字符串</a:t>
            </a:r>
            <a:br>
              <a:rPr lang="zh-CN" altLang="zh-CN" sz="2400" dirty="0">
                <a:latin typeface="+mn-ea"/>
              </a:rPr>
            </a:br>
            <a:r>
              <a:rPr lang="en-US" altLang="zh-CN" sz="2400" dirty="0">
                <a:latin typeface="+mn-ea"/>
              </a:rPr>
              <a:t>400f31:       be </a:t>
            </a:r>
            <a:r>
              <a:rPr lang="en-US" altLang="zh-CN" sz="2400" dirty="0" err="1">
                <a:latin typeface="+mn-ea"/>
              </a:rPr>
              <a:t>ec</a:t>
            </a:r>
            <a:r>
              <a:rPr lang="en-US" altLang="zh-CN" sz="2400" dirty="0">
                <a:latin typeface="+mn-ea"/>
              </a:rPr>
              <a:t> 26 40 00        mov    $0x4026ec,%esi  #</a:t>
            </a:r>
            <a:r>
              <a:rPr lang="zh-CN" altLang="zh-CN" sz="2400" dirty="0">
                <a:latin typeface="+mn-ea"/>
              </a:rPr>
              <a:t>调用另一个字符串</a:t>
            </a:r>
            <a:br>
              <a:rPr lang="zh-CN" altLang="zh-CN" sz="2400" dirty="0">
                <a:latin typeface="+mn-ea"/>
              </a:rPr>
            </a:br>
            <a:r>
              <a:rPr lang="zh-CN" altLang="zh-CN" sz="2400" dirty="0">
                <a:latin typeface="+mn-ea"/>
              </a:rPr>
              <a:t>所以我们用</a:t>
            </a:r>
            <a:r>
              <a:rPr lang="en-US" altLang="zh-CN" sz="2400" dirty="0" err="1">
                <a:latin typeface="+mn-ea"/>
              </a:rPr>
              <a:t>gdb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zh-CN" sz="2400" dirty="0">
                <a:latin typeface="+mn-ea"/>
              </a:rPr>
              <a:t>：</a:t>
            </a:r>
            <a:r>
              <a:rPr lang="en-US" altLang="zh-CN" sz="2400" dirty="0">
                <a:latin typeface="+mn-ea"/>
              </a:rPr>
              <a:t>p(char*) 0x4026ec .</a:t>
            </a:r>
            <a:r>
              <a:rPr lang="zh-CN" altLang="zh-CN" sz="2400" dirty="0">
                <a:latin typeface="+mn-ea"/>
              </a:rPr>
              <a:t>原样输入就行。</a:t>
            </a:r>
            <a:br>
              <a:rPr lang="zh-CN" altLang="zh-CN" sz="2400" dirty="0"/>
            </a:br>
            <a:r>
              <a:rPr lang="en-US" altLang="zh-CN" sz="2400" dirty="0"/>
              <a:t> </a:t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86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9CB21-EF46-4BD0-BFF4-961D4335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Phase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1628A-BACF-4FBC-A7C8-EBE0CA4A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400" dirty="0" err="1">
                <a:latin typeface="+mn-ea"/>
              </a:rPr>
              <a:t>read_six_numbers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zh-CN" sz="1400" dirty="0">
                <a:latin typeface="+mn-ea"/>
              </a:rPr>
              <a:t>调用了</a:t>
            </a:r>
            <a:r>
              <a:rPr lang="en-US" altLang="zh-CN" sz="1400" dirty="0" err="1">
                <a:latin typeface="+mn-ea"/>
              </a:rPr>
              <a:t>sscanf</a:t>
            </a:r>
            <a:r>
              <a:rPr lang="zh-CN" altLang="zh-CN" sz="1400" dirty="0">
                <a:latin typeface="+mn-ea"/>
              </a:rPr>
              <a:t>，看第二个参数，从输入的字符串读取</a:t>
            </a:r>
            <a:r>
              <a:rPr lang="en-US" altLang="zh-CN" sz="1400" dirty="0">
                <a:latin typeface="+mn-ea"/>
              </a:rPr>
              <a:t>6</a:t>
            </a:r>
            <a:r>
              <a:rPr lang="zh-CN" altLang="zh-CN" sz="1400" dirty="0">
                <a:latin typeface="+mn-ea"/>
              </a:rPr>
              <a:t>个数字。</a:t>
            </a:r>
            <a:br>
              <a:rPr lang="zh-CN" altLang="zh-CN" sz="1400" dirty="0">
                <a:latin typeface="+mn-ea"/>
              </a:rPr>
            </a:br>
            <a:r>
              <a:rPr lang="zh-CN" altLang="zh-CN" sz="1400" dirty="0">
                <a:latin typeface="+mn-ea"/>
              </a:rPr>
              <a:t>然后进入一个循环，测试输入数据。</a:t>
            </a:r>
            <a:br>
              <a:rPr lang="zh-CN" altLang="zh-CN" sz="1400" dirty="0">
                <a:latin typeface="+mn-ea"/>
              </a:rPr>
            </a:br>
            <a:r>
              <a:rPr lang="zh-CN" altLang="zh-CN" sz="1400" dirty="0">
                <a:latin typeface="+mn-ea"/>
              </a:rPr>
              <a:t>查看关键代码：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400f5f:       48 89 e6             mov    %</a:t>
            </a:r>
            <a:r>
              <a:rPr lang="en-US" altLang="zh-CN" sz="1400" dirty="0" err="1">
                <a:latin typeface="+mn-ea"/>
              </a:rPr>
              <a:t>rsp</a:t>
            </a:r>
            <a:r>
              <a:rPr lang="en-US" altLang="zh-CN" sz="1400" dirty="0">
                <a:latin typeface="+mn-ea"/>
              </a:rPr>
              <a:t>,%</a:t>
            </a:r>
            <a:r>
              <a:rPr lang="en-US" altLang="zh-CN" sz="1400" dirty="0" err="1">
                <a:latin typeface="+mn-ea"/>
              </a:rPr>
              <a:t>rsi</a:t>
            </a:r>
            <a:r>
              <a:rPr lang="en-US" altLang="zh-CN" sz="1400" dirty="0">
                <a:latin typeface="+mn-ea"/>
              </a:rPr>
              <a:t>   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400f62:       e8 11 08 00 00       </a:t>
            </a:r>
            <a:r>
              <a:rPr lang="en-US" altLang="zh-CN" sz="1400" dirty="0" err="1">
                <a:latin typeface="+mn-ea"/>
              </a:rPr>
              <a:t>callq</a:t>
            </a:r>
            <a:r>
              <a:rPr lang="en-US" altLang="zh-CN" sz="1400" dirty="0">
                <a:latin typeface="+mn-ea"/>
              </a:rPr>
              <a:t>  401778 &lt;</a:t>
            </a:r>
            <a:r>
              <a:rPr lang="en-US" altLang="zh-CN" sz="1400" dirty="0" err="1">
                <a:latin typeface="+mn-ea"/>
              </a:rPr>
              <a:t>read_six_numbers</a:t>
            </a:r>
            <a:r>
              <a:rPr lang="en-US" altLang="zh-CN" sz="1400" dirty="0">
                <a:latin typeface="+mn-ea"/>
              </a:rPr>
              <a:t>&gt;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400f67:       83 3c 24 00          </a:t>
            </a:r>
            <a:r>
              <a:rPr lang="en-US" altLang="zh-CN" sz="1400" dirty="0" err="1">
                <a:latin typeface="+mn-ea"/>
              </a:rPr>
              <a:t>cmpl</a:t>
            </a:r>
            <a:r>
              <a:rPr lang="en-US" altLang="zh-CN" sz="1400" dirty="0">
                <a:latin typeface="+mn-ea"/>
              </a:rPr>
              <a:t>   $0x0,(%</a:t>
            </a:r>
            <a:r>
              <a:rPr lang="en-US" altLang="zh-CN" sz="1400" dirty="0" err="1">
                <a:latin typeface="+mn-ea"/>
              </a:rPr>
              <a:t>rsp</a:t>
            </a:r>
            <a:r>
              <a:rPr lang="en-US" altLang="zh-CN" sz="1400" dirty="0">
                <a:latin typeface="+mn-ea"/>
              </a:rPr>
              <a:t>)  #</a:t>
            </a:r>
            <a:r>
              <a:rPr lang="zh-CN" altLang="zh-CN" sz="1400" dirty="0">
                <a:latin typeface="+mn-ea"/>
              </a:rPr>
              <a:t>比较第一个数字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400f6b:       79 05                </a:t>
            </a:r>
            <a:r>
              <a:rPr lang="en-US" altLang="zh-CN" sz="1400" dirty="0" err="1">
                <a:latin typeface="+mn-ea"/>
              </a:rPr>
              <a:t>jns</a:t>
            </a:r>
            <a:r>
              <a:rPr lang="en-US" altLang="zh-CN" sz="1400" dirty="0">
                <a:latin typeface="+mn-ea"/>
              </a:rPr>
              <a:t>    400f72 &lt;phase_2+0x29&gt; #</a:t>
            </a:r>
            <a:r>
              <a:rPr lang="zh-CN" altLang="zh-CN" sz="1400" dirty="0">
                <a:latin typeface="+mn-ea"/>
              </a:rPr>
              <a:t>要求大于等于</a:t>
            </a:r>
            <a:r>
              <a:rPr lang="en-US" altLang="zh-CN" sz="1400" dirty="0">
                <a:latin typeface="+mn-ea"/>
              </a:rPr>
              <a:t>0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……: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400f72:       48 89 e5                mov    %</a:t>
            </a:r>
            <a:r>
              <a:rPr lang="en-US" altLang="zh-CN" sz="1400" dirty="0" err="1">
                <a:latin typeface="+mn-ea"/>
              </a:rPr>
              <a:t>rsp</a:t>
            </a:r>
            <a:r>
              <a:rPr lang="en-US" altLang="zh-CN" sz="1400" dirty="0">
                <a:latin typeface="+mn-ea"/>
              </a:rPr>
              <a:t>,%</a:t>
            </a:r>
            <a:r>
              <a:rPr lang="en-US" altLang="zh-CN" sz="1400" dirty="0" err="1">
                <a:latin typeface="+mn-ea"/>
              </a:rPr>
              <a:t>rbp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400f75:       bb 01 00 00 00          mov    $0x1,%ebx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400f7a:       89 d8                   mov    %</a:t>
            </a:r>
            <a:r>
              <a:rPr lang="en-US" altLang="zh-CN" sz="1400" dirty="0" err="1">
                <a:latin typeface="+mn-ea"/>
              </a:rPr>
              <a:t>ebx</a:t>
            </a:r>
            <a:r>
              <a:rPr lang="en-US" altLang="zh-CN" sz="1400" dirty="0">
                <a:latin typeface="+mn-ea"/>
              </a:rPr>
              <a:t>,%</a:t>
            </a:r>
            <a:r>
              <a:rPr lang="en-US" altLang="zh-CN" sz="1400" dirty="0" err="1">
                <a:latin typeface="+mn-ea"/>
              </a:rPr>
              <a:t>eax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400f7c:       03 45 00                add    0x0(%</a:t>
            </a:r>
            <a:r>
              <a:rPr lang="en-US" altLang="zh-CN" sz="1400" dirty="0" err="1">
                <a:latin typeface="+mn-ea"/>
              </a:rPr>
              <a:t>rbp</a:t>
            </a:r>
            <a:r>
              <a:rPr lang="en-US" altLang="zh-CN" sz="1400" dirty="0">
                <a:latin typeface="+mn-ea"/>
              </a:rPr>
              <a:t>),%</a:t>
            </a:r>
            <a:r>
              <a:rPr lang="en-US" altLang="zh-CN" sz="1400" dirty="0" err="1">
                <a:latin typeface="+mn-ea"/>
              </a:rPr>
              <a:t>eax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400f7f:       39 45 04                </a:t>
            </a:r>
            <a:r>
              <a:rPr lang="en-US" altLang="zh-CN" sz="1400" dirty="0" err="1">
                <a:latin typeface="+mn-ea"/>
              </a:rPr>
              <a:t>cmp</a:t>
            </a:r>
            <a:r>
              <a:rPr lang="en-US" altLang="zh-CN" sz="1400" dirty="0">
                <a:latin typeface="+mn-ea"/>
              </a:rPr>
              <a:t>    %eax,0x4(%</a:t>
            </a:r>
            <a:r>
              <a:rPr lang="en-US" altLang="zh-CN" sz="1400" dirty="0" err="1">
                <a:latin typeface="+mn-ea"/>
              </a:rPr>
              <a:t>rbp</a:t>
            </a:r>
            <a:r>
              <a:rPr lang="en-US" altLang="zh-CN" sz="1400" dirty="0">
                <a:latin typeface="+mn-ea"/>
              </a:rPr>
              <a:t>) #</a:t>
            </a:r>
            <a:r>
              <a:rPr lang="zh-CN" altLang="zh-CN" sz="1400" dirty="0">
                <a:latin typeface="+mn-ea"/>
              </a:rPr>
              <a:t>要求后一个数字等于前一个加</a:t>
            </a:r>
            <a:r>
              <a:rPr lang="en-US" altLang="zh-CN" sz="1400" dirty="0">
                <a:latin typeface="+mn-ea"/>
              </a:rPr>
              <a:t>%</a:t>
            </a:r>
            <a:r>
              <a:rPr lang="en-US" altLang="zh-CN" sz="1400" dirty="0" err="1">
                <a:latin typeface="+mn-ea"/>
              </a:rPr>
              <a:t>ebx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zh-CN" sz="1400" dirty="0">
                <a:latin typeface="+mn-ea"/>
              </a:rPr>
              <a:t>即</a:t>
            </a:r>
            <a:r>
              <a:rPr lang="en-US" altLang="zh-CN" sz="1400" dirty="0">
                <a:latin typeface="+mn-ea"/>
              </a:rPr>
              <a:t>1,2,3,4,5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400f82:       74 05                   je     400f89 &lt;phase_2+0x40&gt;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400f84:       e8 b9 07 00 00          </a:t>
            </a:r>
            <a:r>
              <a:rPr lang="en-US" altLang="zh-CN" sz="1400" dirty="0" err="1">
                <a:latin typeface="+mn-ea"/>
              </a:rPr>
              <a:t>callq</a:t>
            </a:r>
            <a:r>
              <a:rPr lang="en-US" altLang="zh-CN" sz="1400" dirty="0">
                <a:latin typeface="+mn-ea"/>
              </a:rPr>
              <a:t>  401742 &lt;</a:t>
            </a:r>
            <a:r>
              <a:rPr lang="en-US" altLang="zh-CN" sz="1400" dirty="0" err="1">
                <a:latin typeface="+mn-ea"/>
              </a:rPr>
              <a:t>explode_bomb</a:t>
            </a:r>
            <a:r>
              <a:rPr lang="en-US" altLang="zh-CN" sz="1400" dirty="0">
                <a:latin typeface="+mn-ea"/>
              </a:rPr>
              <a:t>&gt;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400f89:       83 c3 01                add    $0x1,%ebx      #%</a:t>
            </a:r>
            <a:r>
              <a:rPr lang="en-US" altLang="zh-CN" sz="1400" dirty="0" err="1">
                <a:latin typeface="+mn-ea"/>
              </a:rPr>
              <a:t>ebx</a:t>
            </a:r>
            <a:r>
              <a:rPr lang="zh-CN" altLang="zh-CN" sz="1400" dirty="0">
                <a:latin typeface="+mn-ea"/>
              </a:rPr>
              <a:t>加一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400f8c:       48 83 c5 04             add    $0x4,%rbp      #</a:t>
            </a:r>
            <a:r>
              <a:rPr lang="zh-CN" altLang="zh-CN" sz="1400" dirty="0">
                <a:latin typeface="+mn-ea"/>
              </a:rPr>
              <a:t>逐个比对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400f90:       83 fb 06                </a:t>
            </a:r>
            <a:r>
              <a:rPr lang="en-US" altLang="zh-CN" sz="1400" dirty="0" err="1">
                <a:latin typeface="+mn-ea"/>
              </a:rPr>
              <a:t>cmp</a:t>
            </a:r>
            <a:r>
              <a:rPr lang="en-US" altLang="zh-CN" sz="1400" dirty="0">
                <a:latin typeface="+mn-ea"/>
              </a:rPr>
              <a:t>    $0x6,%ebx      #</a:t>
            </a:r>
            <a:r>
              <a:rPr lang="zh-CN" altLang="zh-CN" sz="1400" dirty="0">
                <a:latin typeface="+mn-ea"/>
              </a:rPr>
              <a:t>比六次</a:t>
            </a:r>
            <a:br>
              <a:rPr lang="zh-CN" altLang="zh-CN" sz="1400" dirty="0">
                <a:latin typeface="+mn-ea"/>
              </a:rPr>
            </a:br>
            <a:r>
              <a:rPr lang="en-US" altLang="zh-CN" sz="1400" dirty="0">
                <a:latin typeface="+mn-ea"/>
              </a:rPr>
              <a:t>400f93:       75 e5                   </a:t>
            </a:r>
            <a:r>
              <a:rPr lang="en-US" altLang="zh-CN" sz="1400" dirty="0" err="1">
                <a:latin typeface="+mn-ea"/>
              </a:rPr>
              <a:t>jne</a:t>
            </a:r>
            <a:r>
              <a:rPr lang="en-US" altLang="zh-CN" sz="1400" dirty="0">
                <a:latin typeface="+mn-ea"/>
              </a:rPr>
              <a:t>    400f7a &lt;phase_2+0x31&gt;</a:t>
            </a:r>
            <a:br>
              <a:rPr lang="zh-CN" altLang="zh-CN" sz="1600" dirty="0">
                <a:latin typeface="+mn-ea"/>
              </a:rPr>
            </a:br>
            <a:r>
              <a:rPr lang="en-US" altLang="zh-CN" sz="1600" dirty="0">
                <a:latin typeface="+mn-ea"/>
              </a:rPr>
              <a:t> 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292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39168-B285-4E04-B9FD-5CFB371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Phase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A1F0F-1F9D-4DC3-A42E-411CC625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1000" dirty="0">
                <a:latin typeface="+mn-ea"/>
              </a:rPr>
              <a:t>根据</a:t>
            </a:r>
            <a:r>
              <a:rPr lang="en-US" altLang="zh-CN" sz="1000" dirty="0">
                <a:latin typeface="+mn-ea"/>
              </a:rPr>
              <a:t>0x402709</a:t>
            </a:r>
            <a:r>
              <a:rPr lang="zh-CN" altLang="zh-CN" sz="1000" dirty="0">
                <a:latin typeface="+mn-ea"/>
              </a:rPr>
              <a:t>为第二个参数调用</a:t>
            </a:r>
            <a:r>
              <a:rPr lang="en-US" altLang="zh-CN" sz="1000" dirty="0" err="1">
                <a:latin typeface="+mn-ea"/>
              </a:rPr>
              <a:t>sscanf</a:t>
            </a:r>
            <a:r>
              <a:rPr lang="zh-CN" altLang="zh-CN" sz="1000" dirty="0">
                <a:latin typeface="+mn-ea"/>
              </a:rPr>
              <a:t>。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比较</a:t>
            </a:r>
            <a:r>
              <a:rPr lang="en-US" altLang="zh-CN" sz="1000" dirty="0">
                <a:latin typeface="+mn-ea"/>
              </a:rPr>
              <a:t>%</a:t>
            </a:r>
            <a:r>
              <a:rPr lang="en-US" altLang="zh-CN" sz="1000" dirty="0" err="1">
                <a:latin typeface="+mn-ea"/>
              </a:rPr>
              <a:t>eax</a:t>
            </a:r>
            <a:r>
              <a:rPr lang="zh-CN" altLang="zh-CN" sz="1000" dirty="0">
                <a:latin typeface="+mn-ea"/>
              </a:rPr>
              <a:t>返回值（</a:t>
            </a:r>
            <a:r>
              <a:rPr lang="en-US" altLang="zh-CN" sz="1000" dirty="0" err="1">
                <a:latin typeface="+mn-ea"/>
              </a:rPr>
              <a:t>sscanf</a:t>
            </a:r>
            <a:r>
              <a:rPr lang="zh-CN" altLang="zh-CN" sz="1000" dirty="0">
                <a:latin typeface="+mn-ea"/>
              </a:rPr>
              <a:t>读取参数数量）。要求大于</a:t>
            </a:r>
            <a:r>
              <a:rPr lang="en-US" altLang="zh-CN" sz="1000" dirty="0">
                <a:latin typeface="+mn-ea"/>
              </a:rPr>
              <a:t>2</a:t>
            </a:r>
            <a:r>
              <a:rPr lang="zh-CN" altLang="zh-CN" sz="1000" dirty="0">
                <a:latin typeface="+mn-ea"/>
              </a:rPr>
              <a:t>。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(</a:t>
            </a:r>
            <a:r>
              <a:rPr lang="en-US" altLang="zh-CN" sz="1000" dirty="0" err="1">
                <a:latin typeface="+mn-ea"/>
              </a:rPr>
              <a:t>gdb</a:t>
            </a:r>
            <a:r>
              <a:rPr lang="en-US" altLang="zh-CN" sz="1000" dirty="0">
                <a:latin typeface="+mn-ea"/>
              </a:rPr>
              <a:t>) p (char*) 0x402709   $1 = 0x402709 "%d %c %d"  #</a:t>
            </a:r>
            <a:r>
              <a:rPr lang="zh-CN" altLang="zh-CN" sz="1000" dirty="0">
                <a:latin typeface="+mn-ea"/>
              </a:rPr>
              <a:t>调出参数表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【</a:t>
            </a:r>
            <a:r>
              <a:rPr lang="en-US" altLang="zh-CN" sz="1000" dirty="0">
                <a:latin typeface="+mn-ea"/>
              </a:rPr>
              <a:t>1</a:t>
            </a:r>
            <a:r>
              <a:rPr lang="zh-CN" altLang="zh-CN" sz="1000" dirty="0">
                <a:latin typeface="+mn-ea"/>
              </a:rPr>
              <a:t>】：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400fe8:       83 7c 24 10 07        </a:t>
            </a:r>
            <a:r>
              <a:rPr lang="en-US" altLang="zh-CN" sz="1000" dirty="0" err="1">
                <a:latin typeface="+mn-ea"/>
              </a:rPr>
              <a:t>cmpl</a:t>
            </a:r>
            <a:r>
              <a:rPr lang="en-US" altLang="zh-CN" sz="1000" dirty="0">
                <a:latin typeface="+mn-ea"/>
              </a:rPr>
              <a:t>   $0x7,0x10(%</a:t>
            </a:r>
            <a:r>
              <a:rPr lang="en-US" altLang="zh-CN" sz="1000" dirty="0" err="1">
                <a:latin typeface="+mn-ea"/>
              </a:rPr>
              <a:t>rsp</a:t>
            </a:r>
            <a:r>
              <a:rPr lang="en-US" altLang="zh-CN" sz="1000" dirty="0">
                <a:latin typeface="+mn-ea"/>
              </a:rPr>
              <a:t>)  #</a:t>
            </a:r>
            <a:r>
              <a:rPr lang="zh-CN" altLang="zh-CN" sz="1000" dirty="0">
                <a:latin typeface="+mn-ea"/>
              </a:rPr>
              <a:t>典型</a:t>
            </a:r>
            <a:r>
              <a:rPr lang="en-US" altLang="zh-CN" sz="1000" dirty="0">
                <a:latin typeface="+mn-ea"/>
              </a:rPr>
              <a:t>switch</a:t>
            </a:r>
            <a:r>
              <a:rPr lang="zh-CN" altLang="zh-CN" sz="1000" dirty="0">
                <a:latin typeface="+mn-ea"/>
              </a:rPr>
              <a:t>，大于</a:t>
            </a:r>
            <a:r>
              <a:rPr lang="en-US" altLang="zh-CN" sz="1000" dirty="0">
                <a:latin typeface="+mn-ea"/>
              </a:rPr>
              <a:t>7</a:t>
            </a:r>
            <a:r>
              <a:rPr lang="zh-CN" altLang="zh-CN" sz="1000" dirty="0">
                <a:latin typeface="+mn-ea"/>
              </a:rPr>
              <a:t>就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400fed:       0f 87 fc 00 00 00     ja     4010ef &lt;phase_3+0x13e&gt;   #</a:t>
            </a:r>
            <a:r>
              <a:rPr lang="zh-CN" altLang="zh-CN" sz="1000" dirty="0">
                <a:latin typeface="+mn-ea"/>
              </a:rPr>
              <a:t>跳到</a:t>
            </a:r>
            <a:r>
              <a:rPr lang="en-US" altLang="zh-CN" sz="1000" dirty="0" err="1">
                <a:latin typeface="+mn-ea"/>
              </a:rPr>
              <a:t>defualt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400ff3:       8b 44 24 10            mov    0x10(%</a:t>
            </a:r>
            <a:r>
              <a:rPr lang="en-US" altLang="zh-CN" sz="1000" dirty="0" err="1">
                <a:latin typeface="+mn-ea"/>
              </a:rPr>
              <a:t>rsp</a:t>
            </a:r>
            <a:r>
              <a:rPr lang="en-US" altLang="zh-CN" sz="1000" dirty="0">
                <a:latin typeface="+mn-ea"/>
              </a:rPr>
              <a:t>),%</a:t>
            </a:r>
            <a:r>
              <a:rPr lang="en-US" altLang="zh-CN" sz="1000" dirty="0" err="1">
                <a:latin typeface="+mn-ea"/>
              </a:rPr>
              <a:t>eax</a:t>
            </a:r>
            <a:r>
              <a:rPr lang="en-US" altLang="zh-CN" sz="1000" dirty="0">
                <a:latin typeface="+mn-ea"/>
              </a:rPr>
              <a:t>  #</a:t>
            </a:r>
            <a:r>
              <a:rPr lang="zh-CN" altLang="zh-CN" sz="1000" dirty="0">
                <a:latin typeface="+mn-ea"/>
              </a:rPr>
              <a:t>跳到</a:t>
            </a:r>
            <a:r>
              <a:rPr lang="en-US" altLang="zh-CN" sz="1000" dirty="0">
                <a:latin typeface="+mn-ea"/>
              </a:rPr>
              <a:t>8*%</a:t>
            </a:r>
            <a:r>
              <a:rPr lang="en-US" altLang="zh-CN" sz="1000" dirty="0" err="1">
                <a:latin typeface="+mn-ea"/>
              </a:rPr>
              <a:t>rax</a:t>
            </a:r>
            <a:r>
              <a:rPr lang="en-US" altLang="zh-CN" sz="1000" dirty="0">
                <a:latin typeface="+mn-ea"/>
              </a:rPr>
              <a:t>(</a:t>
            </a:r>
            <a:r>
              <a:rPr lang="zh-CN" altLang="zh-CN" sz="1000" dirty="0">
                <a:latin typeface="+mn-ea"/>
              </a:rPr>
              <a:t>第一个参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400ff7:       ff 24 c5 20 27 40 00  </a:t>
            </a:r>
            <a:r>
              <a:rPr lang="en-US" altLang="zh-CN" sz="1000" dirty="0" err="1">
                <a:latin typeface="+mn-ea"/>
              </a:rPr>
              <a:t>jmpq</a:t>
            </a:r>
            <a:r>
              <a:rPr lang="en-US" altLang="zh-CN" sz="1000" dirty="0">
                <a:latin typeface="+mn-ea"/>
              </a:rPr>
              <a:t>   *0x402720(,%rax,8) #</a:t>
            </a:r>
            <a:r>
              <a:rPr lang="zh-CN" altLang="zh-CN" sz="1000" dirty="0">
                <a:latin typeface="+mn-ea"/>
              </a:rPr>
              <a:t>数</a:t>
            </a:r>
            <a:r>
              <a:rPr lang="en-US" altLang="zh-CN" sz="1000" dirty="0">
                <a:latin typeface="+mn-ea"/>
              </a:rPr>
              <a:t>)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后面跳转就是</a:t>
            </a:r>
            <a:r>
              <a:rPr lang="en-US" altLang="zh-CN" sz="1000" dirty="0">
                <a:latin typeface="+mn-ea"/>
              </a:rPr>
              <a:t>case</a:t>
            </a:r>
            <a:r>
              <a:rPr lang="zh-CN" altLang="zh-CN" sz="1000" dirty="0">
                <a:latin typeface="+mn-ea"/>
              </a:rPr>
              <a:t>：。。。；</a:t>
            </a:r>
            <a:r>
              <a:rPr lang="en-US" altLang="zh-CN" sz="1000" dirty="0">
                <a:latin typeface="+mn-ea"/>
              </a:rPr>
              <a:t>break</a:t>
            </a:r>
            <a:r>
              <a:rPr lang="zh-CN" altLang="zh-CN" sz="1000" dirty="0">
                <a:latin typeface="+mn-ea"/>
              </a:rPr>
              <a:t>；随便挑一个</a:t>
            </a:r>
            <a:r>
              <a:rPr lang="en-US" altLang="zh-CN" sz="1000" dirty="0">
                <a:latin typeface="+mn-ea"/>
              </a:rPr>
              <a:t> :1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401020:       b8 6f 00 00 00          mov    $0x6f,%eax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401025:       81 7c 24 14 4f 02 00    </a:t>
            </a:r>
            <a:r>
              <a:rPr lang="en-US" altLang="zh-CN" sz="1000" dirty="0" err="1">
                <a:latin typeface="+mn-ea"/>
              </a:rPr>
              <a:t>cmpl</a:t>
            </a:r>
            <a:r>
              <a:rPr lang="en-US" altLang="zh-CN" sz="1000" dirty="0">
                <a:latin typeface="+mn-ea"/>
              </a:rPr>
              <a:t>   $0x24f,0x14(%</a:t>
            </a:r>
            <a:r>
              <a:rPr lang="en-US" altLang="zh-CN" sz="1000" dirty="0" err="1">
                <a:latin typeface="+mn-ea"/>
              </a:rPr>
              <a:t>rsp</a:t>
            </a:r>
            <a:r>
              <a:rPr lang="en-US" altLang="zh-CN" sz="1000" dirty="0">
                <a:latin typeface="+mn-ea"/>
              </a:rPr>
              <a:t>)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40102c:       00   #</a:t>
            </a:r>
            <a:r>
              <a:rPr lang="zh-CN" altLang="zh-CN" sz="1000" dirty="0">
                <a:latin typeface="+mn-ea"/>
              </a:rPr>
              <a:t>比较第三个参数和</a:t>
            </a:r>
            <a:r>
              <a:rPr lang="en-US" altLang="zh-CN" sz="1000" dirty="0">
                <a:latin typeface="+mn-ea"/>
              </a:rPr>
              <a:t>0x24f,</a:t>
            </a:r>
            <a:r>
              <a:rPr lang="zh-CN" altLang="zh-CN" sz="1000" dirty="0">
                <a:latin typeface="+mn-ea"/>
              </a:rPr>
              <a:t>要求相等。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40102d:       0f 84 c6 00 00 00       je     4010f9 &lt;phase_3+0x148&gt;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401033:       e8 0a 07 00 00          </a:t>
            </a:r>
            <a:r>
              <a:rPr lang="en-US" altLang="zh-CN" sz="1000" dirty="0" err="1">
                <a:latin typeface="+mn-ea"/>
              </a:rPr>
              <a:t>callq</a:t>
            </a:r>
            <a:r>
              <a:rPr lang="en-US" altLang="zh-CN" sz="1000" dirty="0">
                <a:latin typeface="+mn-ea"/>
              </a:rPr>
              <a:t>  401742 &lt;</a:t>
            </a:r>
            <a:r>
              <a:rPr lang="en-US" altLang="zh-CN" sz="1000" dirty="0" err="1">
                <a:latin typeface="+mn-ea"/>
              </a:rPr>
              <a:t>explode_bomb</a:t>
            </a:r>
            <a:r>
              <a:rPr lang="en-US" altLang="zh-CN" sz="1000" dirty="0">
                <a:latin typeface="+mn-ea"/>
              </a:rPr>
              <a:t>&gt;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跳转：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4010f9:       3a 44 24 0f             </a:t>
            </a:r>
            <a:r>
              <a:rPr lang="en-US" altLang="zh-CN" sz="1000" dirty="0" err="1">
                <a:latin typeface="+mn-ea"/>
              </a:rPr>
              <a:t>cmp</a:t>
            </a:r>
            <a:r>
              <a:rPr lang="en-US" altLang="zh-CN" sz="1000" dirty="0">
                <a:latin typeface="+mn-ea"/>
              </a:rPr>
              <a:t>    0xf(%</a:t>
            </a:r>
            <a:r>
              <a:rPr lang="en-US" altLang="zh-CN" sz="1000" dirty="0" err="1">
                <a:latin typeface="+mn-ea"/>
              </a:rPr>
              <a:t>rsp</a:t>
            </a:r>
            <a:r>
              <a:rPr lang="en-US" altLang="zh-CN" sz="1000" dirty="0">
                <a:latin typeface="+mn-ea"/>
              </a:rPr>
              <a:t>),%al  #</a:t>
            </a:r>
            <a:r>
              <a:rPr lang="zh-CN" altLang="zh-CN" sz="1000" dirty="0">
                <a:latin typeface="+mn-ea"/>
              </a:rPr>
              <a:t>比较第二个参数和</a:t>
            </a:r>
            <a:r>
              <a:rPr lang="en-US" altLang="zh-CN" sz="1000" dirty="0">
                <a:latin typeface="+mn-ea"/>
              </a:rPr>
              <a:t>%al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4010fd:       74 05                   je     401104 &lt;phase_3+0x153&gt;  #</a:t>
            </a:r>
            <a:r>
              <a:rPr lang="zh-CN" altLang="zh-CN" sz="1000" dirty="0">
                <a:latin typeface="+mn-ea"/>
              </a:rPr>
              <a:t>即最低字节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4010ff:       e8 3e 06 00 00          </a:t>
            </a:r>
            <a:r>
              <a:rPr lang="en-US" altLang="zh-CN" sz="1000" dirty="0" err="1">
                <a:latin typeface="+mn-ea"/>
              </a:rPr>
              <a:t>callq</a:t>
            </a:r>
            <a:r>
              <a:rPr lang="en-US" altLang="zh-CN" sz="1000" dirty="0">
                <a:latin typeface="+mn-ea"/>
              </a:rPr>
              <a:t>  401742 &lt;</a:t>
            </a:r>
            <a:r>
              <a:rPr lang="en-US" altLang="zh-CN" sz="1000" dirty="0" err="1">
                <a:latin typeface="+mn-ea"/>
              </a:rPr>
              <a:t>explode_bomb</a:t>
            </a:r>
            <a:r>
              <a:rPr lang="en-US" altLang="zh-CN" sz="1000" dirty="0">
                <a:latin typeface="+mn-ea"/>
              </a:rPr>
              <a:t>&gt;  #%al</a:t>
            </a:r>
            <a:r>
              <a:rPr lang="zh-CN" altLang="zh-CN" sz="1000" dirty="0">
                <a:latin typeface="+mn-ea"/>
              </a:rPr>
              <a:t>前面赋值</a:t>
            </a:r>
            <a:endParaRPr lang="zh-CN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3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68057-0E45-461D-83D3-8BBF15EE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Phase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76FF4-0B92-4994-9782-8FDC6675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000" dirty="0" err="1">
                <a:latin typeface="+mn-ea"/>
              </a:rPr>
              <a:t>Sscanf</a:t>
            </a:r>
            <a:r>
              <a:rPr lang="zh-CN" altLang="zh-CN" sz="1000" dirty="0">
                <a:latin typeface="+mn-ea"/>
              </a:rPr>
              <a:t>。。。</a:t>
            </a:r>
            <a:r>
              <a:rPr lang="en-US" altLang="zh-CN" sz="1000" dirty="0">
                <a:latin typeface="+mn-ea"/>
              </a:rPr>
              <a:t>   </a:t>
            </a:r>
            <a:r>
              <a:rPr lang="zh-CN" altLang="zh-CN" sz="1000" dirty="0">
                <a:latin typeface="+mn-ea"/>
              </a:rPr>
              <a:t>两个参数。。。</a:t>
            </a:r>
            <a:r>
              <a:rPr lang="en-US" altLang="zh-CN" sz="1000" dirty="0">
                <a:latin typeface="+mn-ea"/>
              </a:rPr>
              <a:t>  </a:t>
            </a:r>
            <a:r>
              <a:rPr lang="zh-CN" altLang="zh-CN" sz="1000" dirty="0">
                <a:latin typeface="+mn-ea"/>
              </a:rPr>
              <a:t>调用</a:t>
            </a:r>
            <a:r>
              <a:rPr lang="en-US" altLang="zh-CN" sz="1000" dirty="0">
                <a:latin typeface="+mn-ea"/>
              </a:rPr>
              <a:t>func4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(</a:t>
            </a:r>
            <a:r>
              <a:rPr lang="en-US" altLang="zh-CN" sz="1000" dirty="0" err="1">
                <a:latin typeface="+mn-ea"/>
              </a:rPr>
              <a:t>gdb</a:t>
            </a:r>
            <a:r>
              <a:rPr lang="en-US" altLang="zh-CN" sz="1000" dirty="0">
                <a:latin typeface="+mn-ea"/>
              </a:rPr>
              <a:t>) p (char*)0x4029e5   $6 = 0x4029e5 "%d %d"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【</a:t>
            </a:r>
            <a:r>
              <a:rPr lang="en-US" altLang="zh-CN" sz="1000" dirty="0">
                <a:latin typeface="+mn-ea"/>
              </a:rPr>
              <a:t>1</a:t>
            </a:r>
            <a:r>
              <a:rPr lang="zh-CN" altLang="zh-CN" sz="1000" dirty="0">
                <a:latin typeface="+mn-ea"/>
              </a:rPr>
              <a:t>】：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40117c:       83 3c 24 0e             </a:t>
            </a:r>
            <a:r>
              <a:rPr lang="en-US" altLang="zh-CN" sz="1000" dirty="0" err="1">
                <a:latin typeface="+mn-ea"/>
              </a:rPr>
              <a:t>cmpl</a:t>
            </a:r>
            <a:r>
              <a:rPr lang="en-US" altLang="zh-CN" sz="1000" dirty="0">
                <a:latin typeface="+mn-ea"/>
              </a:rPr>
              <a:t>   $0xe,(%</a:t>
            </a:r>
            <a:r>
              <a:rPr lang="en-US" altLang="zh-CN" sz="1000" dirty="0" err="1">
                <a:latin typeface="+mn-ea"/>
              </a:rPr>
              <a:t>rsp</a:t>
            </a:r>
            <a:r>
              <a:rPr lang="en-US" altLang="zh-CN" sz="1000" dirty="0">
                <a:latin typeface="+mn-ea"/>
              </a:rPr>
              <a:t>)  #</a:t>
            </a:r>
            <a:r>
              <a:rPr lang="zh-CN" altLang="zh-CN" sz="1000" dirty="0">
                <a:latin typeface="+mn-ea"/>
              </a:rPr>
              <a:t>第一个参数小于等于</a:t>
            </a:r>
            <a:r>
              <a:rPr lang="en-US" altLang="zh-CN" sz="1000" dirty="0">
                <a:latin typeface="+mn-ea"/>
              </a:rPr>
              <a:t>14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401180:       76 05                   </a:t>
            </a:r>
            <a:r>
              <a:rPr lang="en-US" altLang="zh-CN" sz="1000" dirty="0" err="1">
                <a:latin typeface="+mn-ea"/>
              </a:rPr>
              <a:t>jbe</a:t>
            </a:r>
            <a:r>
              <a:rPr lang="en-US" altLang="zh-CN" sz="1000" dirty="0">
                <a:latin typeface="+mn-ea"/>
              </a:rPr>
              <a:t>    401187 &lt;phase_4+0x36&gt;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【</a:t>
            </a:r>
            <a:r>
              <a:rPr lang="en-US" altLang="zh-CN" sz="1000" dirty="0">
                <a:latin typeface="+mn-ea"/>
              </a:rPr>
              <a:t>2</a:t>
            </a:r>
            <a:r>
              <a:rPr lang="zh-CN" altLang="zh-CN" sz="1000" dirty="0">
                <a:latin typeface="+mn-ea"/>
              </a:rPr>
              <a:t>】：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401187:       </a:t>
            </a:r>
            <a:r>
              <a:rPr lang="en-US" altLang="zh-CN" sz="1000" dirty="0" err="1">
                <a:latin typeface="+mn-ea"/>
              </a:rPr>
              <a:t>ba</a:t>
            </a:r>
            <a:r>
              <a:rPr lang="en-US" altLang="zh-CN" sz="1000" dirty="0">
                <a:latin typeface="+mn-ea"/>
              </a:rPr>
              <a:t> 0e 00 00 00          mov    $0xe,%edx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40118c:       be 00 00 00 00          mov    $0x0,%esi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401191:       8b 3c 24                mov    (%</a:t>
            </a:r>
            <a:r>
              <a:rPr lang="en-US" altLang="zh-CN" sz="1000" dirty="0" err="1">
                <a:latin typeface="+mn-ea"/>
              </a:rPr>
              <a:t>rsp</a:t>
            </a:r>
            <a:r>
              <a:rPr lang="en-US" altLang="zh-CN" sz="1000" dirty="0">
                <a:latin typeface="+mn-ea"/>
              </a:rPr>
              <a:t>),%</a:t>
            </a:r>
            <a:r>
              <a:rPr lang="en-US" altLang="zh-CN" sz="1000" dirty="0" err="1">
                <a:latin typeface="+mn-ea"/>
              </a:rPr>
              <a:t>edi</a:t>
            </a:r>
            <a:r>
              <a:rPr lang="en-US" altLang="zh-CN" sz="1000" dirty="0">
                <a:latin typeface="+mn-ea"/>
              </a:rPr>
              <a:t>  #</a:t>
            </a:r>
            <a:r>
              <a:rPr lang="zh-CN" altLang="zh-CN" sz="1000" dirty="0">
                <a:latin typeface="+mn-ea"/>
              </a:rPr>
              <a:t>函数调用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401194:       e8 85 ff </a:t>
            </a:r>
            <a:r>
              <a:rPr lang="en-US" altLang="zh-CN" sz="1000" dirty="0" err="1">
                <a:latin typeface="+mn-ea"/>
              </a:rPr>
              <a:t>ff</a:t>
            </a:r>
            <a:r>
              <a:rPr lang="en-US" altLang="zh-CN" sz="1000" dirty="0">
                <a:latin typeface="+mn-ea"/>
              </a:rPr>
              <a:t> </a:t>
            </a:r>
            <a:r>
              <a:rPr lang="en-US" altLang="zh-CN" sz="1000" dirty="0" err="1">
                <a:latin typeface="+mn-ea"/>
              </a:rPr>
              <a:t>ff</a:t>
            </a:r>
            <a:r>
              <a:rPr lang="en-US" altLang="zh-CN" sz="1000" dirty="0">
                <a:latin typeface="+mn-ea"/>
              </a:rPr>
              <a:t>          </a:t>
            </a:r>
            <a:r>
              <a:rPr lang="en-US" altLang="zh-CN" sz="1000" dirty="0" err="1">
                <a:latin typeface="+mn-ea"/>
              </a:rPr>
              <a:t>callq</a:t>
            </a:r>
            <a:r>
              <a:rPr lang="en-US" altLang="zh-CN" sz="1000" dirty="0">
                <a:latin typeface="+mn-ea"/>
              </a:rPr>
              <a:t>  40111e &lt;func4&gt;  #func4</a:t>
            </a:r>
            <a:r>
              <a:rPr lang="zh-CN" altLang="zh-CN" sz="1000" dirty="0">
                <a:latin typeface="+mn-ea"/>
              </a:rPr>
              <a:t>（参数</a:t>
            </a:r>
            <a:r>
              <a:rPr lang="en-US" altLang="zh-CN" sz="1000" dirty="0">
                <a:latin typeface="+mn-ea"/>
              </a:rPr>
              <a:t>1,0,0xe</a:t>
            </a:r>
            <a:r>
              <a:rPr lang="zh-CN" altLang="zh-CN" sz="1000" dirty="0">
                <a:latin typeface="+mn-ea"/>
              </a:rPr>
              <a:t>）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明显是个递归，读出逻辑，模拟运行：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int v3</a:t>
            </a:r>
            <a:r>
              <a:rPr lang="zh-CN" altLang="zh-CN" sz="1000" dirty="0">
                <a:latin typeface="+mn-ea"/>
              </a:rPr>
              <a:t>，</a:t>
            </a:r>
            <a:r>
              <a:rPr lang="en-US" altLang="zh-CN" sz="1000" dirty="0">
                <a:latin typeface="+mn-ea"/>
              </a:rPr>
              <a:t>result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v3 = </a:t>
            </a:r>
            <a:r>
              <a:rPr lang="zh-CN" altLang="zh-CN" sz="1000" dirty="0">
                <a:latin typeface="+mn-ea"/>
              </a:rPr>
              <a:t>（</a:t>
            </a:r>
            <a:r>
              <a:rPr lang="en-US" altLang="zh-CN" sz="1000" dirty="0">
                <a:latin typeface="+mn-ea"/>
              </a:rPr>
              <a:t>a3 - a2</a:t>
            </a:r>
            <a:r>
              <a:rPr lang="zh-CN" altLang="zh-CN" sz="1000" dirty="0">
                <a:latin typeface="+mn-ea"/>
              </a:rPr>
              <a:t>）</a:t>
            </a:r>
            <a:r>
              <a:rPr lang="en-US" altLang="zh-CN" sz="1000" dirty="0">
                <a:latin typeface="+mn-ea"/>
              </a:rPr>
              <a:t>/2 +a2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if(v3 &lt;=a1 )result=v3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      if(v3&lt;a1)result=v3+func4(a1,(v3+1),a3)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else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    result=v3+func4(a1,a2,(v3-1))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return result;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【</a:t>
            </a:r>
            <a:r>
              <a:rPr lang="en-US" altLang="zh-CN" sz="1000" dirty="0">
                <a:latin typeface="+mn-ea"/>
              </a:rPr>
              <a:t>3</a:t>
            </a:r>
            <a:r>
              <a:rPr lang="zh-CN" altLang="zh-CN" sz="1000" dirty="0">
                <a:latin typeface="+mn-ea"/>
              </a:rPr>
              <a:t>】：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401199:       83 f8 0d                </a:t>
            </a:r>
            <a:r>
              <a:rPr lang="en-US" altLang="zh-CN" sz="1000" dirty="0" err="1">
                <a:latin typeface="+mn-ea"/>
              </a:rPr>
              <a:t>cmp</a:t>
            </a:r>
            <a:r>
              <a:rPr lang="en-US" altLang="zh-CN" sz="1000" dirty="0">
                <a:latin typeface="+mn-ea"/>
              </a:rPr>
              <a:t>    $0xd,%eax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40119c:       75 07                   </a:t>
            </a:r>
            <a:r>
              <a:rPr lang="en-US" altLang="zh-CN" sz="1000" dirty="0" err="1">
                <a:latin typeface="+mn-ea"/>
              </a:rPr>
              <a:t>jne</a:t>
            </a:r>
            <a:r>
              <a:rPr lang="en-US" altLang="zh-CN" sz="1000" dirty="0">
                <a:latin typeface="+mn-ea"/>
              </a:rPr>
              <a:t>    4011a5 &lt;phase_4+0x54&gt;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40119e:       83 7c 24 04 0d          </a:t>
            </a:r>
            <a:r>
              <a:rPr lang="en-US" altLang="zh-CN" sz="1000" dirty="0" err="1">
                <a:latin typeface="+mn-ea"/>
              </a:rPr>
              <a:t>cmpl</a:t>
            </a:r>
            <a:r>
              <a:rPr lang="en-US" altLang="zh-CN" sz="1000" dirty="0">
                <a:latin typeface="+mn-ea"/>
              </a:rPr>
              <a:t>   $0xd,0x4(%</a:t>
            </a:r>
            <a:r>
              <a:rPr lang="en-US" altLang="zh-CN" sz="1000" dirty="0" err="1">
                <a:latin typeface="+mn-ea"/>
              </a:rPr>
              <a:t>rsp</a:t>
            </a:r>
            <a:r>
              <a:rPr lang="en-US" altLang="zh-CN" sz="1000" dirty="0">
                <a:latin typeface="+mn-ea"/>
              </a:rPr>
              <a:t>)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要求返回值和第二个参数为</a:t>
            </a:r>
            <a:r>
              <a:rPr lang="en-US" altLang="zh-CN" sz="1000" dirty="0">
                <a:latin typeface="+mn-ea"/>
              </a:rPr>
              <a:t>0xd</a:t>
            </a:r>
            <a:r>
              <a:rPr lang="zh-CN" altLang="zh-CN" sz="1000" dirty="0">
                <a:latin typeface="+mn-ea"/>
              </a:rPr>
              <a:t>。</a:t>
            </a:r>
            <a:endParaRPr lang="zh-CN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942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FC063-4EAC-4CA9-89F0-C28A9337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Phase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7CBFD-91CD-4CB4-B697-3678AB98F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1000" dirty="0">
                <a:latin typeface="+mn-ea"/>
              </a:rPr>
              <a:t>描述本段代码的功能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调用</a:t>
            </a:r>
            <a:r>
              <a:rPr lang="en-US" altLang="zh-CN" sz="1000" dirty="0" err="1">
                <a:latin typeface="+mn-ea"/>
              </a:rPr>
              <a:t>string_length</a:t>
            </a:r>
            <a:r>
              <a:rPr lang="en-US" altLang="zh-CN" sz="1000" dirty="0">
                <a:latin typeface="+mn-ea"/>
              </a:rPr>
              <a:t>,</a:t>
            </a:r>
            <a:r>
              <a:rPr lang="zh-CN" altLang="zh-CN" sz="1000" dirty="0">
                <a:latin typeface="+mn-ea"/>
              </a:rPr>
              <a:t>比较。。</a:t>
            </a:r>
            <a:r>
              <a:rPr lang="en-US" altLang="zh-CN" sz="1000" dirty="0">
                <a:latin typeface="+mn-ea"/>
              </a:rPr>
              <a:t>   </a:t>
            </a:r>
            <a:r>
              <a:rPr lang="zh-CN" altLang="zh-CN" sz="1000" dirty="0">
                <a:latin typeface="+mn-ea"/>
              </a:rPr>
              <a:t>然后一个循环。。 之后</a:t>
            </a:r>
            <a:r>
              <a:rPr lang="en-US" altLang="zh-CN" sz="1000" dirty="0" err="1">
                <a:latin typeface="+mn-ea"/>
              </a:rPr>
              <a:t>string_not_equal</a:t>
            </a:r>
            <a:r>
              <a:rPr lang="en-US" altLang="zh-CN" sz="1000" dirty="0">
                <a:latin typeface="+mn-ea"/>
              </a:rPr>
              <a:t>.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【</a:t>
            </a:r>
            <a:r>
              <a:rPr lang="en-US" altLang="zh-CN" sz="1000" dirty="0">
                <a:latin typeface="+mn-ea"/>
              </a:rPr>
              <a:t>1</a:t>
            </a:r>
            <a:r>
              <a:rPr lang="zh-CN" altLang="zh-CN" sz="1000" dirty="0">
                <a:latin typeface="+mn-ea"/>
              </a:rPr>
              <a:t>】：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4011dc:       e8 74 02 00 00          </a:t>
            </a:r>
            <a:r>
              <a:rPr lang="en-US" altLang="zh-CN" sz="1000" dirty="0" err="1">
                <a:latin typeface="+mn-ea"/>
              </a:rPr>
              <a:t>callq</a:t>
            </a:r>
            <a:r>
              <a:rPr lang="en-US" altLang="zh-CN" sz="1000" dirty="0">
                <a:latin typeface="+mn-ea"/>
              </a:rPr>
              <a:t>  401455 &lt;</a:t>
            </a:r>
            <a:r>
              <a:rPr lang="en-US" altLang="zh-CN" sz="1000" dirty="0" err="1">
                <a:latin typeface="+mn-ea"/>
              </a:rPr>
              <a:t>string_length</a:t>
            </a:r>
            <a:r>
              <a:rPr lang="en-US" altLang="zh-CN" sz="1000" dirty="0">
                <a:latin typeface="+mn-ea"/>
              </a:rPr>
              <a:t>&gt;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4011e1:       83 f8 06                </a:t>
            </a:r>
            <a:r>
              <a:rPr lang="en-US" altLang="zh-CN" sz="1000" dirty="0" err="1">
                <a:latin typeface="+mn-ea"/>
              </a:rPr>
              <a:t>cmp</a:t>
            </a:r>
            <a:r>
              <a:rPr lang="en-US" altLang="zh-CN" sz="1000" dirty="0">
                <a:latin typeface="+mn-ea"/>
              </a:rPr>
              <a:t>    $0x6,%eax  #</a:t>
            </a:r>
            <a:r>
              <a:rPr lang="zh-CN" altLang="zh-CN" sz="1000" dirty="0">
                <a:latin typeface="+mn-ea"/>
              </a:rPr>
              <a:t>输入长度为</a:t>
            </a:r>
            <a:r>
              <a:rPr lang="en-US" altLang="zh-CN" sz="1000" dirty="0">
                <a:latin typeface="+mn-ea"/>
              </a:rPr>
              <a:t>6</a:t>
            </a:r>
            <a:r>
              <a:rPr lang="zh-CN" altLang="zh-CN" sz="1000" dirty="0">
                <a:latin typeface="+mn-ea"/>
              </a:rPr>
              <a:t>的字符串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4011e4:       74 05                   je     4011eb &lt;phase_5+0x27&gt;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【</a:t>
            </a:r>
            <a:r>
              <a:rPr lang="en-US" altLang="zh-CN" sz="1000" dirty="0">
                <a:latin typeface="+mn-ea"/>
              </a:rPr>
              <a:t>2</a:t>
            </a:r>
            <a:r>
              <a:rPr lang="zh-CN" altLang="zh-CN" sz="1000" dirty="0">
                <a:latin typeface="+mn-ea"/>
              </a:rPr>
              <a:t>】：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4011eb:       b8 00 00 00 00          mov    $0x0,%eax  #</a:t>
            </a:r>
            <a:r>
              <a:rPr lang="zh-CN" altLang="zh-CN" sz="1000" dirty="0">
                <a:latin typeface="+mn-ea"/>
              </a:rPr>
              <a:t>偏移量</a:t>
            </a:r>
            <a:r>
              <a:rPr lang="en-US" altLang="zh-CN" sz="1000" dirty="0">
                <a:latin typeface="+mn-ea"/>
              </a:rPr>
              <a:t>1</a:t>
            </a:r>
            <a:r>
              <a:rPr lang="zh-CN" altLang="zh-CN" sz="1000" dirty="0">
                <a:latin typeface="+mn-ea"/>
              </a:rPr>
              <a:t>置零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4011f0:       0f b6 14 03             </a:t>
            </a:r>
            <a:r>
              <a:rPr lang="en-US" altLang="zh-CN" sz="1000" dirty="0" err="1">
                <a:latin typeface="+mn-ea"/>
              </a:rPr>
              <a:t>movzbl</a:t>
            </a:r>
            <a:r>
              <a:rPr lang="en-US" altLang="zh-CN" sz="1000" dirty="0">
                <a:latin typeface="+mn-ea"/>
              </a:rPr>
              <a:t> (%rbx,%rax,1),%</a:t>
            </a:r>
            <a:r>
              <a:rPr lang="en-US" altLang="zh-CN" sz="1000" dirty="0" err="1">
                <a:latin typeface="+mn-ea"/>
              </a:rPr>
              <a:t>edx</a:t>
            </a:r>
            <a:r>
              <a:rPr lang="en-US" altLang="zh-CN" sz="1000" dirty="0">
                <a:latin typeface="+mn-ea"/>
              </a:rPr>
              <a:t>  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4011f4:       83 e2 0f                and    $0xf,%edx  #</a:t>
            </a:r>
            <a:r>
              <a:rPr lang="zh-CN" altLang="zh-CN" sz="1000" dirty="0">
                <a:latin typeface="+mn-ea"/>
              </a:rPr>
              <a:t>读取字符并取</a:t>
            </a:r>
            <a:r>
              <a:rPr lang="en-US" altLang="zh-CN" sz="1000" dirty="0">
                <a:latin typeface="+mn-ea"/>
              </a:rPr>
              <a:t>&amp;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4011f7:       0f b6 92 60 27 40 00    </a:t>
            </a:r>
            <a:r>
              <a:rPr lang="en-US" altLang="zh-CN" sz="1000" dirty="0" err="1">
                <a:latin typeface="+mn-ea"/>
              </a:rPr>
              <a:t>movzbl</a:t>
            </a:r>
            <a:r>
              <a:rPr lang="en-US" altLang="zh-CN" sz="1000" dirty="0">
                <a:latin typeface="+mn-ea"/>
              </a:rPr>
              <a:t> 0x402760(%</a:t>
            </a:r>
            <a:r>
              <a:rPr lang="en-US" altLang="zh-CN" sz="1000" dirty="0" err="1">
                <a:latin typeface="+mn-ea"/>
              </a:rPr>
              <a:t>rdx</a:t>
            </a:r>
            <a:r>
              <a:rPr lang="en-US" altLang="zh-CN" sz="1000" dirty="0">
                <a:latin typeface="+mn-ea"/>
              </a:rPr>
              <a:t>),%</a:t>
            </a:r>
            <a:r>
              <a:rPr lang="en-US" altLang="zh-CN" sz="1000" dirty="0" err="1">
                <a:latin typeface="+mn-ea"/>
              </a:rPr>
              <a:t>edx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4011fe:       88 14 04                mov    %dl,(%rsp,%rax,1)#</a:t>
            </a:r>
            <a:r>
              <a:rPr lang="zh-CN" altLang="zh-CN" sz="1000" dirty="0">
                <a:latin typeface="+mn-ea"/>
              </a:rPr>
              <a:t>从另一个地址取值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401201:       48 83 c0 01             add    $0x1,%rax  #</a:t>
            </a:r>
            <a:r>
              <a:rPr lang="zh-CN" altLang="zh-CN" sz="1000" dirty="0">
                <a:latin typeface="+mn-ea"/>
              </a:rPr>
              <a:t>偏移量加一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401205:       48 83 f8 06             </a:t>
            </a:r>
            <a:r>
              <a:rPr lang="en-US" altLang="zh-CN" sz="1000" dirty="0" err="1">
                <a:latin typeface="+mn-ea"/>
              </a:rPr>
              <a:t>cmp</a:t>
            </a:r>
            <a:r>
              <a:rPr lang="en-US" altLang="zh-CN" sz="1000" dirty="0">
                <a:latin typeface="+mn-ea"/>
              </a:rPr>
              <a:t>    $0x6,%rax  #</a:t>
            </a:r>
            <a:r>
              <a:rPr lang="zh-CN" altLang="zh-CN" sz="1000" dirty="0">
                <a:latin typeface="+mn-ea"/>
              </a:rPr>
              <a:t>循环六次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401209:       75 e5                   </a:t>
            </a:r>
            <a:r>
              <a:rPr lang="en-US" altLang="zh-CN" sz="1000" dirty="0" err="1">
                <a:latin typeface="+mn-ea"/>
              </a:rPr>
              <a:t>jne</a:t>
            </a:r>
            <a:r>
              <a:rPr lang="en-US" altLang="zh-CN" sz="1000" dirty="0">
                <a:latin typeface="+mn-ea"/>
              </a:rPr>
              <a:t>    4011f0 &lt;phase_5+0x2c&gt;  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【</a:t>
            </a:r>
            <a:r>
              <a:rPr lang="en-US" altLang="zh-CN" sz="1000" dirty="0">
                <a:latin typeface="+mn-ea"/>
              </a:rPr>
              <a:t>3</a:t>
            </a:r>
            <a:r>
              <a:rPr lang="zh-CN" altLang="zh-CN" sz="1000" dirty="0">
                <a:latin typeface="+mn-ea"/>
              </a:rPr>
              <a:t>】：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(</a:t>
            </a:r>
            <a:r>
              <a:rPr lang="en-US" altLang="zh-CN" sz="1000" dirty="0" err="1">
                <a:latin typeface="+mn-ea"/>
              </a:rPr>
              <a:t>gdb</a:t>
            </a:r>
            <a:r>
              <a:rPr lang="en-US" altLang="zh-CN" sz="1000" dirty="0">
                <a:latin typeface="+mn-ea"/>
              </a:rPr>
              <a:t>) p (char*)0x402760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$7 = 0x402760 &lt;array&gt; "</a:t>
            </a:r>
            <a:r>
              <a:rPr lang="en-US" altLang="zh-CN" sz="1000" dirty="0" err="1">
                <a:latin typeface="+mn-ea"/>
              </a:rPr>
              <a:t>maduiersnfotvbylWow</a:t>
            </a:r>
            <a:r>
              <a:rPr lang="en-US" altLang="zh-CN" sz="1000" dirty="0">
                <a:latin typeface="+mn-ea"/>
              </a:rPr>
              <a:t>! You've defused the secret stage!"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【</a:t>
            </a:r>
            <a:r>
              <a:rPr lang="en-US" altLang="zh-CN" sz="1000" dirty="0">
                <a:latin typeface="+mn-ea"/>
              </a:rPr>
              <a:t>4</a:t>
            </a:r>
            <a:r>
              <a:rPr lang="zh-CN" altLang="zh-CN" sz="1000" dirty="0">
                <a:latin typeface="+mn-ea"/>
              </a:rPr>
              <a:t>】：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401210:       be 12 27 40 00          mov    $0x402712,%esi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401215:       48 89 e7                mov    %</a:t>
            </a:r>
            <a:r>
              <a:rPr lang="en-US" altLang="zh-CN" sz="1000" dirty="0" err="1">
                <a:latin typeface="+mn-ea"/>
              </a:rPr>
              <a:t>rsp</a:t>
            </a:r>
            <a:r>
              <a:rPr lang="en-US" altLang="zh-CN" sz="1000" dirty="0">
                <a:latin typeface="+mn-ea"/>
              </a:rPr>
              <a:t>,%</a:t>
            </a:r>
            <a:r>
              <a:rPr lang="en-US" altLang="zh-CN" sz="1000" dirty="0" err="1">
                <a:latin typeface="+mn-ea"/>
              </a:rPr>
              <a:t>rdi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401218:       e8 56 02 00 00          </a:t>
            </a:r>
            <a:r>
              <a:rPr lang="en-US" altLang="zh-CN" sz="1000" dirty="0" err="1">
                <a:latin typeface="+mn-ea"/>
              </a:rPr>
              <a:t>callq</a:t>
            </a:r>
            <a:r>
              <a:rPr lang="en-US" altLang="zh-CN" sz="1000" dirty="0">
                <a:latin typeface="+mn-ea"/>
              </a:rPr>
              <a:t>  401473 &lt;</a:t>
            </a:r>
            <a:r>
              <a:rPr lang="en-US" altLang="zh-CN" sz="1000" dirty="0" err="1">
                <a:latin typeface="+mn-ea"/>
              </a:rPr>
              <a:t>strings_not_equal</a:t>
            </a:r>
            <a:r>
              <a:rPr lang="en-US" altLang="zh-CN" sz="1000" dirty="0">
                <a:latin typeface="+mn-ea"/>
              </a:rPr>
              <a:t>&gt;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40121d:       85 c0                   test   %</a:t>
            </a:r>
            <a:r>
              <a:rPr lang="en-US" altLang="zh-CN" sz="1000" dirty="0" err="1">
                <a:latin typeface="+mn-ea"/>
              </a:rPr>
              <a:t>eax</a:t>
            </a:r>
            <a:r>
              <a:rPr lang="en-US" altLang="zh-CN" sz="1000" dirty="0">
                <a:latin typeface="+mn-ea"/>
              </a:rPr>
              <a:t>,%</a:t>
            </a:r>
            <a:r>
              <a:rPr lang="en-US" altLang="zh-CN" sz="1000" dirty="0" err="1">
                <a:latin typeface="+mn-ea"/>
              </a:rPr>
              <a:t>eax</a:t>
            </a:r>
            <a:br>
              <a:rPr lang="zh-CN" altLang="zh-CN" sz="1000" dirty="0">
                <a:latin typeface="+mn-ea"/>
              </a:rPr>
            </a:br>
            <a:r>
              <a:rPr lang="en-US" altLang="zh-CN" sz="1000" dirty="0">
                <a:latin typeface="+mn-ea"/>
              </a:rPr>
              <a:t>40121f:       74 05                   je     401226 &lt;phase_5+0x62&gt;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套路一样：</a:t>
            </a:r>
            <a:r>
              <a:rPr lang="en-US" altLang="zh-CN" sz="1000" dirty="0">
                <a:latin typeface="+mn-ea"/>
              </a:rPr>
              <a:t>(</a:t>
            </a:r>
            <a:r>
              <a:rPr lang="en-US" altLang="zh-CN" sz="1000" dirty="0" err="1">
                <a:latin typeface="+mn-ea"/>
              </a:rPr>
              <a:t>gdb</a:t>
            </a:r>
            <a:r>
              <a:rPr lang="en-US" altLang="zh-CN" sz="1000" dirty="0">
                <a:latin typeface="+mn-ea"/>
              </a:rPr>
              <a:t>) p (char*)0x402712    $8 = 0x402712 "bruins"</a:t>
            </a:r>
            <a:br>
              <a:rPr lang="zh-CN" altLang="zh-CN" sz="1000" dirty="0">
                <a:latin typeface="+mn-ea"/>
              </a:rPr>
            </a:br>
            <a:r>
              <a:rPr lang="zh-CN" altLang="zh-CN" sz="1000" dirty="0">
                <a:latin typeface="+mn-ea"/>
              </a:rPr>
              <a:t>匹配即可</a:t>
            </a:r>
            <a:endParaRPr lang="zh-CN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980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A031-7240-4F77-91A7-795AF874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Phase 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39EA0-CC7C-4B22-B47A-741BB526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4000" dirty="0">
                <a:latin typeface="+mn-ea"/>
              </a:rPr>
              <a:t>读六个数字</a:t>
            </a:r>
            <a:r>
              <a:rPr lang="en-US" altLang="zh-CN" sz="4000" dirty="0">
                <a:latin typeface="+mn-ea"/>
              </a:rPr>
              <a:t>,</a:t>
            </a:r>
            <a:r>
              <a:rPr lang="zh-CN" altLang="zh-CN" sz="4000" dirty="0">
                <a:latin typeface="+mn-ea"/>
              </a:rPr>
              <a:t>几个循环，比较一个链表（两个</a:t>
            </a:r>
            <a:r>
              <a:rPr lang="en-US" altLang="zh-CN" sz="4000" dirty="0">
                <a:latin typeface="+mn-ea"/>
              </a:rPr>
              <a:t>int</a:t>
            </a:r>
            <a:r>
              <a:rPr lang="zh-CN" altLang="zh-CN" sz="4000" dirty="0">
                <a:latin typeface="+mn-ea"/>
              </a:rPr>
              <a:t>，一个</a:t>
            </a:r>
            <a:r>
              <a:rPr lang="en-US" altLang="zh-CN" sz="4000" dirty="0">
                <a:latin typeface="+mn-ea"/>
              </a:rPr>
              <a:t>point</a:t>
            </a:r>
            <a:r>
              <a:rPr lang="zh-CN" altLang="zh-CN" sz="4000" dirty="0">
                <a:latin typeface="+mn-ea"/>
              </a:rPr>
              <a:t>）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 </a:t>
            </a:r>
            <a:br>
              <a:rPr lang="zh-CN" altLang="zh-CN" sz="4000" dirty="0">
                <a:latin typeface="+mn-ea"/>
              </a:rPr>
            </a:br>
            <a:r>
              <a:rPr lang="zh-CN" altLang="zh-CN" sz="4000" dirty="0">
                <a:latin typeface="+mn-ea"/>
              </a:rPr>
              <a:t>解除炸弹的调试步骤</a:t>
            </a:r>
            <a:br>
              <a:rPr lang="zh-CN" altLang="zh-CN" sz="4000" dirty="0">
                <a:latin typeface="+mn-ea"/>
              </a:rPr>
            </a:br>
            <a:r>
              <a:rPr lang="zh-CN" altLang="zh-CN" sz="4000" dirty="0">
                <a:latin typeface="+mn-ea"/>
              </a:rPr>
              <a:t>初始</a:t>
            </a:r>
            <a:r>
              <a:rPr lang="en-US" altLang="zh-CN" sz="4000" dirty="0">
                <a:latin typeface="+mn-ea"/>
              </a:rPr>
              <a:t>%</a:t>
            </a:r>
            <a:r>
              <a:rPr lang="en-US" altLang="zh-CN" sz="4000" dirty="0" err="1">
                <a:latin typeface="+mn-ea"/>
              </a:rPr>
              <a:t>rsp</a:t>
            </a:r>
            <a:r>
              <a:rPr lang="zh-CN" altLang="zh-CN" sz="4000" dirty="0">
                <a:latin typeface="+mn-ea"/>
              </a:rPr>
              <a:t>的值为参数，即数组指针，设数组为</a:t>
            </a:r>
            <a:r>
              <a:rPr lang="en-US" altLang="zh-CN" sz="4000" dirty="0">
                <a:latin typeface="+mn-ea"/>
              </a:rPr>
              <a:t>a</a:t>
            </a:r>
            <a:r>
              <a:rPr lang="zh-CN" altLang="zh-CN" sz="4000" dirty="0">
                <a:latin typeface="+mn-ea"/>
              </a:rPr>
              <a:t>【】；</a:t>
            </a:r>
            <a:br>
              <a:rPr lang="zh-CN" altLang="zh-CN" sz="4000" dirty="0">
                <a:latin typeface="+mn-ea"/>
              </a:rPr>
            </a:br>
            <a:r>
              <a:rPr lang="zh-CN" altLang="zh-CN" sz="4000" dirty="0">
                <a:latin typeface="+mn-ea"/>
              </a:rPr>
              <a:t>【</a:t>
            </a:r>
            <a:r>
              <a:rPr lang="en-US" altLang="zh-CN" sz="4000" dirty="0">
                <a:latin typeface="+mn-ea"/>
              </a:rPr>
              <a:t>1</a:t>
            </a:r>
            <a:r>
              <a:rPr lang="zh-CN" altLang="zh-CN" sz="4000" dirty="0">
                <a:latin typeface="+mn-ea"/>
              </a:rPr>
              <a:t>】：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401263:       49 89 e4                mov    %rsp,%r12    #r12=a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401266:       41 bd 00 00 00 00       mov    $0x0,%r13d   #r13=0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40126c:       4c 89 e5                mov    %r12,%rbp    #</a:t>
            </a:r>
            <a:r>
              <a:rPr lang="en-US" altLang="zh-CN" sz="4000" dirty="0" err="1">
                <a:latin typeface="+mn-ea"/>
              </a:rPr>
              <a:t>rbp</a:t>
            </a:r>
            <a:r>
              <a:rPr lang="en-US" altLang="zh-CN" sz="4000" dirty="0">
                <a:latin typeface="+mn-ea"/>
              </a:rPr>
              <a:t>=a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40126f:       41 8b 04 24             mov    (%r12),%</a:t>
            </a:r>
            <a:r>
              <a:rPr lang="en-US" altLang="zh-CN" sz="4000" dirty="0" err="1">
                <a:latin typeface="+mn-ea"/>
              </a:rPr>
              <a:t>eax</a:t>
            </a:r>
            <a:r>
              <a:rPr lang="en-US" altLang="zh-CN" sz="4000" dirty="0">
                <a:latin typeface="+mn-ea"/>
              </a:rPr>
              <a:t>  #</a:t>
            </a:r>
            <a:r>
              <a:rPr lang="en-US" altLang="zh-CN" sz="4000" dirty="0" err="1">
                <a:latin typeface="+mn-ea"/>
              </a:rPr>
              <a:t>eax</a:t>
            </a:r>
            <a:r>
              <a:rPr lang="en-US" altLang="zh-CN" sz="4000" dirty="0">
                <a:latin typeface="+mn-ea"/>
              </a:rPr>
              <a:t>=a[0]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401273:       83 e8 01                sub    $0x1,%eax    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401276:       83 f8 05                </a:t>
            </a:r>
            <a:r>
              <a:rPr lang="en-US" altLang="zh-CN" sz="4000" dirty="0" err="1">
                <a:latin typeface="+mn-ea"/>
              </a:rPr>
              <a:t>cmp</a:t>
            </a:r>
            <a:r>
              <a:rPr lang="en-US" altLang="zh-CN" sz="4000" dirty="0">
                <a:latin typeface="+mn-ea"/>
              </a:rPr>
              <a:t>    $0x5,%eax    #</a:t>
            </a:r>
            <a:r>
              <a:rPr lang="zh-CN" altLang="zh-CN" sz="4000" dirty="0">
                <a:latin typeface="+mn-ea"/>
              </a:rPr>
              <a:t>要求小于</a:t>
            </a:r>
            <a:r>
              <a:rPr lang="en-US" altLang="zh-CN" sz="4000" dirty="0">
                <a:latin typeface="+mn-ea"/>
              </a:rPr>
              <a:t>7</a:t>
            </a:r>
            <a:r>
              <a:rPr lang="zh-CN" altLang="zh-CN" sz="4000" dirty="0">
                <a:latin typeface="+mn-ea"/>
              </a:rPr>
              <a:t>大于</a:t>
            </a:r>
            <a:r>
              <a:rPr lang="en-US" altLang="zh-CN" sz="4000" dirty="0">
                <a:latin typeface="+mn-ea"/>
              </a:rPr>
              <a:t>0.</a:t>
            </a:r>
            <a:r>
              <a:rPr lang="zh-CN" altLang="zh-CN" sz="4000" dirty="0">
                <a:latin typeface="+mn-ea"/>
              </a:rPr>
              <a:t>（</a:t>
            </a:r>
            <a:r>
              <a:rPr lang="en-US" altLang="zh-CN" sz="4000" dirty="0">
                <a:latin typeface="+mn-ea"/>
              </a:rPr>
              <a:t>1-6</a:t>
            </a:r>
            <a:r>
              <a:rPr lang="zh-CN" altLang="zh-CN" sz="4000" dirty="0">
                <a:latin typeface="+mn-ea"/>
              </a:rPr>
              <a:t>）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401279:       76 05                   </a:t>
            </a:r>
            <a:r>
              <a:rPr lang="en-US" altLang="zh-CN" sz="4000" dirty="0" err="1">
                <a:latin typeface="+mn-ea"/>
              </a:rPr>
              <a:t>jbe</a:t>
            </a:r>
            <a:r>
              <a:rPr lang="en-US" altLang="zh-CN" sz="4000" dirty="0">
                <a:latin typeface="+mn-ea"/>
              </a:rPr>
              <a:t>    401280 &lt;phase_6+0x3f&gt;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40127b:       e8 c2 04 00 00          </a:t>
            </a:r>
            <a:r>
              <a:rPr lang="en-US" altLang="zh-CN" sz="4000" dirty="0" err="1">
                <a:latin typeface="+mn-ea"/>
              </a:rPr>
              <a:t>callq</a:t>
            </a:r>
            <a:r>
              <a:rPr lang="en-US" altLang="zh-CN" sz="4000" dirty="0">
                <a:latin typeface="+mn-ea"/>
              </a:rPr>
              <a:t>  401742 &lt;</a:t>
            </a:r>
            <a:r>
              <a:rPr lang="en-US" altLang="zh-CN" sz="4000" dirty="0" err="1">
                <a:latin typeface="+mn-ea"/>
              </a:rPr>
              <a:t>explode_bomb</a:t>
            </a:r>
            <a:r>
              <a:rPr lang="en-US" altLang="zh-CN" sz="4000" dirty="0">
                <a:latin typeface="+mn-ea"/>
              </a:rPr>
              <a:t>&gt;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401280:       41 83 c5 01             add    $0x1,%r13d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401284:       41 83 </a:t>
            </a:r>
            <a:r>
              <a:rPr lang="en-US" altLang="zh-CN" sz="4000" dirty="0" err="1">
                <a:latin typeface="+mn-ea"/>
              </a:rPr>
              <a:t>fd</a:t>
            </a:r>
            <a:r>
              <a:rPr lang="en-US" altLang="zh-CN" sz="4000" dirty="0">
                <a:latin typeface="+mn-ea"/>
              </a:rPr>
              <a:t> 06             </a:t>
            </a:r>
            <a:r>
              <a:rPr lang="en-US" altLang="zh-CN" sz="4000" dirty="0" err="1">
                <a:latin typeface="+mn-ea"/>
              </a:rPr>
              <a:t>cmp</a:t>
            </a:r>
            <a:r>
              <a:rPr lang="en-US" altLang="zh-CN" sz="4000" dirty="0">
                <a:latin typeface="+mn-ea"/>
              </a:rPr>
              <a:t>    $0x6,%r13d  #</a:t>
            </a:r>
            <a:r>
              <a:rPr lang="zh-CN" altLang="zh-CN" sz="4000" dirty="0">
                <a:latin typeface="+mn-ea"/>
              </a:rPr>
              <a:t>循环遍历</a:t>
            </a:r>
            <a:r>
              <a:rPr lang="en-US" altLang="zh-CN" sz="4000" dirty="0">
                <a:latin typeface="+mn-ea"/>
              </a:rPr>
              <a:t>6</a:t>
            </a:r>
            <a:r>
              <a:rPr lang="zh-CN" altLang="zh-CN" sz="4000" dirty="0">
                <a:latin typeface="+mn-ea"/>
              </a:rPr>
              <a:t>个数字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401288:       74 3d                   je     4012c7 &lt;phase_6+0x86&gt;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40128a:       44 89 eb                mov    %r13d,%ebx  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40128d:       48 63 c3                </a:t>
            </a:r>
            <a:r>
              <a:rPr lang="en-US" altLang="zh-CN" sz="4000" dirty="0" err="1">
                <a:latin typeface="+mn-ea"/>
              </a:rPr>
              <a:t>movslq</a:t>
            </a:r>
            <a:r>
              <a:rPr lang="en-US" altLang="zh-CN" sz="4000" dirty="0">
                <a:latin typeface="+mn-ea"/>
              </a:rPr>
              <a:t> %</a:t>
            </a:r>
            <a:r>
              <a:rPr lang="en-US" altLang="zh-CN" sz="4000" dirty="0" err="1">
                <a:latin typeface="+mn-ea"/>
              </a:rPr>
              <a:t>ebx</a:t>
            </a:r>
            <a:r>
              <a:rPr lang="en-US" altLang="zh-CN" sz="4000" dirty="0">
                <a:latin typeface="+mn-ea"/>
              </a:rPr>
              <a:t>,%</a:t>
            </a:r>
            <a:r>
              <a:rPr lang="en-US" altLang="zh-CN" sz="4000" dirty="0" err="1">
                <a:latin typeface="+mn-ea"/>
              </a:rPr>
              <a:t>rax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401290:       8b 04 84                mov    (%rsp,%rax,4),%</a:t>
            </a:r>
            <a:r>
              <a:rPr lang="en-US" altLang="zh-CN" sz="4000" dirty="0" err="1">
                <a:latin typeface="+mn-ea"/>
              </a:rPr>
              <a:t>eax</a:t>
            </a:r>
            <a:r>
              <a:rPr lang="en-US" altLang="zh-CN" sz="4000" dirty="0">
                <a:latin typeface="+mn-ea"/>
              </a:rPr>
              <a:t> #</a:t>
            </a:r>
            <a:r>
              <a:rPr lang="zh-CN" altLang="zh-CN" sz="4000" dirty="0">
                <a:latin typeface="+mn-ea"/>
              </a:rPr>
              <a:t>比较数组相邻数字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401293:       39 45 00                </a:t>
            </a:r>
            <a:r>
              <a:rPr lang="en-US" altLang="zh-CN" sz="4000" dirty="0" err="1">
                <a:latin typeface="+mn-ea"/>
              </a:rPr>
              <a:t>cmp</a:t>
            </a:r>
            <a:r>
              <a:rPr lang="en-US" altLang="zh-CN" sz="4000" dirty="0">
                <a:latin typeface="+mn-ea"/>
              </a:rPr>
              <a:t>    %eax,0x0(%</a:t>
            </a:r>
            <a:r>
              <a:rPr lang="en-US" altLang="zh-CN" sz="4000" dirty="0" err="1">
                <a:latin typeface="+mn-ea"/>
              </a:rPr>
              <a:t>rbp</a:t>
            </a:r>
            <a:r>
              <a:rPr lang="en-US" altLang="zh-CN" sz="4000" dirty="0">
                <a:latin typeface="+mn-ea"/>
              </a:rPr>
              <a:t>)     #</a:t>
            </a:r>
            <a:r>
              <a:rPr lang="zh-CN" altLang="zh-CN" sz="4000" dirty="0">
                <a:latin typeface="+mn-ea"/>
              </a:rPr>
              <a:t>要求不相等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401296:       75 05                   </a:t>
            </a:r>
            <a:r>
              <a:rPr lang="en-US" altLang="zh-CN" sz="4000" dirty="0" err="1">
                <a:latin typeface="+mn-ea"/>
              </a:rPr>
              <a:t>jne</a:t>
            </a:r>
            <a:r>
              <a:rPr lang="en-US" altLang="zh-CN" sz="4000" dirty="0">
                <a:latin typeface="+mn-ea"/>
              </a:rPr>
              <a:t>    40129d &lt;phase_6+0x5c&gt;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401298:       e8 a5 04 00 00          </a:t>
            </a:r>
            <a:r>
              <a:rPr lang="en-US" altLang="zh-CN" sz="4000" dirty="0" err="1">
                <a:latin typeface="+mn-ea"/>
              </a:rPr>
              <a:t>callq</a:t>
            </a:r>
            <a:r>
              <a:rPr lang="en-US" altLang="zh-CN" sz="4000" dirty="0">
                <a:latin typeface="+mn-ea"/>
              </a:rPr>
              <a:t>  401742 &lt;</a:t>
            </a:r>
            <a:r>
              <a:rPr lang="en-US" altLang="zh-CN" sz="4000" dirty="0" err="1">
                <a:latin typeface="+mn-ea"/>
              </a:rPr>
              <a:t>explode_bomb</a:t>
            </a:r>
            <a:r>
              <a:rPr lang="en-US" altLang="zh-CN" sz="4000" dirty="0">
                <a:latin typeface="+mn-ea"/>
              </a:rPr>
              <a:t>&gt;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40129d:       83 c3 01                add    $0x1,%ebx          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4012a0:       83 fb 05                </a:t>
            </a:r>
            <a:r>
              <a:rPr lang="en-US" altLang="zh-CN" sz="4000" dirty="0" err="1">
                <a:latin typeface="+mn-ea"/>
              </a:rPr>
              <a:t>cmp</a:t>
            </a:r>
            <a:r>
              <a:rPr lang="en-US" altLang="zh-CN" sz="4000" dirty="0">
                <a:latin typeface="+mn-ea"/>
              </a:rPr>
              <a:t>    $0x5,%ebx          #</a:t>
            </a:r>
            <a:r>
              <a:rPr lang="zh-CN" altLang="zh-CN" sz="4000" dirty="0">
                <a:latin typeface="+mn-ea"/>
              </a:rPr>
              <a:t>比五次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4012a3:       7e e8                   </a:t>
            </a:r>
            <a:r>
              <a:rPr lang="en-US" altLang="zh-CN" sz="4000" dirty="0" err="1">
                <a:latin typeface="+mn-ea"/>
              </a:rPr>
              <a:t>jle</a:t>
            </a:r>
            <a:r>
              <a:rPr lang="en-US" altLang="zh-CN" sz="4000" dirty="0">
                <a:latin typeface="+mn-ea"/>
              </a:rPr>
              <a:t>    40128d &lt;phase_6+0x4c&gt;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4012a5:       49 83 c4 04             add    $0x4,%r12          #</a:t>
            </a:r>
            <a:r>
              <a:rPr lang="zh-CN" altLang="zh-CN" sz="4000" dirty="0">
                <a:latin typeface="+mn-ea"/>
              </a:rPr>
              <a:t>指向下一个数字</a:t>
            </a:r>
            <a:br>
              <a:rPr lang="zh-CN" altLang="zh-CN" sz="4000" dirty="0">
                <a:latin typeface="+mn-ea"/>
              </a:rPr>
            </a:br>
            <a:r>
              <a:rPr lang="en-US" altLang="zh-CN" sz="4000" dirty="0">
                <a:latin typeface="+mn-ea"/>
              </a:rPr>
              <a:t>4012a9:       eb c1                   </a:t>
            </a:r>
            <a:r>
              <a:rPr lang="en-US" altLang="zh-CN" sz="4000" dirty="0" err="1">
                <a:latin typeface="+mn-ea"/>
              </a:rPr>
              <a:t>jmp</a:t>
            </a:r>
            <a:r>
              <a:rPr lang="en-US" altLang="zh-CN" sz="4000" dirty="0">
                <a:latin typeface="+mn-ea"/>
              </a:rPr>
              <a:t>    40126c &lt;phase_6+0x2b&gt;</a:t>
            </a:r>
            <a:br>
              <a:rPr lang="zh-CN" altLang="zh-CN" sz="4000" dirty="0">
                <a:latin typeface="+mn-ea"/>
              </a:rPr>
            </a:br>
            <a:r>
              <a:rPr lang="zh-CN" altLang="zh-CN" sz="4000" dirty="0">
                <a:latin typeface="+mn-ea"/>
              </a:rPr>
              <a:t>这里我们就知道六个数字取</a:t>
            </a:r>
            <a:r>
              <a:rPr lang="en-US" altLang="zh-CN" sz="4000" dirty="0">
                <a:latin typeface="+mn-ea"/>
              </a:rPr>
              <a:t>1-6.</a:t>
            </a:r>
            <a:br>
              <a:rPr lang="zh-CN" altLang="zh-CN" dirty="0">
                <a:latin typeface="+mn-ea"/>
              </a:rPr>
            </a:b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392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5176A-3D6B-467D-91A4-2B3F95D9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10"/>
            <a:ext cx="10515600" cy="643631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1800" dirty="0">
                <a:latin typeface="+mn-ea"/>
              </a:rPr>
              <a:t>【</a:t>
            </a:r>
            <a:r>
              <a:rPr lang="en-US" altLang="zh-CN" sz="1800" dirty="0">
                <a:latin typeface="+mn-ea"/>
              </a:rPr>
              <a:t>2</a:t>
            </a:r>
            <a:r>
              <a:rPr lang="zh-CN" altLang="zh-CN" sz="1800" dirty="0">
                <a:latin typeface="+mn-ea"/>
              </a:rPr>
              <a:t>】：先跳到</a:t>
            </a:r>
            <a:r>
              <a:rPr lang="en-US" altLang="zh-CN" sz="1800" dirty="0">
                <a:latin typeface="+mn-ea"/>
              </a:rPr>
              <a:t>4012c7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4012ab:       48 8b 52 08             mov    0x8(%</a:t>
            </a:r>
            <a:r>
              <a:rPr lang="en-US" altLang="zh-CN" sz="1800" dirty="0" err="1">
                <a:latin typeface="+mn-ea"/>
              </a:rPr>
              <a:t>rdx</a:t>
            </a:r>
            <a:r>
              <a:rPr lang="en-US" altLang="zh-CN" sz="1800" dirty="0">
                <a:latin typeface="+mn-ea"/>
              </a:rPr>
              <a:t>),%</a:t>
            </a:r>
            <a:r>
              <a:rPr lang="en-US" altLang="zh-CN" sz="1800" dirty="0" err="1">
                <a:latin typeface="+mn-ea"/>
              </a:rPr>
              <a:t>rdx</a:t>
            </a:r>
            <a:r>
              <a:rPr lang="en-US" altLang="zh-CN" sz="1800" dirty="0">
                <a:latin typeface="+mn-ea"/>
              </a:rPr>
              <a:t>       #</a:t>
            </a:r>
            <a:r>
              <a:rPr lang="en-US" altLang="zh-CN" sz="1800" dirty="0" err="1">
                <a:latin typeface="+mn-ea"/>
              </a:rPr>
              <a:t>rdx</a:t>
            </a:r>
            <a:r>
              <a:rPr lang="zh-CN" altLang="zh-CN" sz="1800" dirty="0">
                <a:latin typeface="+mn-ea"/>
              </a:rPr>
              <a:t>指向到</a:t>
            </a:r>
            <a:r>
              <a:rPr lang="en-US" altLang="zh-CN" sz="1800" dirty="0">
                <a:latin typeface="+mn-ea"/>
              </a:rPr>
              <a:t>point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4012af:       83 c0 01                add    $0x1,%eax            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4012b2:       39 c8                   </a:t>
            </a:r>
            <a:r>
              <a:rPr lang="en-US" altLang="zh-CN" sz="1800" dirty="0" err="1">
                <a:latin typeface="+mn-ea"/>
              </a:rPr>
              <a:t>cmp</a:t>
            </a:r>
            <a:r>
              <a:rPr lang="en-US" altLang="zh-CN" sz="1800" dirty="0">
                <a:latin typeface="+mn-ea"/>
              </a:rPr>
              <a:t>    %</a:t>
            </a:r>
            <a:r>
              <a:rPr lang="en-US" altLang="zh-CN" sz="1800" dirty="0" err="1">
                <a:latin typeface="+mn-ea"/>
              </a:rPr>
              <a:t>ecx</a:t>
            </a:r>
            <a:r>
              <a:rPr lang="en-US" altLang="zh-CN" sz="1800" dirty="0">
                <a:latin typeface="+mn-ea"/>
              </a:rPr>
              <a:t>,%</a:t>
            </a:r>
            <a:r>
              <a:rPr lang="en-US" altLang="zh-CN" sz="1800" dirty="0" err="1">
                <a:latin typeface="+mn-ea"/>
              </a:rPr>
              <a:t>eax</a:t>
            </a:r>
            <a:r>
              <a:rPr lang="en-US" altLang="zh-CN" sz="1800" dirty="0">
                <a:latin typeface="+mn-ea"/>
              </a:rPr>
              <a:t>            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4012b4:       75 f5                   </a:t>
            </a:r>
            <a:r>
              <a:rPr lang="en-US" altLang="zh-CN" sz="1800" dirty="0" err="1">
                <a:latin typeface="+mn-ea"/>
              </a:rPr>
              <a:t>jne</a:t>
            </a:r>
            <a:r>
              <a:rPr lang="en-US" altLang="zh-CN" sz="1800" dirty="0">
                <a:latin typeface="+mn-ea"/>
              </a:rPr>
              <a:t>    4012ab &lt;phase_6+0x6a&gt;  #</a:t>
            </a:r>
            <a:r>
              <a:rPr lang="zh-CN" altLang="zh-CN" sz="1800" dirty="0">
                <a:latin typeface="+mn-ea"/>
              </a:rPr>
              <a:t>循环</a:t>
            </a:r>
            <a:r>
              <a:rPr lang="en-US" altLang="zh-CN" sz="1800" dirty="0">
                <a:latin typeface="+mn-ea"/>
              </a:rPr>
              <a:t>ecx-1</a:t>
            </a:r>
            <a:r>
              <a:rPr lang="zh-CN" altLang="zh-CN" sz="1800" dirty="0">
                <a:latin typeface="+mn-ea"/>
              </a:rPr>
              <a:t>次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4012b6:       48 89 54 74 20          mov    %rdx,0x20(%rsp,%rsi,2) #</a:t>
            </a:r>
            <a:r>
              <a:rPr lang="zh-CN" altLang="zh-CN" sz="1800" dirty="0">
                <a:latin typeface="+mn-ea"/>
              </a:rPr>
              <a:t>按输入排序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4012bb:       48 83 c6 04             add    $0x4,%rsi              #</a:t>
            </a:r>
            <a:r>
              <a:rPr lang="zh-CN" altLang="zh-CN" sz="1800" dirty="0">
                <a:latin typeface="+mn-ea"/>
              </a:rPr>
              <a:t>比较偏移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4012bf:       48 83 </a:t>
            </a:r>
            <a:r>
              <a:rPr lang="en-US" altLang="zh-CN" sz="1800" dirty="0" err="1">
                <a:latin typeface="+mn-ea"/>
              </a:rPr>
              <a:t>fe</a:t>
            </a:r>
            <a:r>
              <a:rPr lang="en-US" altLang="zh-CN" sz="1800" dirty="0">
                <a:latin typeface="+mn-ea"/>
              </a:rPr>
              <a:t> 18             </a:t>
            </a:r>
            <a:r>
              <a:rPr lang="en-US" altLang="zh-CN" sz="1800" dirty="0" err="1">
                <a:latin typeface="+mn-ea"/>
              </a:rPr>
              <a:t>cmp</a:t>
            </a:r>
            <a:r>
              <a:rPr lang="en-US" altLang="zh-CN" sz="1800" dirty="0">
                <a:latin typeface="+mn-ea"/>
              </a:rPr>
              <a:t>    $0x18,%rsi             #</a:t>
            </a:r>
            <a:r>
              <a:rPr lang="zh-CN" altLang="zh-CN" sz="1800" dirty="0">
                <a:latin typeface="+mn-ea"/>
              </a:rPr>
              <a:t>遍历六次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4012c3:       75 07                   </a:t>
            </a:r>
            <a:r>
              <a:rPr lang="en-US" altLang="zh-CN" sz="1800" dirty="0" err="1">
                <a:latin typeface="+mn-ea"/>
              </a:rPr>
              <a:t>jne</a:t>
            </a:r>
            <a:r>
              <a:rPr lang="en-US" altLang="zh-CN" sz="1800" dirty="0">
                <a:latin typeface="+mn-ea"/>
              </a:rPr>
              <a:t>    4012cc &lt;phase_6+0x8b&gt;  #</a:t>
            </a:r>
            <a:r>
              <a:rPr lang="zh-CN" altLang="zh-CN" sz="1800" dirty="0">
                <a:latin typeface="+mn-ea"/>
              </a:rPr>
              <a:t>指向链表数组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4012c5:       eb 19                   </a:t>
            </a:r>
            <a:r>
              <a:rPr lang="en-US" altLang="zh-CN" sz="1800" dirty="0" err="1">
                <a:latin typeface="+mn-ea"/>
              </a:rPr>
              <a:t>jmp</a:t>
            </a:r>
            <a:r>
              <a:rPr lang="en-US" altLang="zh-CN" sz="1800" dirty="0">
                <a:latin typeface="+mn-ea"/>
              </a:rPr>
              <a:t>    4012e0 &lt;phase_6+0x9f&gt;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4012c7:       be 00 00 00 00          mov    $0x0,%esi              #</a:t>
            </a:r>
            <a:r>
              <a:rPr lang="en-US" altLang="zh-CN" sz="1800" dirty="0" err="1">
                <a:latin typeface="+mn-ea"/>
              </a:rPr>
              <a:t>esi</a:t>
            </a:r>
            <a:r>
              <a:rPr lang="en-US" altLang="zh-CN" sz="1800" dirty="0">
                <a:latin typeface="+mn-ea"/>
              </a:rPr>
              <a:t>=0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4012cc:       8b 0c 34                 mov    (%rsp,%rsi,1),%</a:t>
            </a:r>
            <a:r>
              <a:rPr lang="en-US" altLang="zh-CN" sz="1800" dirty="0" err="1">
                <a:latin typeface="+mn-ea"/>
              </a:rPr>
              <a:t>ecx</a:t>
            </a:r>
            <a:r>
              <a:rPr lang="en-US" altLang="zh-CN" sz="1800" dirty="0">
                <a:latin typeface="+mn-ea"/>
              </a:rPr>
              <a:t>    #</a:t>
            </a:r>
            <a:r>
              <a:rPr lang="en-US" altLang="zh-CN" sz="1800" dirty="0" err="1">
                <a:latin typeface="+mn-ea"/>
              </a:rPr>
              <a:t>ecx</a:t>
            </a:r>
            <a:r>
              <a:rPr lang="en-US" altLang="zh-CN" sz="1800" dirty="0">
                <a:latin typeface="+mn-ea"/>
              </a:rPr>
              <a:t>=a</a:t>
            </a:r>
            <a:r>
              <a:rPr lang="zh-CN" altLang="zh-CN" sz="1800" dirty="0">
                <a:latin typeface="+mn-ea"/>
              </a:rPr>
              <a:t>【</a:t>
            </a:r>
            <a:r>
              <a:rPr lang="en-US" altLang="zh-CN" sz="1800" dirty="0" err="1">
                <a:latin typeface="+mn-ea"/>
              </a:rPr>
              <a:t>rsi</a:t>
            </a:r>
            <a:r>
              <a:rPr lang="en-US" altLang="zh-CN" sz="1800" dirty="0">
                <a:latin typeface="+mn-ea"/>
              </a:rPr>
              <a:t>/4</a:t>
            </a:r>
            <a:r>
              <a:rPr lang="zh-CN" altLang="zh-CN" sz="1800" dirty="0">
                <a:latin typeface="+mn-ea"/>
              </a:rPr>
              <a:t>】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4012cf:       b8 01 00 00 00          mov    $0x1,%eax              #</a:t>
            </a:r>
            <a:r>
              <a:rPr lang="en-US" altLang="zh-CN" sz="1800" dirty="0" err="1">
                <a:latin typeface="+mn-ea"/>
              </a:rPr>
              <a:t>eax</a:t>
            </a:r>
            <a:r>
              <a:rPr lang="en-US" altLang="zh-CN" sz="1800" dirty="0">
                <a:latin typeface="+mn-ea"/>
              </a:rPr>
              <a:t>=1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4012d4:       </a:t>
            </a:r>
            <a:r>
              <a:rPr lang="en-US" altLang="zh-CN" sz="1800" dirty="0" err="1">
                <a:latin typeface="+mn-ea"/>
              </a:rPr>
              <a:t>ba</a:t>
            </a:r>
            <a:r>
              <a:rPr lang="en-US" altLang="zh-CN" sz="1800" dirty="0">
                <a:latin typeface="+mn-ea"/>
              </a:rPr>
              <a:t> 00 43 60 00          mov    $0x604300,%edx    #</a:t>
            </a:r>
            <a:r>
              <a:rPr lang="en-US" altLang="zh-CN" sz="1800" dirty="0" err="1">
                <a:latin typeface="+mn-ea"/>
              </a:rPr>
              <a:t>rdx</a:t>
            </a:r>
            <a:r>
              <a:rPr lang="zh-CN" altLang="zh-CN" sz="1800" dirty="0">
                <a:latin typeface="+mn-ea"/>
              </a:rPr>
              <a:t>指向一个地址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4012d9:       83 f9 01                </a:t>
            </a:r>
            <a:r>
              <a:rPr lang="en-US" altLang="zh-CN" sz="1800" dirty="0" err="1">
                <a:latin typeface="+mn-ea"/>
              </a:rPr>
              <a:t>cmp</a:t>
            </a:r>
            <a:r>
              <a:rPr lang="en-US" altLang="zh-CN" sz="1800" dirty="0">
                <a:latin typeface="+mn-ea"/>
              </a:rPr>
              <a:t>    $0x1,%ecx              #a[</a:t>
            </a:r>
            <a:r>
              <a:rPr lang="en-US" altLang="zh-CN" sz="1800" dirty="0" err="1">
                <a:latin typeface="+mn-ea"/>
              </a:rPr>
              <a:t>rsi</a:t>
            </a:r>
            <a:r>
              <a:rPr lang="en-US" altLang="zh-CN" sz="1800" dirty="0">
                <a:latin typeface="+mn-ea"/>
              </a:rPr>
              <a:t>/4]</a:t>
            </a:r>
            <a:r>
              <a:rPr lang="zh-CN" altLang="zh-CN" sz="1800" dirty="0">
                <a:latin typeface="+mn-ea"/>
              </a:rPr>
              <a:t>比</a:t>
            </a:r>
            <a:r>
              <a:rPr lang="en-US" altLang="zh-CN" sz="1800" dirty="0">
                <a:latin typeface="+mn-ea"/>
              </a:rPr>
              <a:t>1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4012dc:       7f cd                   </a:t>
            </a:r>
            <a:r>
              <a:rPr lang="en-US" altLang="zh-CN" sz="1800" dirty="0" err="1">
                <a:latin typeface="+mn-ea"/>
              </a:rPr>
              <a:t>jg</a:t>
            </a:r>
            <a:r>
              <a:rPr lang="en-US" altLang="zh-CN" sz="1800" dirty="0">
                <a:latin typeface="+mn-ea"/>
              </a:rPr>
              <a:t>     4012ab &lt;phase_6+0x6a&gt;  #</a:t>
            </a:r>
            <a:r>
              <a:rPr lang="zh-CN" altLang="zh-CN" sz="1800" dirty="0">
                <a:latin typeface="+mn-ea"/>
              </a:rPr>
              <a:t>大于跳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4012de:       eb d6                   </a:t>
            </a:r>
            <a:r>
              <a:rPr lang="en-US" altLang="zh-CN" sz="1800" dirty="0" err="1">
                <a:latin typeface="+mn-ea"/>
              </a:rPr>
              <a:t>jmp</a:t>
            </a:r>
            <a:r>
              <a:rPr lang="en-US" altLang="zh-CN" sz="1800" dirty="0">
                <a:latin typeface="+mn-ea"/>
              </a:rPr>
              <a:t>    4012b6 &lt;phase_6+0x75&gt; 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4012e0:       48 8b 5c 24 20          mov    0x20(%</a:t>
            </a:r>
            <a:r>
              <a:rPr lang="en-US" altLang="zh-CN" sz="1800" dirty="0" err="1">
                <a:latin typeface="+mn-ea"/>
              </a:rPr>
              <a:t>rsp</a:t>
            </a:r>
            <a:r>
              <a:rPr lang="en-US" altLang="zh-CN" sz="1800" dirty="0">
                <a:latin typeface="+mn-ea"/>
              </a:rPr>
              <a:t>),%</a:t>
            </a:r>
            <a:r>
              <a:rPr lang="en-US" altLang="zh-CN" sz="1800" dirty="0" err="1">
                <a:latin typeface="+mn-ea"/>
              </a:rPr>
              <a:t>rbx</a:t>
            </a:r>
            <a:r>
              <a:rPr lang="en-US" altLang="zh-CN" sz="1800" dirty="0">
                <a:latin typeface="+mn-ea"/>
              </a:rPr>
              <a:t>     #</a:t>
            </a:r>
            <a:r>
              <a:rPr lang="zh-CN" altLang="zh-CN" sz="1800" dirty="0">
                <a:latin typeface="+mn-ea"/>
              </a:rPr>
              <a:t>新数组值（链表）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4012e5:       48 8d 44 24 20          lea    0x20(%</a:t>
            </a:r>
            <a:r>
              <a:rPr lang="en-US" altLang="zh-CN" sz="1800" dirty="0" err="1">
                <a:latin typeface="+mn-ea"/>
              </a:rPr>
              <a:t>rsp</a:t>
            </a:r>
            <a:r>
              <a:rPr lang="en-US" altLang="zh-CN" sz="1800" dirty="0">
                <a:latin typeface="+mn-ea"/>
              </a:rPr>
              <a:t>),%</a:t>
            </a:r>
            <a:r>
              <a:rPr lang="en-US" altLang="zh-CN" sz="1800" dirty="0" err="1">
                <a:latin typeface="+mn-ea"/>
              </a:rPr>
              <a:t>rax</a:t>
            </a:r>
            <a:r>
              <a:rPr lang="en-US" altLang="zh-CN" sz="1800" dirty="0">
                <a:latin typeface="+mn-ea"/>
              </a:rPr>
              <a:t>     #</a:t>
            </a:r>
            <a:r>
              <a:rPr lang="zh-CN" altLang="zh-CN" sz="1800" dirty="0">
                <a:latin typeface="+mn-ea"/>
              </a:rPr>
              <a:t>指向新数组首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4012ea:       48 8d 74 24 48          lea    0x48(%</a:t>
            </a:r>
            <a:r>
              <a:rPr lang="en-US" altLang="zh-CN" sz="1800" dirty="0" err="1">
                <a:latin typeface="+mn-ea"/>
              </a:rPr>
              <a:t>rsp</a:t>
            </a:r>
            <a:r>
              <a:rPr lang="en-US" altLang="zh-CN" sz="1800" dirty="0">
                <a:latin typeface="+mn-ea"/>
              </a:rPr>
              <a:t>),%</a:t>
            </a:r>
            <a:r>
              <a:rPr lang="en-US" altLang="zh-CN" sz="1800" dirty="0" err="1">
                <a:latin typeface="+mn-ea"/>
              </a:rPr>
              <a:t>rsi</a:t>
            </a:r>
            <a:r>
              <a:rPr lang="en-US" altLang="zh-CN" sz="1800" dirty="0">
                <a:latin typeface="+mn-ea"/>
              </a:rPr>
              <a:t>     #</a:t>
            </a:r>
            <a:r>
              <a:rPr lang="zh-CN" altLang="zh-CN" sz="1800" dirty="0">
                <a:latin typeface="+mn-ea"/>
              </a:rPr>
              <a:t>指向新数组尾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4012ef:       48 89 d9                mov    %</a:t>
            </a:r>
            <a:r>
              <a:rPr lang="en-US" altLang="zh-CN" sz="1800" dirty="0" err="1">
                <a:latin typeface="+mn-ea"/>
              </a:rPr>
              <a:t>rbx</a:t>
            </a:r>
            <a:r>
              <a:rPr lang="en-US" altLang="zh-CN" sz="1800" dirty="0">
                <a:latin typeface="+mn-ea"/>
              </a:rPr>
              <a:t>,%</a:t>
            </a:r>
            <a:r>
              <a:rPr lang="en-US" altLang="zh-CN" sz="1800" dirty="0" err="1">
                <a:latin typeface="+mn-ea"/>
              </a:rPr>
              <a:t>rcx</a:t>
            </a:r>
            <a:r>
              <a:rPr lang="en-US" altLang="zh-CN" sz="1800" dirty="0">
                <a:latin typeface="+mn-ea"/>
              </a:rPr>
              <a:t>           #</a:t>
            </a:r>
            <a:r>
              <a:rPr lang="en-US" altLang="zh-CN" sz="1800" dirty="0" err="1">
                <a:latin typeface="+mn-ea"/>
              </a:rPr>
              <a:t>rcx</a:t>
            </a:r>
            <a:r>
              <a:rPr lang="en-US" altLang="zh-CN" sz="1800" dirty="0">
                <a:latin typeface="+mn-ea"/>
              </a:rPr>
              <a:t>=</a:t>
            </a:r>
            <a:r>
              <a:rPr lang="en-US" altLang="zh-CN" sz="1800" dirty="0" err="1">
                <a:latin typeface="+mn-ea"/>
              </a:rPr>
              <a:t>rbx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4012f2:       48 8b 50 08             mov    0x8(%</a:t>
            </a:r>
            <a:r>
              <a:rPr lang="en-US" altLang="zh-CN" sz="1800" dirty="0" err="1">
                <a:latin typeface="+mn-ea"/>
              </a:rPr>
              <a:t>rax</a:t>
            </a:r>
            <a:r>
              <a:rPr lang="en-US" altLang="zh-CN" sz="1800" dirty="0">
                <a:latin typeface="+mn-ea"/>
              </a:rPr>
              <a:t>),%</a:t>
            </a:r>
            <a:r>
              <a:rPr lang="en-US" altLang="zh-CN" sz="1800" dirty="0" err="1">
                <a:latin typeface="+mn-ea"/>
              </a:rPr>
              <a:t>rdx</a:t>
            </a:r>
            <a:r>
              <a:rPr lang="en-US" altLang="zh-CN" sz="1800" dirty="0">
                <a:latin typeface="+mn-ea"/>
              </a:rPr>
              <a:t>      #</a:t>
            </a:r>
            <a:r>
              <a:rPr lang="en-US" altLang="zh-CN" sz="1800" dirty="0" err="1">
                <a:latin typeface="+mn-ea"/>
              </a:rPr>
              <a:t>rdx</a:t>
            </a:r>
            <a:r>
              <a:rPr lang="en-US" altLang="zh-CN" sz="1800" dirty="0">
                <a:latin typeface="+mn-ea"/>
              </a:rPr>
              <a:t>=b</a:t>
            </a:r>
            <a:r>
              <a:rPr lang="zh-CN" altLang="zh-CN" sz="1800" dirty="0">
                <a:latin typeface="+mn-ea"/>
              </a:rPr>
              <a:t>【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zh-CN" sz="1800" dirty="0">
                <a:latin typeface="+mn-ea"/>
              </a:rPr>
              <a:t>】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4012f6:       48 89 51 08             mov    %rdx,0x8(%</a:t>
            </a:r>
            <a:r>
              <a:rPr lang="en-US" altLang="zh-CN" sz="1800" dirty="0" err="1">
                <a:latin typeface="+mn-ea"/>
              </a:rPr>
              <a:t>rcx</a:t>
            </a:r>
            <a:r>
              <a:rPr lang="en-US" altLang="zh-CN" sz="1800" dirty="0">
                <a:latin typeface="+mn-ea"/>
              </a:rPr>
              <a:t>)      #</a:t>
            </a:r>
            <a:r>
              <a:rPr lang="zh-CN" altLang="zh-CN" sz="1800" dirty="0">
                <a:latin typeface="+mn-ea"/>
              </a:rPr>
              <a:t>改指向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4012fa:       48 83 c0 08             add    $0x8,%rax           #</a:t>
            </a:r>
            <a:r>
              <a:rPr lang="zh-CN" altLang="zh-CN" sz="1800" dirty="0">
                <a:latin typeface="+mn-ea"/>
              </a:rPr>
              <a:t>加偏移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4012fe:       48 89 d1                mov    %</a:t>
            </a:r>
            <a:r>
              <a:rPr lang="en-US" altLang="zh-CN" sz="1800" dirty="0" err="1">
                <a:latin typeface="+mn-ea"/>
              </a:rPr>
              <a:t>rdx</a:t>
            </a:r>
            <a:r>
              <a:rPr lang="en-US" altLang="zh-CN" sz="1800" dirty="0">
                <a:latin typeface="+mn-ea"/>
              </a:rPr>
              <a:t>,%</a:t>
            </a:r>
            <a:r>
              <a:rPr lang="en-US" altLang="zh-CN" sz="1800" dirty="0" err="1">
                <a:latin typeface="+mn-ea"/>
              </a:rPr>
              <a:t>rcx</a:t>
            </a:r>
            <a:r>
              <a:rPr lang="en-US" altLang="zh-CN" sz="1800" dirty="0">
                <a:latin typeface="+mn-ea"/>
              </a:rPr>
              <a:t>           #</a:t>
            </a:r>
            <a:r>
              <a:rPr lang="zh-CN" altLang="zh-CN" sz="1800" dirty="0">
                <a:latin typeface="+mn-ea"/>
              </a:rPr>
              <a:t>下一个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401301:       48 39 f0                </a:t>
            </a:r>
            <a:r>
              <a:rPr lang="en-US" altLang="zh-CN" sz="1800" dirty="0" err="1">
                <a:latin typeface="+mn-ea"/>
              </a:rPr>
              <a:t>cmp</a:t>
            </a:r>
            <a:r>
              <a:rPr lang="en-US" altLang="zh-CN" sz="1800" dirty="0">
                <a:latin typeface="+mn-ea"/>
              </a:rPr>
              <a:t>    %</a:t>
            </a:r>
            <a:r>
              <a:rPr lang="en-US" altLang="zh-CN" sz="1800" dirty="0" err="1">
                <a:latin typeface="+mn-ea"/>
              </a:rPr>
              <a:t>rsi</a:t>
            </a:r>
            <a:r>
              <a:rPr lang="en-US" altLang="zh-CN" sz="1800" dirty="0">
                <a:latin typeface="+mn-ea"/>
              </a:rPr>
              <a:t>,%</a:t>
            </a:r>
            <a:r>
              <a:rPr lang="en-US" altLang="zh-CN" sz="1800" dirty="0" err="1">
                <a:latin typeface="+mn-ea"/>
              </a:rPr>
              <a:t>rax</a:t>
            </a:r>
            <a:r>
              <a:rPr lang="en-US" altLang="zh-CN" sz="1800" dirty="0">
                <a:latin typeface="+mn-ea"/>
              </a:rPr>
              <a:t>           #</a:t>
            </a:r>
            <a:r>
              <a:rPr lang="zh-CN" altLang="zh-CN" sz="1800" dirty="0">
                <a:latin typeface="+mn-ea"/>
              </a:rPr>
              <a:t>即：按降序重排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401304:       75 </a:t>
            </a:r>
            <a:r>
              <a:rPr lang="en-US" altLang="zh-CN" sz="1800" dirty="0" err="1">
                <a:latin typeface="+mn-ea"/>
              </a:rPr>
              <a:t>ec</a:t>
            </a:r>
            <a:r>
              <a:rPr lang="en-US" altLang="zh-CN" sz="1800" dirty="0">
                <a:latin typeface="+mn-ea"/>
              </a:rPr>
              <a:t>                   </a:t>
            </a:r>
            <a:r>
              <a:rPr lang="en-US" altLang="zh-CN" sz="1800" dirty="0" err="1">
                <a:latin typeface="+mn-ea"/>
              </a:rPr>
              <a:t>jne</a:t>
            </a:r>
            <a:r>
              <a:rPr lang="en-US" altLang="zh-CN" sz="1800" dirty="0">
                <a:latin typeface="+mn-ea"/>
              </a:rPr>
              <a:t>    4012f2 &lt;phase_6+0xb1&gt;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401306:       48 c7 42 08 00 00 00    </a:t>
            </a:r>
            <a:r>
              <a:rPr lang="en-US" altLang="zh-CN" sz="1800" dirty="0" err="1">
                <a:latin typeface="+mn-ea"/>
              </a:rPr>
              <a:t>movq</a:t>
            </a:r>
            <a:r>
              <a:rPr lang="en-US" altLang="zh-CN" sz="1800" dirty="0">
                <a:latin typeface="+mn-ea"/>
              </a:rPr>
              <a:t>   $0x0,0x8(%</a:t>
            </a:r>
            <a:r>
              <a:rPr lang="en-US" altLang="zh-CN" sz="1800" dirty="0" err="1">
                <a:latin typeface="+mn-ea"/>
              </a:rPr>
              <a:t>rdx</a:t>
            </a:r>
            <a:r>
              <a:rPr lang="en-US" altLang="zh-CN" sz="1800" dirty="0">
                <a:latin typeface="+mn-ea"/>
              </a:rPr>
              <a:t>)      #</a:t>
            </a:r>
            <a:r>
              <a:rPr lang="zh-CN" altLang="zh-CN" sz="1800" dirty="0">
                <a:latin typeface="+mn-ea"/>
              </a:rPr>
              <a:t>下一个指</a:t>
            </a:r>
            <a:r>
              <a:rPr lang="en-US" altLang="zh-CN" sz="1800" dirty="0">
                <a:latin typeface="+mn-ea"/>
              </a:rPr>
              <a:t>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40130d:       00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40130e:       bd 05 00 00 00          mov    $0x5,%ebp           #</a:t>
            </a:r>
            <a:r>
              <a:rPr lang="zh-CN" altLang="zh-CN" sz="1800" dirty="0">
                <a:latin typeface="+mn-ea"/>
              </a:rPr>
              <a:t>计数器</a:t>
            </a:r>
            <a:r>
              <a:rPr lang="en-US" altLang="zh-CN" sz="1800" dirty="0" err="1">
                <a:latin typeface="+mn-ea"/>
              </a:rPr>
              <a:t>ebp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401313:       48 8b 43 08             mov    0x8(%</a:t>
            </a:r>
            <a:r>
              <a:rPr lang="en-US" altLang="zh-CN" sz="1800" dirty="0" err="1">
                <a:latin typeface="+mn-ea"/>
              </a:rPr>
              <a:t>rbx</a:t>
            </a:r>
            <a:r>
              <a:rPr lang="en-US" altLang="zh-CN" sz="1800" dirty="0">
                <a:latin typeface="+mn-ea"/>
              </a:rPr>
              <a:t>),%</a:t>
            </a:r>
            <a:r>
              <a:rPr lang="en-US" altLang="zh-CN" sz="1800" dirty="0" err="1">
                <a:latin typeface="+mn-ea"/>
              </a:rPr>
              <a:t>rax</a:t>
            </a:r>
            <a:r>
              <a:rPr lang="en-US" altLang="zh-CN" sz="1800" dirty="0">
                <a:latin typeface="+mn-ea"/>
              </a:rPr>
              <a:t>      #</a:t>
            </a:r>
            <a:r>
              <a:rPr lang="zh-CN" altLang="zh-CN" sz="1800" dirty="0">
                <a:latin typeface="+mn-ea"/>
              </a:rPr>
              <a:t>对排完的数组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401317:       8b 00                   mov    (%</a:t>
            </a:r>
            <a:r>
              <a:rPr lang="en-US" altLang="zh-CN" sz="1800" dirty="0" err="1">
                <a:latin typeface="+mn-ea"/>
              </a:rPr>
              <a:t>rax</a:t>
            </a:r>
            <a:r>
              <a:rPr lang="en-US" altLang="zh-CN" sz="1800" dirty="0">
                <a:latin typeface="+mn-ea"/>
              </a:rPr>
              <a:t>),%</a:t>
            </a:r>
            <a:r>
              <a:rPr lang="en-US" altLang="zh-CN" sz="1800" dirty="0" err="1">
                <a:latin typeface="+mn-ea"/>
              </a:rPr>
              <a:t>eax</a:t>
            </a:r>
            <a:r>
              <a:rPr lang="en-US" altLang="zh-CN" sz="1800" dirty="0">
                <a:latin typeface="+mn-ea"/>
              </a:rPr>
              <a:t>         #</a:t>
            </a:r>
            <a:r>
              <a:rPr lang="zh-CN" altLang="zh-CN" sz="1800" dirty="0">
                <a:latin typeface="+mn-ea"/>
              </a:rPr>
              <a:t>进行前后比较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401319:       39 03                   </a:t>
            </a:r>
            <a:r>
              <a:rPr lang="en-US" altLang="zh-CN" sz="1800" dirty="0" err="1">
                <a:latin typeface="+mn-ea"/>
              </a:rPr>
              <a:t>cmp</a:t>
            </a:r>
            <a:r>
              <a:rPr lang="en-US" altLang="zh-CN" sz="1800" dirty="0">
                <a:latin typeface="+mn-ea"/>
              </a:rPr>
              <a:t>    %</a:t>
            </a:r>
            <a:r>
              <a:rPr lang="en-US" altLang="zh-CN" sz="1800" dirty="0" err="1">
                <a:latin typeface="+mn-ea"/>
              </a:rPr>
              <a:t>eax</a:t>
            </a:r>
            <a:r>
              <a:rPr lang="en-US" altLang="zh-CN" sz="1800" dirty="0">
                <a:latin typeface="+mn-ea"/>
              </a:rPr>
              <a:t>,(%</a:t>
            </a:r>
            <a:r>
              <a:rPr lang="en-US" altLang="zh-CN" sz="1800" dirty="0" err="1">
                <a:latin typeface="+mn-ea"/>
              </a:rPr>
              <a:t>rbx</a:t>
            </a:r>
            <a:r>
              <a:rPr lang="en-US" altLang="zh-CN" sz="1800" dirty="0">
                <a:latin typeface="+mn-ea"/>
              </a:rPr>
              <a:t>)         #</a:t>
            </a:r>
            <a:r>
              <a:rPr lang="zh-CN" altLang="zh-CN" sz="1800" dirty="0">
                <a:latin typeface="+mn-ea"/>
              </a:rPr>
              <a:t>前一个小于等于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40131b:       7e 05                   </a:t>
            </a:r>
            <a:r>
              <a:rPr lang="en-US" altLang="zh-CN" sz="1800" dirty="0" err="1">
                <a:latin typeface="+mn-ea"/>
              </a:rPr>
              <a:t>jle</a:t>
            </a:r>
            <a:r>
              <a:rPr lang="en-US" altLang="zh-CN" sz="1800" dirty="0">
                <a:latin typeface="+mn-ea"/>
              </a:rPr>
              <a:t>    401322 &lt;phase_6+0xe1&gt;   #</a:t>
            </a:r>
            <a:r>
              <a:rPr lang="zh-CN" altLang="zh-CN" sz="1800" dirty="0">
                <a:latin typeface="+mn-ea"/>
              </a:rPr>
              <a:t>后一个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40131d:       e8 20 04 00 00          </a:t>
            </a:r>
            <a:r>
              <a:rPr lang="en-US" altLang="zh-CN" sz="1800" dirty="0" err="1">
                <a:latin typeface="+mn-ea"/>
              </a:rPr>
              <a:t>callq</a:t>
            </a:r>
            <a:r>
              <a:rPr lang="en-US" altLang="zh-CN" sz="1800" dirty="0">
                <a:latin typeface="+mn-ea"/>
              </a:rPr>
              <a:t>  401742 &lt;</a:t>
            </a:r>
            <a:r>
              <a:rPr lang="en-US" altLang="zh-CN" sz="1800" dirty="0" err="1">
                <a:latin typeface="+mn-ea"/>
              </a:rPr>
              <a:t>explode_bomb</a:t>
            </a:r>
            <a:r>
              <a:rPr lang="en-US" altLang="zh-CN" sz="1800" dirty="0">
                <a:latin typeface="+mn-ea"/>
              </a:rPr>
              <a:t>&gt;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401322:       48 8b 5b 08             mov    0x8(%</a:t>
            </a:r>
            <a:r>
              <a:rPr lang="en-US" altLang="zh-CN" sz="1800" dirty="0" err="1">
                <a:latin typeface="+mn-ea"/>
              </a:rPr>
              <a:t>rbx</a:t>
            </a:r>
            <a:r>
              <a:rPr lang="en-US" altLang="zh-CN" sz="1800" dirty="0">
                <a:latin typeface="+mn-ea"/>
              </a:rPr>
              <a:t>),%</a:t>
            </a:r>
            <a:r>
              <a:rPr lang="en-US" altLang="zh-CN" sz="1800" dirty="0" err="1">
                <a:latin typeface="+mn-ea"/>
              </a:rPr>
              <a:t>rbx</a:t>
            </a:r>
            <a:r>
              <a:rPr lang="en-US" altLang="zh-CN" sz="1800" dirty="0">
                <a:latin typeface="+mn-ea"/>
              </a:rPr>
              <a:t>   #</a:t>
            </a:r>
            <a:r>
              <a:rPr lang="zh-CN" altLang="zh-CN" sz="1800" dirty="0">
                <a:latin typeface="+mn-ea"/>
              </a:rPr>
              <a:t>指向下一个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401326:       83 ed 01                sub    $0x1,%ebp        #</a:t>
            </a:r>
            <a:r>
              <a:rPr lang="zh-CN" altLang="zh-CN" sz="1800" dirty="0">
                <a:latin typeface="+mn-ea"/>
              </a:rPr>
              <a:t>计数器减</a:t>
            </a:r>
            <a:r>
              <a:rPr lang="en-US" altLang="zh-CN" sz="1800" dirty="0">
                <a:latin typeface="+mn-ea"/>
              </a:rPr>
              <a:t>1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401329:       75 e8                   </a:t>
            </a:r>
            <a:r>
              <a:rPr lang="en-US" altLang="zh-CN" sz="1800" dirty="0" err="1">
                <a:latin typeface="+mn-ea"/>
              </a:rPr>
              <a:t>jne</a:t>
            </a:r>
            <a:r>
              <a:rPr lang="en-US" altLang="zh-CN" sz="1800" dirty="0">
                <a:latin typeface="+mn-ea"/>
              </a:rPr>
              <a:t>    401313 &lt;phase_6+0xd2&gt;  #</a:t>
            </a:r>
            <a:r>
              <a:rPr lang="zh-CN" altLang="zh-CN" sz="1800" dirty="0">
                <a:latin typeface="+mn-ea"/>
              </a:rPr>
              <a:t>循环</a:t>
            </a:r>
            <a:r>
              <a:rPr lang="en-US" altLang="zh-CN" sz="1800" dirty="0">
                <a:latin typeface="+mn-ea"/>
              </a:rPr>
              <a:t>5</a:t>
            </a:r>
            <a:r>
              <a:rPr lang="zh-CN" altLang="zh-CN" sz="1800" dirty="0">
                <a:latin typeface="+mn-ea"/>
              </a:rPr>
              <a:t>次</a:t>
            </a:r>
            <a:br>
              <a:rPr lang="zh-CN" altLang="zh-CN" sz="1800" dirty="0">
                <a:latin typeface="+mn-ea"/>
              </a:rPr>
            </a:br>
            <a:r>
              <a:rPr lang="zh-CN" altLang="zh-CN" sz="1800" dirty="0">
                <a:latin typeface="+mn-ea"/>
              </a:rPr>
              <a:t>所以重点就是</a:t>
            </a:r>
            <a:r>
              <a:rPr lang="en-US" altLang="zh-CN" sz="1800" dirty="0">
                <a:latin typeface="+mn-ea"/>
              </a:rPr>
              <a:t>0x604300</a:t>
            </a:r>
            <a:r>
              <a:rPr lang="zh-CN" altLang="zh-CN" sz="1800" dirty="0">
                <a:latin typeface="+mn-ea"/>
              </a:rPr>
              <a:t>指向的链表（看了之后才知道的）</a:t>
            </a:r>
            <a:br>
              <a:rPr lang="zh-CN" altLang="zh-CN" dirty="0">
                <a:latin typeface="+mn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94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5ED70-C431-48BA-978E-A9050F75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"/>
            <a:ext cx="10515600" cy="60437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1800" dirty="0">
                <a:latin typeface="+mn-ea"/>
              </a:rPr>
              <a:t>【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zh-CN" sz="1800" dirty="0">
                <a:latin typeface="+mn-ea"/>
              </a:rPr>
              <a:t>】：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0x604300 &lt;node1&gt;:	0x0000009c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0x604300+0x10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0x604310 &lt;node2&gt;:	0x000000ec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0x604300+0x20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0x604320 &lt;node3&gt;:	0x00000381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0x604300+0x30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0x604330 &lt;node4&gt;:	0x00000363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0x604300+0x40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0x604340 &lt;node5&gt;:	0x000000ed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0x604300+0x50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0x604350 &lt;node6&gt;:	0x00000111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0x604300+0x8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0x604308 &lt;node1+8&gt;:	0x00604310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0x604300+0x18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0x604318 &lt;node2+8&gt;:	0x00604320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0x604300+0x14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0x604314 &lt;node2+4&gt;:	0x00000002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0x604300+0x4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0x604304 &lt;node1+4&gt;:	0x00000001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gdb</a:t>
            </a:r>
            <a:r>
              <a:rPr lang="en-US" altLang="zh-CN" sz="1800" dirty="0">
                <a:latin typeface="+mn-ea"/>
              </a:rPr>
              <a:t>) x/x 0x604300+0x24</a:t>
            </a:r>
            <a:br>
              <a:rPr lang="zh-CN" altLang="zh-CN" sz="1800" dirty="0">
                <a:latin typeface="+mn-ea"/>
              </a:rPr>
            </a:br>
            <a:r>
              <a:rPr lang="en-US" altLang="zh-CN" sz="1800" dirty="0">
                <a:latin typeface="+mn-ea"/>
              </a:rPr>
              <a:t>0x604324 &lt;node3+4&gt;:	0x00000003</a:t>
            </a:r>
            <a:br>
              <a:rPr lang="zh-CN" altLang="zh-CN" sz="1800" dirty="0">
                <a:latin typeface="+mn-ea"/>
              </a:rPr>
            </a:br>
            <a:r>
              <a:rPr lang="zh-CN" altLang="zh-CN" sz="1800" dirty="0">
                <a:latin typeface="+mn-ea"/>
              </a:rPr>
              <a:t>由上可知</a:t>
            </a:r>
            <a:r>
              <a:rPr lang="en-US" altLang="zh-CN" sz="1800" dirty="0">
                <a:latin typeface="+mn-ea"/>
              </a:rPr>
              <a:t>node</a:t>
            </a:r>
            <a:r>
              <a:rPr lang="zh-CN" altLang="zh-CN" sz="1800" dirty="0">
                <a:latin typeface="+mn-ea"/>
              </a:rPr>
              <a:t>是链表（猜也知道）然后根据值进行排序。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118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112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Phase 1</vt:lpstr>
      <vt:lpstr>Phase 2</vt:lpstr>
      <vt:lpstr>Phase 3</vt:lpstr>
      <vt:lpstr>Phase 4</vt:lpstr>
      <vt:lpstr>Phase 5</vt:lpstr>
      <vt:lpstr>Phase 6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1：（必作） 描述本段代码的功能 read_line一个字符串，然后调用strings_equel_no函数。   解除炸弹的调试步骤 顾名思义，比较是否相等，然后看objdump输出文件，关键 400f2d:       48 83 ec 08           sub    $0x8,%rsp   #这是调用我们输入的字符串 400f31:       be ec 26 40 00        mov    $0x4026ec,%esi  #调用另一个字符串 所以我们用gdb ：p(char*) 0x4026ec .原样输入就行。   输入的字符串是什么？ Crikey! I have lost my mojo!   Phase 2：（必作） 描述本段代码的功能 read_six_numbers,调用了sscanf，看第二个参数，从输入的字符串读取6个数字。 然后进入一个循环，测试输入数据。   解除炸弹的调试步骤 查看关键代码【1】： 400f5f:       48 89 e6             mov    %rsp,%rsi    400f62:       e8 11 08 00 00       callq  401778 &lt;read_six_numbers&gt; 400f67:       83 3c 24 00          cmpl   $0x0,(%rsp)  #比较第一个数字 400f6b:       79 05                jns    400f72 &lt;phase_2+0x29&gt; #要求大于等于0 【2】： 400f72:       48 89 e5                mov    %rsp,%rbp 400f75:       bb 01 00 00 00          mov    $0x1,%ebx 400f7a:       89 d8                   mov    %ebx,%eax 400f7c:       03 45 00                add    0x0(%rbp),%eax 400f7f:       39 45 04                cmp    %eax,0x4(%rbp) #要求后一个数字等于前一个加%ebx,即1,2,3,4,5 400f82:       74 05                   je     400f89 &lt;phase_2+0x40&gt; 400f84:       e8 b9 07 00 00          callq  401742 &lt;explode_bomb&gt; 400f89:       83 c3 01                add    $0x1,%ebx      #%ebx加一 400f8c:       48 83 c5 04             add    $0x4,%rbp      #逐个比对 400f90:       83 fb 06                cmp    $0x6,%ebx      #比六次 400f93:       75 e5                   jne    400f7a &lt;phase_2+0x31&gt;   输入的字符串是什么？ a,a+1,a+3,a+6,a+10,a+15(a&gt;=0)   Phase 3：（必作） 描述本段代码的功能 根据0x402709为第二个参数调用sscanf。 比较%eax返回值（sscanf读取参数数量）。要求大于2。   解除炸弹的调试步骤 (gdb) p (char*) 0x402709   $1 = 0x402709 "%d %c %d"  #调出参数表 【1】： 400fe8:       83 7c 24 10 07        cmpl   $0x7,0x10(%rsp)  #典型switch，大于7就 400fed:       0f 87 fc 00 00 00     ja     4010ef &lt;phase_3+0x13e&gt;   #跳到defualt 400ff3:       8b 44 24 10            mov    0x10(%rsp),%eax  #跳到8*%rax(第一个参 400ff7:       ff 24 c5 20 27 40 00  jmpq   *0x402720(,%rax,8) #数) 后面跳转就是case：。。。；break；随便挑一个 :1   401020:       b8 6f 00 00 00          mov    $0x6f,%eax   401025:       81 7c 24 14 4f 02 00    cmpl   $0x24f,0x14(%rsp)   40102c:       00   #比较第三个参数和0x24f,要求相等。   40102d:       0f 84 c6 00 00 00       je     4010f9 &lt;phase_3+0x148&gt;   401033:       e8 0a 07 00 00          callq  401742 &lt;explode_bomb&gt; 跳转： 4010f9:       3a 44 24 0f             cmp    0xf(%rsp),%al  #比较第二个参数和%al 4010fd:       74 05                   je     401104 &lt;phase_3+0x153&gt;  #即最低字节 4010ff:       e8 3e 06 00 00          callq  401742 &lt;explode_bomb&gt;  #%al前面赋值 输入的字符串是什么？ 1 o 591  （第二个是%c输入，要用ASCII码）   Phase 4：（选作） 描述本段代码的功能 Sscanf。。。   两个参数。。。  调用func4   解除炸弹的调试步骤 (gdb) p (char*)0x4029e5   $6 = 0x4029e5 "%d %d" 【1】： 40117c:       83 3c 24 0e             cmpl   $0xe,(%rsp)  #第一个参数小于等于14 401180:       76 05                   jbe    401187 &lt;phase_4+0x36&gt; 【2】： 401187:       ba 0e 00 00 00          mov    $0xe,%edx 40118c:       be 00 00 00 00          mov    $0x0,%esi 401191:       8b 3c 24                mov    (%rsp),%edi  #函数调用 401194:       e8 85 ff ff ff          callq  40111e &lt;func4&gt;  #func4（参数1,0,0xe） 明显是个递归，读出逻辑，模拟运行： int v3，result v3 = （a3 - a2）/2 +a2 if(v3 &lt;=a1 )result=v3       if(v3&lt;a1)result=v3+func4(a1,(v3+1),a3) else     result=v3+func4(a1,a2,(v3-1)) return result; 【3】： 401199:       83 f8 0d                cmp    $0xd,%eax 40119c:       75 07                   jne    4011a5 &lt;phase_4+0x54&gt; 40119e:       83 7c 24 04 0d          cmpl   $0xd,0x4(%rsp) 要求返回值和第二个参数为0xd。 输入的字符串是什么？ 2 13   Phase 5：（选作） 描述本段代码的功能 调用string_length,比较。。   然后一个循环。。 之后string_not_equal.   解除炸弹的调试步骤 【1】： 4011dc:       e8 74 02 00 00          callq  401455 &lt;string_length&gt; 4011e1:       83 f8 06                cmp    $0x6,%eax  #输入长度为6的字符串 4011e4:       74 05                   je     4011eb &lt;phase_5+0x27&gt; 【2】： 4011eb:       b8 00 00 00 00          mov    $0x0,%eax  #偏移量1置零 4011f0:       0f b6 14 03             movzbl (%rbx,%rax,1),%edx   4011f4:       83 e2 0f                and    $0xf,%edx  #读取字符并取&amp; 4011f7:       0f b6 92 60 27 40 00    movzbl 0x402760(%rdx),%edx 4011fe:       88 14 04                mov    %dl,(%rsp,%rax,1)#从另一个地址取值 401201:       48 83 c0 01             add    $0x1,%rax  #偏移量加一 401205:       48 83 f8 06             cmp    $0x6,%rax  #循环六次 401209:       75 e5                   jne    4011f0 &lt;phase_5+0x2c&gt;   【3】： (gdb) p (char*)0x402760 $7 = 0x402760 &lt;array&gt; "maduiersnfotvbylWow! You've defused the secret stage!" 【4】： 401210:       be 12 27 40 00          mov    $0x402712,%esi 401215:       48 89 e7                mov    %rsp,%rdi 401218:       e8 56 02 00 00          callq  401473 &lt;strings_not_equal&gt; 40121d:       85 c0                   test   %eax,%eax 40121f:       74 05                   je     401226 &lt;phase_5+0x62&gt; 套路一样：(gdb) p (char*)0x402712    $8 = 0x402712 "bruins" 匹配即可   输入的字符串是什么？ mfcdhg   Phase 6：（选作） 描述本段代码的功能 读六个数字,几个循环，比较一个链表（两个int，一个point）   解除炸弹的调试步骤 初始%rsp的值为参数，即数组指针，设数组为a【】； 【1】： 401263:       49 89 e4                mov    %rsp,%r12    #r12=a 401266:       41 bd 00 00 00 00       mov    $0x0,%r13d   #r13=0 40126c:       4c 89 e5                mov    %r12,%rbp    #rbp=a 40126f:       41 8b 04 24             mov    (%r12),%eax  #eax=a[0] 401273:       83 e8 01                sub    $0x1,%eax     401276:       83 f8 05                cmp    $0x5,%eax    #要求小于7大于0.（1-6） 401279:       76 05                   jbe    401280 &lt;phase_6+0x3f&gt; 40127b:       e8 c2 04 00 00          callq  401742 &lt;explode_bomb&gt; 401280:       41 83 c5 01             add    $0x1,%r13d 401284:       41 83 fd 06             cmp    $0x6,%r13d  #循环遍历6个数字 401288:       74 3d                   je     4012c7 &lt;phase_6+0x86&gt; 40128a:       44 89 eb                mov    %r13d,%ebx   40128d:       48 63 c3                movslq %ebx,%rax 401290:       8b 04 84                mov    (%rsp,%rax,4),%eax #比较数组相邻数字 401293:       39 45 00                cmp    %eax,0x0(%rbp)     #要求不相等 401296:       75 05                   jne    40129d &lt;phase_6+0x5c&gt; 401298:       e8 a5 04 00 00          callq  401742 &lt;explode_bomb&gt; 40129d:       83 c3 01                add    $0x1,%ebx           4012a0:       83 fb 05                cmp    $0x5,%ebx          #比五次 4012a3:       7e e8                   jle    40128d &lt;phase_6+0x4c&gt; 4012a5:       49 83 c4 04             add    $0x4,%r12          #指向下一个数字 4012a9:       eb c1                   jmp    40126c &lt;phase_6+0x2b&gt; 这里我们就知道六个数字取1-6. 【2】：先跳到4012c7 4012ab:       48 8b 52 08             mov    0x8(%rdx),%rdx       #rdx指向到point 4012af:       83 c0 01                add    $0x1,%eax             4012b2:       39 c8                   cmp    %ecx,%eax             4012b4:       75 f5                   jne    4012ab &lt;phase_6+0x6a&gt;  #循环ecx-1次 4012b6:       48 89 54 74 20          mov    %rdx,0x20(%rsp,%rsi,2) #按输入排序 4012bb:       48 83 c6 04             add    $0x4,%rsi              #比较偏移 4012bf:       48 83 fe 18             cmp    $0x18,%rsi             #遍历六次 4012c3:       75 07                   jne    4012cc &lt;phase_6+0x8b&gt;  #指向链表数组 4012c5:       eb 19                   jmp    4012e0 &lt;phase_6+0x9f&gt; 4012c7:       be 00 00 00 00          mov    $0x0,%esi              #esi=0 4012cc:       8b 0c 34                 mov    (%rsp,%rsi,1),%ecx    #ecx=a【rsi/4】 4012cf:       b8 01 00 00 00          mov    $0x1,%eax              #eax=1 4012d4:       ba 00 43 60 00          mov    $0x604300,%edx    #rdx指向一个地址 4012d9:       83 f9 01                cmp    $0x1,%ecx              #a[rsi/4]比1 4012dc:       7f cd                   jg     4012ab &lt;phase_6+0x6a&gt;  #大于跳 4012de:       eb d6                   jmp    4012b6 &lt;phase_6+0x75&gt;  4012e0:       48 8b 5c 24 20          mov    0x20(%rsp),%rbx     #新数组值（链表） 4012e5:       48 8d 44 24 20          lea    0x20(%rsp),%rax     #指向新数组首 4012ea:       48 8d 74 24 48          lea    0x48(%rsp),%rsi     #指向新数组尾 4012ef:       48 89 d9                mov    %rbx,%rcx           #rcx=rbx 4012f2:       48 8b 50 08             mov    0x8(%rax),%rdx      #rdx=b【1】 4012f6:       48 89 51 08             mov    %rdx,0x8(%rcx)      #改指向 4012fa:       48 83 c0 08             add    $0x8,%rax           #加偏移 4012fe:       48 89 d1                mov    %rdx,%rcx           #下一个 401301:       48 39 f0                cmp    %rsi,%rax           #即：按降序重排 401304:       75 ec                   jne    4012f2 &lt;phase_6+0xb1&gt; 401306:       48 c7 42 08 00 00 00    movq   $0x0,0x8(%rdx)      #下一个指0 40130d:       00 40130e:       bd 05 00 00 00          mov    $0x5,%ebp           #计数器ebp 401313:       48 8b 43 08             mov    0x8(%rbx),%rax      #对排完的数组 401317:       8b 00                   mov    (%rax),%eax         #进行前后比较 401319:       39 03                   cmp    %eax,(%rbx)         #前一个小于等于 40131b:       7e 05                   jle    401322 &lt;phase_6+0xe1&gt;   #后一个 40131d:       e8 20 04 00 00          callq  401742 &lt;explode_bomb&gt; 401322:       48 8b 5b 08             mov    0x8(%rbx),%rbx   #指向下一个 401326:       83 ed 01                sub    $0x1,%ebp        #计数器减1 401329:       75 e8                   jne    401313 &lt;phase_6+0xd2&gt;  #循环5次 所以重点就是0x604300指向的链表（看了之后才知道的） 【3】： (gdb) x/x 0x604300 0x604300 &lt;node1&gt;: 0x0000009c (gdb) x/x 0x604300+0x10 0x604310 &lt;node2&gt;: 0x000000ec (gdb) x/x 0x604300+0x20 0x604320 &lt;node3&gt;: 0x00000381 (gdb) x/x 0x604300+0x30 0x604330 &lt;node4&gt;: 0x00000363 (gdb) x/x 0x604300+0x40 0x604340 &lt;node5&gt;: 0x000000ed (gdb) x/x 0x604300+0x50 0x604350 &lt;node6&gt;: 0x00000111 (gdb) x/x 0x604300+0x8 0x604308 &lt;node1+8&gt;: 0x00604310 (gdb) x/x 0x604300+0x18 0x604318 &lt;node2+8&gt;: 0x00604320 (gdb) x/x 0x604300+0x14 0x604314 &lt;node2+4&gt;: 0x00000002 (gdb) x/x 0x604300+0x4 0x604304 &lt;node1+4&gt;: 0x00000001 (gdb) x/x 0x604300+0x24 0x604324 &lt;node3+4&gt;: 0x00000003 由上可知node是链表（猜也知道）然后根据值进行排序。   输入的字符串是什么？ 1 2 5 6 4 3 </dc:title>
  <dc:creator>书鱼 一</dc:creator>
  <cp:lastModifiedBy>书鱼 一</cp:lastModifiedBy>
  <cp:revision>32</cp:revision>
  <dcterms:created xsi:type="dcterms:W3CDTF">2018-12-13T13:41:15Z</dcterms:created>
  <dcterms:modified xsi:type="dcterms:W3CDTF">2018-12-13T13:54:55Z</dcterms:modified>
</cp:coreProperties>
</file>