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6" r:id="rId4"/>
    <p:sldId id="281" r:id="rId5"/>
    <p:sldId id="282" r:id="rId6"/>
    <p:sldId id="257" r:id="rId7"/>
    <p:sldId id="258" r:id="rId8"/>
    <p:sldId id="277" r:id="rId9"/>
    <p:sldId id="297" r:id="rId10"/>
    <p:sldId id="278" r:id="rId11"/>
    <p:sldId id="283" r:id="rId12"/>
    <p:sldId id="284" r:id="rId13"/>
    <p:sldId id="286" r:id="rId14"/>
    <p:sldId id="287" r:id="rId15"/>
    <p:sldId id="294" r:id="rId16"/>
    <p:sldId id="292" r:id="rId17"/>
    <p:sldId id="293" r:id="rId18"/>
    <p:sldId id="289" r:id="rId19"/>
    <p:sldId id="296" r:id="rId20"/>
    <p:sldId id="299" r:id="rId21"/>
    <p:sldId id="288" r:id="rId22"/>
    <p:sldId id="279" r:id="rId23"/>
    <p:sldId id="290" r:id="rId24"/>
    <p:sldId id="291" r:id="rId25"/>
    <p:sldId id="274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97028" y="5973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6438" y="2392625"/>
            <a:ext cx="7012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8086</a:t>
            </a: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Python+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爬虫基础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47719C-0A78-49C7-9905-992F488AA657}"/>
              </a:ext>
            </a:extLst>
          </p:cNvPr>
          <p:cNvSpPr txBox="1"/>
          <p:nvPr/>
        </p:nvSpPr>
        <p:spPr>
          <a:xfrm>
            <a:off x="7625918" y="5459767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——by Ease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爬虫基础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第三部分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1.Requests</a:t>
            </a: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9CB493-42E9-4741-8CBC-C34D087D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44449"/>
              </p:ext>
            </p:extLst>
          </p:nvPr>
        </p:nvGraphicFramePr>
        <p:xfrm>
          <a:off x="1614792" y="2879388"/>
          <a:ext cx="9503921" cy="34547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8620">
                  <a:extLst>
                    <a:ext uri="{9D8B030D-6E8A-4147-A177-3AD203B41FA5}">
                      <a16:colId xmlns:a16="http://schemas.microsoft.com/office/drawing/2014/main" val="2271084282"/>
                    </a:ext>
                  </a:extLst>
                </a:gridCol>
                <a:gridCol w="6925301">
                  <a:extLst>
                    <a:ext uri="{9D8B030D-6E8A-4147-A177-3AD203B41FA5}">
                      <a16:colId xmlns:a16="http://schemas.microsoft.com/office/drawing/2014/main" val="473661391"/>
                    </a:ext>
                  </a:extLst>
                </a:gridCol>
              </a:tblGrid>
              <a:tr h="493541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requests.request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构造一个请求，支撑以下各方法的基础方法 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30390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requests.get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获取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HTML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网页的主要方法，对应于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21587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requests.head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网页头信息的方法，对应于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HEAD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85776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requests.post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网页提交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请求的方法，对应于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61169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requests.put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网页提交</a:t>
                      </a:r>
                      <a:r>
                        <a:rPr lang="en-US" altLang="zh-CN" dirty="0"/>
                        <a:t>PUT</a:t>
                      </a:r>
                      <a:r>
                        <a:rPr lang="zh-CN" altLang="en-US" dirty="0"/>
                        <a:t>请求的方法，对应于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PUT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30724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requests.patch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网页提交局部修改请求，对应于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PATCH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18474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requests.delete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页面提交删除请求，对应于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5025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2164E92-00FD-4853-8950-64653470634A}"/>
              </a:ext>
            </a:extLst>
          </p:cNvPr>
          <p:cNvSpPr txBox="1"/>
          <p:nvPr/>
        </p:nvSpPr>
        <p:spPr>
          <a:xfrm>
            <a:off x="1018606" y="1219199"/>
            <a:ext cx="995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1.1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Requests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库的安装：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打开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cmd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执行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pip install requests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AE94F6-C815-46B6-ABFB-AF808DA381E2}"/>
              </a:ext>
            </a:extLst>
          </p:cNvPr>
          <p:cNvSpPr txBox="1"/>
          <p:nvPr/>
        </p:nvSpPr>
        <p:spPr>
          <a:xfrm>
            <a:off x="1018606" y="2173306"/>
            <a:ext cx="995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Requests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库的主要方法：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2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1.Requests</a:t>
            </a:r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100962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1.3 requests</a:t>
            </a:r>
            <a:r>
              <a:rPr lang="zh-CN" altLang="en-US" sz="2400" b="1" dirty="0">
                <a:solidFill>
                  <a:schemeClr val="bg1"/>
                </a:solidFill>
              </a:rPr>
              <a:t>库的</a:t>
            </a:r>
            <a:r>
              <a:rPr lang="en-US" altLang="zh-CN" sz="2400" b="1" dirty="0">
                <a:solidFill>
                  <a:schemeClr val="bg1"/>
                </a:solidFill>
              </a:rPr>
              <a:t>get()</a:t>
            </a:r>
            <a:r>
              <a:rPr lang="zh-CN" altLang="en-US" sz="2400" b="1" dirty="0">
                <a:solidFill>
                  <a:schemeClr val="bg1"/>
                </a:solidFill>
              </a:rPr>
              <a:t>方法</a:t>
            </a:r>
            <a:endParaRPr lang="en-US" altLang="zh-CN" sz="2800" b="1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首先需要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import requests</a:t>
            </a:r>
          </a:p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函数原型：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requests.get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( </a:t>
            </a:r>
            <a:r>
              <a:rPr lang="en-US" altLang="zh-CN" sz="2000" i="1" dirty="0" err="1">
                <a:solidFill>
                  <a:srgbClr val="FFFF00"/>
                </a:solidFill>
                <a:cs typeface="+mn-ea"/>
                <a:sym typeface="+mn-lt"/>
              </a:rPr>
              <a:t>url</a:t>
            </a:r>
            <a:r>
              <a:rPr lang="en-US" altLang="zh-CN" sz="2000" i="1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r>
              <a:rPr lang="en-US" altLang="zh-CN" sz="2000" i="1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params=None </a:t>
            </a:r>
            <a:r>
              <a:rPr lang="en-US" altLang="zh-CN" sz="2000" i="1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**</a:t>
            </a:r>
            <a:r>
              <a:rPr lang="en-US" altLang="zh-CN" sz="2000" i="1" dirty="0" err="1">
                <a:solidFill>
                  <a:srgbClr val="FFFF00"/>
                </a:solidFill>
                <a:cs typeface="+mn-ea"/>
                <a:sym typeface="+mn-lt"/>
              </a:rPr>
              <a:t>kwargs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url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: 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拟获取页面的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url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链接 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params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: 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url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中的额外参数，字典或字节流格式，可选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∙</a:t>
            </a:r>
            <a:r>
              <a:rPr lang="zh-CN" altLang="en-US" sz="2000" i="1" dirty="0">
                <a:solidFill>
                  <a:srgbClr val="FFFF00"/>
                </a:solidFill>
                <a:cs typeface="+mn-ea"/>
                <a:sym typeface="+mn-lt"/>
              </a:rPr>
              <a:t>**</a:t>
            </a:r>
            <a:r>
              <a:rPr lang="en-US" altLang="zh-CN" sz="2000" i="1" dirty="0" err="1">
                <a:solidFill>
                  <a:srgbClr val="FFFF00"/>
                </a:solidFill>
                <a:cs typeface="+mn-ea"/>
                <a:sym typeface="+mn-lt"/>
              </a:rPr>
              <a:t>kwargs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: 12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个控制访问的参数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用法：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Eg1:  </a:t>
            </a:r>
            <a:r>
              <a:rPr lang="en-US" altLang="zh-CN" sz="2000" dirty="0">
                <a:solidFill>
                  <a:schemeClr val="bg1"/>
                </a:solidFill>
              </a:rPr>
              <a:t>r = </a:t>
            </a:r>
            <a:r>
              <a:rPr lang="en-US" altLang="zh-CN" sz="2000" dirty="0" err="1">
                <a:solidFill>
                  <a:schemeClr val="bg1"/>
                </a:solidFill>
              </a:rPr>
              <a:t>requests.get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“http://www.baidu.com”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</a:t>
            </a:r>
            <a:r>
              <a:rPr lang="zh-CN" altLang="en-US" sz="2000" dirty="0">
                <a:solidFill>
                  <a:schemeClr val="bg1"/>
                </a:solidFill>
              </a:rPr>
              <a:t>其中，</a:t>
            </a:r>
            <a:r>
              <a:rPr lang="en-US" altLang="zh-CN" sz="2000" dirty="0">
                <a:solidFill>
                  <a:schemeClr val="bg1"/>
                </a:solidFill>
              </a:rPr>
              <a:t>r</a:t>
            </a:r>
            <a:r>
              <a:rPr lang="zh-CN" altLang="en-US" sz="2000" dirty="0">
                <a:solidFill>
                  <a:schemeClr val="bg1"/>
                </a:solidFill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</a:rPr>
              <a:t>response</a:t>
            </a:r>
            <a:r>
              <a:rPr lang="zh-CN" altLang="en-US" sz="2000" dirty="0">
                <a:solidFill>
                  <a:schemeClr val="bg1"/>
                </a:solidFill>
              </a:rPr>
              <a:t>对象，包含爬虫返回的内容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Eg2:  </a:t>
            </a:r>
            <a:r>
              <a:rPr lang="en-US" altLang="zh-CN" sz="2000" dirty="0" err="1">
                <a:solidFill>
                  <a:schemeClr val="bg1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={“wd”=“requests”}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r = </a:t>
            </a:r>
            <a:r>
              <a:rPr lang="en-US" altLang="zh-CN" sz="2000" dirty="0" err="1">
                <a:solidFill>
                  <a:schemeClr val="bg1"/>
                </a:solidFill>
              </a:rPr>
              <a:t>requests.get</a:t>
            </a:r>
            <a:r>
              <a:rPr lang="en-US" altLang="zh-CN" sz="2000" dirty="0">
                <a:solidFill>
                  <a:srgbClr val="FFFF00"/>
                </a:solidFill>
              </a:rPr>
              <a:t>(“http://www.baidu.com/s” , params=</a:t>
            </a:r>
            <a:r>
              <a:rPr lang="en-US" altLang="zh-CN" sz="2000" dirty="0" err="1">
                <a:solidFill>
                  <a:srgbClr val="FFFF00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Eg3:  </a:t>
            </a:r>
            <a:r>
              <a:rPr lang="en-US" altLang="zh-CN" sz="2000" dirty="0" err="1">
                <a:solidFill>
                  <a:schemeClr val="bg1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={“user-agent”=“Mozilla/5.0”}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r = </a:t>
            </a:r>
            <a:r>
              <a:rPr lang="en-US" altLang="zh-CN" sz="2000" dirty="0" err="1">
                <a:solidFill>
                  <a:schemeClr val="bg1"/>
                </a:solidFill>
              </a:rPr>
              <a:t>requests.get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“http://www.baidu.com” , headers=</a:t>
            </a:r>
            <a:r>
              <a:rPr lang="en-US" altLang="zh-CN" sz="2000" dirty="0" err="1">
                <a:solidFill>
                  <a:srgbClr val="FFFF00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46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1.Requests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white"/>
                </a:solidFill>
              </a:rPr>
              <a:t>1.4 response</a:t>
            </a:r>
            <a:r>
              <a:rPr lang="zh-CN" altLang="en-US" sz="2400" b="1" dirty="0">
                <a:solidFill>
                  <a:prstClr val="white"/>
                </a:solidFill>
              </a:rPr>
              <a:t>对象及用法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0088A2-A578-4CF9-A218-63FEE0989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36677"/>
              </p:ext>
            </p:extLst>
          </p:nvPr>
        </p:nvGraphicFramePr>
        <p:xfrm>
          <a:off x="1635327" y="2018982"/>
          <a:ext cx="8921346" cy="28200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5440">
                  <a:extLst>
                    <a:ext uri="{9D8B030D-6E8A-4147-A177-3AD203B41FA5}">
                      <a16:colId xmlns:a16="http://schemas.microsoft.com/office/drawing/2014/main" val="1757640984"/>
                    </a:ext>
                  </a:extLst>
                </a:gridCol>
                <a:gridCol w="6545906">
                  <a:extLst>
                    <a:ext uri="{9D8B030D-6E8A-4147-A177-3AD203B41FA5}">
                      <a16:colId xmlns:a16="http://schemas.microsoft.com/office/drawing/2014/main" val="476959564"/>
                    </a:ext>
                  </a:extLst>
                </a:gridCol>
              </a:tblGrid>
              <a:tr h="470006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55887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r.status_code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请求的返回状态，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表示连接成功，其他表示失败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44278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r.text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响应内容的字符串形式，即，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对应的页面内容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38136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HTTP header</a:t>
                      </a:r>
                      <a:r>
                        <a:rPr lang="zh-CN" altLang="en-US" dirty="0"/>
                        <a:t>中猜测的响应内容编码方式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4980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r.apparent_encoding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从内容中分析出的响应内容编码方式（备选编码方式）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375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响应内容的二进制形式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895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D7CE141-B6B6-41CE-AE2F-17206E6820C8}"/>
              </a:ext>
            </a:extLst>
          </p:cNvPr>
          <p:cNvSpPr txBox="1"/>
          <p:nvPr/>
        </p:nvSpPr>
        <p:spPr>
          <a:xfrm flipH="1">
            <a:off x="1635327" y="5269469"/>
            <a:ext cx="622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用法：   </a:t>
            </a:r>
            <a:r>
              <a:rPr lang="en-US" altLang="zh-CN" dirty="0">
                <a:solidFill>
                  <a:schemeClr val="bg1"/>
                </a:solidFill>
              </a:rPr>
              <a:t>1. print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r.text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2.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r.encoding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r.apparent_encoding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1.Requests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1.6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通用代码框架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（这个是正式一点的写法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XD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FD7C5-4C9C-4241-83DC-08AC802D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46" y="1910662"/>
            <a:ext cx="8556856" cy="44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regular expression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）是用来简洁表达一组字符串的表达式，主要应用在字符串匹配中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Eg1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：字符串：</a:t>
            </a:r>
            <a:r>
              <a:rPr lang="fi-FI" altLang="zh-CN" sz="2000" dirty="0">
                <a:solidFill>
                  <a:prstClr val="white"/>
                </a:solidFill>
              </a:rPr>
              <a:t>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prstClr val="white"/>
                </a:solidFill>
              </a:rPr>
              <a:t>’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</a:t>
            </a:r>
            <a:r>
              <a:rPr lang="fi-FI" altLang="zh-CN" sz="2000" dirty="0">
                <a:solidFill>
                  <a:prstClr val="white"/>
                </a:solidFill>
              </a:rPr>
              <a:t>’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YY</a:t>
            </a:r>
            <a:r>
              <a:rPr lang="fi-FI" altLang="zh-CN" sz="2000" dirty="0">
                <a:solidFill>
                  <a:prstClr val="white"/>
                </a:solidFill>
              </a:rPr>
              <a:t>’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YYY</a:t>
            </a:r>
            <a:r>
              <a:rPr lang="fi-FI" altLang="zh-CN" sz="2000" dirty="0">
                <a:solidFill>
                  <a:prstClr val="white"/>
                </a:solidFill>
              </a:rPr>
              <a:t>’  ……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YYY……</a:t>
            </a:r>
            <a:r>
              <a:rPr lang="fi-FI" altLang="zh-CN" sz="2000" dirty="0">
                <a:solidFill>
                  <a:prstClr val="white"/>
                </a:solidFill>
              </a:rPr>
              <a:t>‘</a:t>
            </a:r>
          </a:p>
          <a:p>
            <a:pPr lvl="0">
              <a:defRPr/>
            </a:pPr>
            <a:r>
              <a:rPr lang="fi-FI" altLang="zh-CN" sz="2000" dirty="0">
                <a:solidFill>
                  <a:prstClr val="white"/>
                </a:solidFill>
              </a:rPr>
              <a:t>	          </a:t>
            </a:r>
            <a:r>
              <a:rPr lang="zh-CN" altLang="en-US" sz="2000" dirty="0">
                <a:solidFill>
                  <a:prstClr val="white"/>
                </a:solidFill>
              </a:rPr>
              <a:t>正则表达式：</a:t>
            </a:r>
            <a:r>
              <a:rPr lang="en-US" altLang="zh-CN" sz="2000" dirty="0">
                <a:solidFill>
                  <a:srgbClr val="FFFF00"/>
                </a:solidFill>
              </a:rPr>
              <a:t>PY</a:t>
            </a:r>
            <a:r>
              <a:rPr lang="en-US" altLang="zh-CN" sz="2000" dirty="0">
                <a:solidFill>
                  <a:srgbClr val="00B0F0"/>
                </a:solidFill>
              </a:rPr>
              <a:t>+</a:t>
            </a:r>
          </a:p>
          <a:p>
            <a:pPr lvl="0">
              <a:defRPr/>
            </a:pP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Eg2</a:t>
            </a:r>
            <a:r>
              <a:rPr lang="zh-CN" altLang="en-US" sz="2000" dirty="0">
                <a:solidFill>
                  <a:prstClr val="white"/>
                </a:solidFill>
              </a:rPr>
              <a:t>：字符串：</a:t>
            </a:r>
            <a:r>
              <a:rPr lang="en-US" altLang="zh-CN" sz="2000" dirty="0">
                <a:solidFill>
                  <a:prstClr val="white"/>
                </a:solidFill>
              </a:rPr>
              <a:t>'</a:t>
            </a:r>
            <a:r>
              <a:rPr lang="en-US" altLang="zh-CN" sz="2000" dirty="0">
                <a:solidFill>
                  <a:srgbClr val="FFFF00"/>
                </a:solidFill>
              </a:rPr>
              <a:t>PN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YT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YTH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YTHO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          </a:t>
            </a:r>
            <a:r>
              <a:rPr lang="zh-CN" altLang="en-US" sz="2000" dirty="0">
                <a:solidFill>
                  <a:prstClr val="white"/>
                </a:solidFill>
              </a:rPr>
              <a:t>正则表达式：</a:t>
            </a:r>
            <a:r>
              <a:rPr lang="pt-BR" altLang="zh-CN" sz="2000" dirty="0">
                <a:solidFill>
                  <a:srgbClr val="FFFF00"/>
                </a:solidFill>
              </a:rPr>
              <a:t>P</a:t>
            </a:r>
            <a:r>
              <a:rPr lang="pt-BR" altLang="zh-CN" sz="2000" dirty="0">
                <a:solidFill>
                  <a:srgbClr val="00B0F0"/>
                </a:solidFill>
              </a:rPr>
              <a:t>(Y|YT|YTH|YTHO)?</a:t>
            </a:r>
            <a:r>
              <a:rPr lang="pt-BR" altLang="zh-CN" sz="2000" dirty="0">
                <a:solidFill>
                  <a:srgbClr val="FFFF00"/>
                </a:solidFill>
              </a:rPr>
              <a:t>N</a:t>
            </a:r>
          </a:p>
          <a:p>
            <a:pPr lvl="0">
              <a:defRPr/>
            </a:pPr>
            <a:r>
              <a:rPr lang="pt-BR" altLang="zh-CN" sz="2000" dirty="0">
                <a:solidFill>
                  <a:srgbClr val="FFFF00"/>
                </a:solidFill>
              </a:rPr>
              <a:t>	</a:t>
            </a:r>
          </a:p>
          <a:p>
            <a:pPr lvl="0">
              <a:defRPr/>
            </a:pPr>
            <a:r>
              <a:rPr lang="pt-BR" altLang="zh-CN" sz="2000" dirty="0">
                <a:solidFill>
                  <a:srgbClr val="FFFF00"/>
                </a:solidFill>
              </a:rPr>
              <a:t>	</a:t>
            </a:r>
            <a:r>
              <a:rPr lang="en-US" altLang="zh-CN" sz="2000" dirty="0">
                <a:solidFill>
                  <a:schemeClr val="bg1"/>
                </a:solidFill>
              </a:rPr>
              <a:t>Eg3</a:t>
            </a:r>
            <a:r>
              <a:rPr lang="zh-CN" altLang="en-US" sz="2000" dirty="0">
                <a:solidFill>
                  <a:schemeClr val="bg1"/>
                </a:solidFill>
              </a:rPr>
              <a:t>：字符串：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en-US" altLang="zh-CN" sz="2000" dirty="0">
                <a:solidFill>
                  <a:srgbClr val="FFFF00"/>
                </a:solidFill>
              </a:rPr>
              <a:t>PYON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’</a:t>
            </a:r>
            <a:r>
              <a:rPr lang="en-US" altLang="zh-CN" sz="2000" dirty="0" err="1">
                <a:solidFill>
                  <a:srgbClr val="FFFF00"/>
                </a:solidFill>
              </a:rPr>
              <a:t>PY</a:t>
            </a:r>
            <a:r>
              <a:rPr lang="en-US" altLang="zh-CN" sz="2000" dirty="0" err="1">
                <a:solidFill>
                  <a:srgbClr val="00B0F0"/>
                </a:solidFill>
              </a:rPr>
              <a:t>a</a:t>
            </a:r>
            <a:r>
              <a:rPr lang="en-US" altLang="zh-CN" sz="2000" dirty="0" err="1">
                <a:solidFill>
                  <a:srgbClr val="FFFF00"/>
                </a:solidFill>
              </a:rPr>
              <a:t>ON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’</a:t>
            </a:r>
            <a:r>
              <a:rPr lang="en-US" altLang="zh-CN" sz="2000" dirty="0" err="1">
                <a:solidFill>
                  <a:srgbClr val="FFFF00"/>
                </a:solidFill>
              </a:rPr>
              <a:t>PY</a:t>
            </a:r>
            <a:r>
              <a:rPr lang="en-US" altLang="zh-CN" sz="2000" dirty="0" err="1">
                <a:solidFill>
                  <a:srgbClr val="00B0F0"/>
                </a:solidFill>
              </a:rPr>
              <a:t>b</a:t>
            </a:r>
            <a:r>
              <a:rPr lang="en-US" altLang="zh-CN" sz="2000" dirty="0" err="1">
                <a:solidFill>
                  <a:srgbClr val="FFFF00"/>
                </a:solidFill>
              </a:rPr>
              <a:t>ON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’</a:t>
            </a:r>
            <a:r>
              <a:rPr lang="en-US" altLang="zh-CN" sz="2000" dirty="0" err="1">
                <a:solidFill>
                  <a:srgbClr val="FFFF00"/>
                </a:solidFill>
              </a:rPr>
              <a:t>PY</a:t>
            </a:r>
            <a:r>
              <a:rPr lang="en-US" altLang="zh-CN" sz="2000" dirty="0" err="1">
                <a:solidFill>
                  <a:srgbClr val="00B0F0"/>
                </a:solidFill>
              </a:rPr>
              <a:t>c</a:t>
            </a:r>
            <a:r>
              <a:rPr lang="en-US" altLang="zh-CN" sz="2000" dirty="0" err="1">
                <a:solidFill>
                  <a:srgbClr val="FFFF00"/>
                </a:solidFill>
              </a:rPr>
              <a:t>ON</a:t>
            </a:r>
            <a:r>
              <a:rPr lang="en-US" altLang="zh-CN" sz="2000" dirty="0">
                <a:solidFill>
                  <a:schemeClr val="bg1"/>
                </a:solidFill>
              </a:rPr>
              <a:t>’… </a:t>
            </a:r>
            <a:r>
              <a:rPr lang="zh-CN" altLang="en-US" sz="2000" dirty="0">
                <a:solidFill>
                  <a:schemeClr val="bg1"/>
                </a:solidFill>
              </a:rPr>
              <a:t>中间不含</a:t>
            </a:r>
            <a:r>
              <a:rPr lang="en-US" altLang="zh-CN" sz="2000" dirty="0">
                <a:solidFill>
                  <a:schemeClr val="bg1"/>
                </a:solidFill>
              </a:rPr>
              <a:t>T</a:t>
            </a:r>
            <a:r>
              <a:rPr lang="zh-CN" altLang="en-US" sz="2000" dirty="0">
                <a:solidFill>
                  <a:schemeClr val="bg1"/>
                </a:solidFill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</a:rPr>
              <a:t>H</a:t>
            </a:r>
          </a:p>
          <a:p>
            <a:pPr lvl="0"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	          </a:t>
            </a:r>
            <a:r>
              <a:rPr lang="zh-CN" altLang="en-US" sz="2000" dirty="0">
                <a:solidFill>
                  <a:schemeClr val="bg1"/>
                </a:solidFill>
              </a:rPr>
              <a:t>正则表达式：</a:t>
            </a:r>
            <a:r>
              <a:rPr lang="en-US" altLang="zh-CN" sz="2000" dirty="0">
                <a:solidFill>
                  <a:srgbClr val="FFFF00"/>
                </a:solidFill>
              </a:rPr>
              <a:t>PY</a:t>
            </a:r>
            <a:r>
              <a:rPr lang="en-US" altLang="zh-CN" sz="2000" dirty="0">
                <a:solidFill>
                  <a:srgbClr val="00B0F0"/>
                </a:solidFill>
              </a:rPr>
              <a:t>[^TH]?</a:t>
            </a:r>
            <a:r>
              <a:rPr lang="en-US" altLang="zh-CN" sz="2000" dirty="0">
                <a:solidFill>
                  <a:srgbClr val="FFFF00"/>
                </a:solidFill>
              </a:rPr>
              <a:t>ON</a:t>
            </a:r>
          </a:p>
          <a:p>
            <a:pPr lvl="0">
              <a:defRPr/>
            </a:pP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</a:rPr>
              <a:t>在爬虫中，应用它可以在返回的网页代码中找到自己想要的部分</a:t>
            </a:r>
            <a:endParaRPr lang="fi-FI" altLang="zh-CN" sz="20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77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2.</a:t>
            </a:r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正则表达式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A06174-F107-4CD6-BB0C-011CBE7E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07" y="3095407"/>
            <a:ext cx="6754798" cy="9661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80F8B0-49D1-469C-9120-7BFC1B2CD529}"/>
              </a:ext>
            </a:extLst>
          </p:cNvPr>
          <p:cNvCxnSpPr>
            <a:cxnSpLocks/>
          </p:cNvCxnSpPr>
          <p:nvPr/>
        </p:nvCxnSpPr>
        <p:spPr>
          <a:xfrm flipV="1">
            <a:off x="3591190" y="3912937"/>
            <a:ext cx="0" cy="6924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3A58A50-173C-4DD3-8867-C8E2B2F7CB3B}"/>
              </a:ext>
            </a:extLst>
          </p:cNvPr>
          <p:cNvCxnSpPr/>
          <p:nvPr/>
        </p:nvCxnSpPr>
        <p:spPr>
          <a:xfrm flipV="1">
            <a:off x="6574087" y="3797526"/>
            <a:ext cx="0" cy="701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6E99B16-DB54-49DA-A62C-E2839B01262F}"/>
              </a:ext>
            </a:extLst>
          </p:cNvPr>
          <p:cNvSpPr txBox="1"/>
          <p:nvPr/>
        </p:nvSpPr>
        <p:spPr>
          <a:xfrm>
            <a:off x="3009148" y="4605395"/>
            <a:ext cx="116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操作符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19C37D-0C10-40BB-9FFD-EA68F8EB3857}"/>
              </a:ext>
            </a:extLst>
          </p:cNvPr>
          <p:cNvSpPr txBox="1"/>
          <p:nvPr/>
        </p:nvSpPr>
        <p:spPr>
          <a:xfrm>
            <a:off x="6187353" y="4482561"/>
            <a:ext cx="116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</a:rPr>
              <a:t>字符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2A688-4AA6-4D45-89C8-7DC98A3C39D8}"/>
              </a:ext>
            </a:extLst>
          </p:cNvPr>
          <p:cNvSpPr txBox="1"/>
          <p:nvPr/>
        </p:nvSpPr>
        <p:spPr>
          <a:xfrm>
            <a:off x="1018606" y="1219199"/>
            <a:ext cx="9954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2.2 </a:t>
            </a:r>
            <a:r>
              <a:rPr lang="zh-CN" altLang="en-US" sz="2400" b="1" dirty="0">
                <a:solidFill>
                  <a:prstClr val="white"/>
                </a:solidFill>
              </a:rPr>
              <a:t>正则表达式的语法</a:t>
            </a:r>
            <a:endParaRPr lang="en-US" altLang="zh-CN" sz="2400" b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正则表达式语法由字符和操作符构成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97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2A688-4AA6-4D45-89C8-7DC98A3C39D8}"/>
              </a:ext>
            </a:extLst>
          </p:cNvPr>
          <p:cNvSpPr txBox="1"/>
          <p:nvPr/>
        </p:nvSpPr>
        <p:spPr>
          <a:xfrm>
            <a:off x="1018606" y="1219199"/>
            <a:ext cx="995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正则表达式的语法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其中，常用操作符有：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9D01AA-31BC-48D1-810A-A0319EC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02" y="3396076"/>
            <a:ext cx="6944022" cy="29175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18CE67-0A01-4D1F-8201-A46240B7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90" y="885858"/>
            <a:ext cx="6799846" cy="28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正则表达式例子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lang="en-US" altLang="zh-CN" sz="2000" dirty="0">
                <a:solidFill>
                  <a:prstClr val="white"/>
                </a:solidFill>
              </a:rPr>
              <a:t>	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endParaRPr lang="zh-CN" altLang="en-US" sz="20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3A39EF1-3970-4239-AC94-FEDFF7B6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95669"/>
              </p:ext>
            </p:extLst>
          </p:nvPr>
        </p:nvGraphicFramePr>
        <p:xfrm>
          <a:off x="1624278" y="2105057"/>
          <a:ext cx="8943444" cy="278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1722">
                  <a:extLst>
                    <a:ext uri="{9D8B030D-6E8A-4147-A177-3AD203B41FA5}">
                      <a16:colId xmlns:a16="http://schemas.microsoft.com/office/drawing/2014/main" val="2538006259"/>
                    </a:ext>
                  </a:extLst>
                </a:gridCol>
                <a:gridCol w="4471722">
                  <a:extLst>
                    <a:ext uri="{9D8B030D-6E8A-4147-A177-3AD203B41FA5}">
                      <a16:colId xmlns:a16="http://schemas.microsoft.com/office/drawing/2014/main" val="4187253520"/>
                    </a:ext>
                  </a:extLst>
                </a:gridCol>
              </a:tblGrid>
              <a:tr h="463787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58925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dirty="0"/>
                        <a:t>^[A‐Za‐z0‐9]+$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个字母和数字组成的字符串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91489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dirty="0"/>
                        <a:t>^‐?\d+$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整数形式的字符串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50123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dirty="0"/>
                        <a:t>\d{3}‐\d{8}|\d{4}‐\d{7}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国内电话号码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68690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^\d{4}-\d{1,2}-\d{1,2}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095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[1-9][0-9]{4,}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腾讯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4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84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首先需要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import re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</a:rPr>
              <a:t>	</a:t>
            </a:r>
            <a:r>
              <a:rPr lang="en-US" altLang="zh-CN" sz="2000" dirty="0" err="1">
                <a:solidFill>
                  <a:prstClr val="white"/>
                </a:solidFill>
              </a:rPr>
              <a:t>re.findall</a:t>
            </a:r>
            <a:r>
              <a:rPr lang="en-US" altLang="zh-CN" sz="2000" dirty="0">
                <a:solidFill>
                  <a:prstClr val="white"/>
                </a:solidFill>
              </a:rPr>
              <a:t>( </a:t>
            </a:r>
            <a:r>
              <a:rPr lang="en-US" altLang="zh-CN" sz="2000" i="1" dirty="0">
                <a:solidFill>
                  <a:srgbClr val="FFFF00"/>
                </a:solidFill>
              </a:rPr>
              <a:t>pattern , string , flags=0</a:t>
            </a:r>
            <a:r>
              <a:rPr lang="en-US" altLang="zh-CN" sz="2000" dirty="0">
                <a:solidFill>
                  <a:prstClr val="white"/>
                </a:solidFill>
              </a:rPr>
              <a:t>)</a:t>
            </a: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搜索字符串，以列表类型返回全部能匹配的子串</a:t>
            </a:r>
            <a:r>
              <a:rPr lang="zh-CN" altLang="en-US" sz="1200" dirty="0">
                <a:solidFill>
                  <a:prstClr val="white"/>
                </a:solidFill>
              </a:rPr>
              <a:t>（常用）</a:t>
            </a:r>
            <a:endParaRPr lang="en-US" altLang="zh-CN" sz="1200" dirty="0">
              <a:solidFill>
                <a:prstClr val="white"/>
              </a:solidFill>
            </a:endParaRPr>
          </a:p>
          <a:p>
            <a:pPr lvl="0"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∙ </a:t>
            </a:r>
            <a:r>
              <a:rPr lang="en-US" altLang="zh-CN" sz="2000" i="1" dirty="0">
                <a:solidFill>
                  <a:srgbClr val="FFFF00"/>
                </a:solidFill>
              </a:rPr>
              <a:t>pattern</a:t>
            </a:r>
            <a:r>
              <a:rPr lang="en-US" altLang="zh-CN" sz="2000" dirty="0">
                <a:solidFill>
                  <a:prstClr val="white"/>
                </a:solidFill>
              </a:rPr>
              <a:t> : </a:t>
            </a:r>
            <a:r>
              <a:rPr lang="zh-CN" altLang="en-US" sz="2000" dirty="0">
                <a:solidFill>
                  <a:prstClr val="white"/>
                </a:solidFill>
              </a:rPr>
              <a:t>正则表达式的字符串（</a:t>
            </a:r>
            <a:r>
              <a:rPr lang="en-US" altLang="zh-CN" sz="2000" dirty="0">
                <a:solidFill>
                  <a:prstClr val="white"/>
                </a:solidFill>
              </a:rPr>
              <a:t> '\\d{3}‐\\d{8}|\\d{4}‐\\d{7}’ </a:t>
            </a:r>
            <a:r>
              <a:rPr lang="zh-CN" altLang="en-US" sz="2000" dirty="0">
                <a:solidFill>
                  <a:prstClr val="white"/>
                </a:solidFill>
              </a:rPr>
              <a:t>）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	   </a:t>
            </a:r>
            <a:r>
              <a:rPr lang="zh-CN" altLang="en-US" sz="2000" dirty="0">
                <a:solidFill>
                  <a:prstClr val="white"/>
                </a:solidFill>
              </a:rPr>
              <a:t>或原生字符串（</a:t>
            </a:r>
            <a:r>
              <a:rPr lang="en-US" altLang="zh-CN" sz="2000" dirty="0">
                <a:solidFill>
                  <a:prstClr val="white"/>
                </a:solidFill>
              </a:rPr>
              <a:t> r'\d{3}‐\d{8}|\d{4}‐\d{7}' </a:t>
            </a:r>
            <a:r>
              <a:rPr lang="zh-CN" altLang="en-US" sz="2000" dirty="0">
                <a:solidFill>
                  <a:prstClr val="white"/>
                </a:solidFill>
              </a:rPr>
              <a:t>）表示 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</a:rPr>
              <a:t>string</a:t>
            </a:r>
            <a:r>
              <a:rPr lang="en-US" altLang="zh-CN" sz="2000" dirty="0">
                <a:solidFill>
                  <a:prstClr val="white"/>
                </a:solidFill>
              </a:rPr>
              <a:t> : </a:t>
            </a:r>
            <a:r>
              <a:rPr lang="zh-CN" altLang="en-US" sz="2000" dirty="0">
                <a:solidFill>
                  <a:prstClr val="white"/>
                </a:solidFill>
              </a:rPr>
              <a:t>待匹配字符串 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</a:rPr>
              <a:t>flags</a:t>
            </a:r>
            <a:r>
              <a:rPr lang="en-US" altLang="zh-CN" sz="2000" dirty="0">
                <a:solidFill>
                  <a:prstClr val="white"/>
                </a:solidFill>
              </a:rPr>
              <a:t> : </a:t>
            </a:r>
            <a:r>
              <a:rPr lang="zh-CN" altLang="en-US" sz="2000" dirty="0">
                <a:solidFill>
                  <a:prstClr val="white"/>
                </a:solidFill>
              </a:rPr>
              <a:t>正则表达式使用时的控制标记</a:t>
            </a:r>
            <a:endParaRPr lang="en-US" altLang="zh-CN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5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854738" y="2518390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89224" y="137324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3151" y="144607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05298" y="1426787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Python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9224" y="253251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53151" y="260534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805298" y="2594573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语法基础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89224" y="3694490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53151" y="376731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805298" y="3762359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爬虫基础</a:t>
            </a: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6989224" y="484987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053151" y="4922696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805298" y="4907993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实例</a:t>
            </a: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2.5 </a:t>
            </a:r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</a:rPr>
              <a:t>re</a:t>
            </a:r>
            <a:r>
              <a:rPr lang="zh-CN" altLang="en-US" sz="2400" b="1" dirty="0">
                <a:solidFill>
                  <a:prstClr val="white"/>
                </a:solidFill>
                <a:latin typeface="Arial"/>
                <a:ea typeface="微软雅黑"/>
              </a:rPr>
              <a:t>库其他函数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C59BC7-BA5F-4CBF-BA9B-4E70E11D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60888"/>
              </p:ext>
            </p:extLst>
          </p:nvPr>
        </p:nvGraphicFramePr>
        <p:xfrm>
          <a:off x="1329896" y="1993488"/>
          <a:ext cx="8826158" cy="413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87470">
                  <a:extLst>
                    <a:ext uri="{9D8B030D-6E8A-4147-A177-3AD203B41FA5}">
                      <a16:colId xmlns:a16="http://schemas.microsoft.com/office/drawing/2014/main" val="3515796052"/>
                    </a:ext>
                  </a:extLst>
                </a:gridCol>
                <a:gridCol w="6238688">
                  <a:extLst>
                    <a:ext uri="{9D8B030D-6E8A-4147-A177-3AD203B41FA5}">
                      <a16:colId xmlns:a16="http://schemas.microsoft.com/office/drawing/2014/main" val="850574440"/>
                    </a:ext>
                  </a:extLst>
                </a:gridCol>
              </a:tblGrid>
              <a:tr h="46855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240229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re.search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在一个字符串中搜索匹配正则表达式的第一个位置，返回</a:t>
                      </a:r>
                      <a:r>
                        <a:rPr lang="en-US" altLang="zh-CN" dirty="0"/>
                        <a:t>match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80755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re.match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从一个字符串的开始位置起匹配正则表达式，返回</a:t>
                      </a:r>
                      <a:r>
                        <a:rPr lang="en-US" altLang="zh-CN" dirty="0"/>
                        <a:t>match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55784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re.findall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搜索字符串，以列表类型返回全部能匹配的子串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71443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re.split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将一个字符串按照正则表达式匹配结果进行分割，返回列表类型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56483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re.finditer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搜索字符串，返回一个匹配结果的迭代类型，每个迭代元素是</a:t>
                      </a:r>
                      <a:r>
                        <a:rPr lang="en-US" altLang="zh-CN" dirty="0"/>
                        <a:t>match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81703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re.sub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在一个字符串中替换所有匹配正则表达式的子串，返回替换后的字符串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3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3.Beautiful Soup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3.1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Beautiful Soup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库同样需要安装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打开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cmd</a:t>
            </a: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执行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pip install beautifulsoup4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CA0170-1069-4C82-84BC-91C461A52AC0}"/>
              </a:ext>
            </a:extLst>
          </p:cNvPr>
          <p:cNvSpPr txBox="1"/>
          <p:nvPr/>
        </p:nvSpPr>
        <p:spPr>
          <a:xfrm>
            <a:off x="1018606" y="2015123"/>
            <a:ext cx="99541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3.1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Beautiful Soup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库用法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首先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from bs4 import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BeautifulSoup</a:t>
            </a:r>
            <a:endParaRPr lang="en-US" altLang="zh-CN" sz="20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soup =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BeautifulSoup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( 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r.text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 , “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html.parser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”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    #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解析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寻找所有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元素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list =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soup.find_all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(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“a”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)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第三个</a:t>
            </a: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元素内的字符串</a:t>
            </a:r>
            <a:endParaRPr lang="en-US" altLang="zh-CN" sz="20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list[2].</a:t>
            </a:r>
            <a:r>
              <a:rPr lang="en-US" altLang="zh-CN" sz="2000" dirty="0" err="1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text.strip</a:t>
            </a: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()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第二个</a:t>
            </a: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元素内的</a:t>
            </a:r>
            <a:r>
              <a:rPr lang="en-US" altLang="zh-CN" sz="2000" dirty="0" err="1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href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属性值</a:t>
            </a:r>
            <a:endParaRPr lang="en-US" altLang="zh-CN" sz="20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list[1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][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“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href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”]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寻找所有是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div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并且宽度为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740px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的元素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div_list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 =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soup.find_all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( 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“div”,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attrs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={“width”:”740px”}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15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实例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第四部分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攻击教务处代码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8FC1F-5612-4B12-B91C-6EFC3024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83" y="461548"/>
            <a:ext cx="6344468" cy="6141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9B6711-B080-43DC-9BBB-59D94F1CB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4" y="1506298"/>
            <a:ext cx="4400919" cy="38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9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爬取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WiFi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账号</a:t>
            </a: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代码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25B56A-1E13-455A-BECD-5468313F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39" y="1219198"/>
            <a:ext cx="9737133" cy="47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851DFA-DC1D-4084-9455-A109B838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71" y="1683561"/>
            <a:ext cx="3143657" cy="24325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DA7C67-291D-47BA-A9BA-90FD09D2DBE5}"/>
              </a:ext>
            </a:extLst>
          </p:cNvPr>
          <p:cNvSpPr txBox="1"/>
          <p:nvPr/>
        </p:nvSpPr>
        <p:spPr>
          <a:xfrm>
            <a:off x="4524171" y="4712774"/>
            <a:ext cx="436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最后悄咪咪说点东西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556911" y="346278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EF5350"/>
                </a:solidFill>
                <a:cs typeface="+mn-ea"/>
                <a:sym typeface="+mn-lt"/>
              </a:rPr>
              <a:t>Python</a:t>
            </a:r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简介</a:t>
            </a:r>
            <a:r>
              <a:rPr lang="en-US" altLang="zh-CN" sz="4000" dirty="0">
                <a:solidFill>
                  <a:srgbClr val="EF5350"/>
                </a:solidFill>
                <a:cs typeface="+mn-ea"/>
                <a:sym typeface="+mn-lt"/>
              </a:rPr>
              <a:t>(</a:t>
            </a:r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水</a:t>
            </a:r>
            <a:r>
              <a:rPr lang="en-US" altLang="zh-CN" sz="4000" dirty="0">
                <a:solidFill>
                  <a:srgbClr val="EF5350"/>
                </a:solidFill>
                <a:cs typeface="+mn-ea"/>
                <a:sym typeface="+mn-lt"/>
              </a:rPr>
              <a:t>)</a:t>
            </a:r>
            <a:endParaRPr lang="zh-CN" altLang="en-US" sz="40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556912" y="2471887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PART.1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历史背景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2257837" y="2189018"/>
            <a:ext cx="8327036" cy="2133599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1819836" y="2724157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5838" y="2301602"/>
            <a:ext cx="4194133" cy="17145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创始人：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Guido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时间：</a:t>
            </a:r>
            <a:r>
              <a:rPr lang="en-US" altLang="zh-CN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1989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年圣诞节</a:t>
            </a:r>
            <a:endParaRPr lang="en-US" altLang="zh-CN" sz="28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原因：因为无聊 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( ´∀` )┏</a:t>
            </a:r>
          </a:p>
        </p:txBody>
      </p:sp>
    </p:spTree>
    <p:extLst>
      <p:ext uri="{BB962C8B-B14F-4D97-AF65-F5344CB8AC3E}">
        <p14:creationId xmlns:p14="http://schemas.microsoft.com/office/powerpoint/2010/main" val="16613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语言特点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1A06C1B0-2128-481A-8218-7206228C0EAA}"/>
              </a:ext>
            </a:extLst>
          </p:cNvPr>
          <p:cNvSpPr txBox="1"/>
          <p:nvPr/>
        </p:nvSpPr>
        <p:spPr>
          <a:xfrm>
            <a:off x="6644304" y="1667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C5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5CFF1-2CA4-4EB9-B453-7DED3D925B8E}"/>
              </a:ext>
            </a:extLst>
          </p:cNvPr>
          <p:cNvSpPr/>
          <p:nvPr/>
        </p:nvSpPr>
        <p:spPr>
          <a:xfrm>
            <a:off x="2028372" y="989869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664273E9-4C1E-4ABF-B735-803597F300A7}"/>
              </a:ext>
            </a:extLst>
          </p:cNvPr>
          <p:cNvSpPr/>
          <p:nvPr/>
        </p:nvSpPr>
        <p:spPr>
          <a:xfrm>
            <a:off x="1590371" y="1271647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79609C-6DCB-4E96-BE23-2D41614F05AB}"/>
              </a:ext>
            </a:extLst>
          </p:cNvPr>
          <p:cNvSpPr txBox="1"/>
          <p:nvPr/>
        </p:nvSpPr>
        <p:spPr>
          <a:xfrm>
            <a:off x="2580764" y="1363784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开放开源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97D5E475-EA29-4DE5-905D-3025DE62C6FD}"/>
              </a:ext>
            </a:extLst>
          </p:cNvPr>
          <p:cNvSpPr txBox="1"/>
          <p:nvPr/>
        </p:nvSpPr>
        <p:spPr>
          <a:xfrm>
            <a:off x="6644304" y="34196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C5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2F71D1-8809-461D-B12E-6AEF626177BC}"/>
              </a:ext>
            </a:extLst>
          </p:cNvPr>
          <p:cNvSpPr/>
          <p:nvPr/>
        </p:nvSpPr>
        <p:spPr>
          <a:xfrm>
            <a:off x="2028372" y="2742004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411B4685-D786-422D-83C2-F8317BA3485E}"/>
              </a:ext>
            </a:extLst>
          </p:cNvPr>
          <p:cNvSpPr/>
          <p:nvPr/>
        </p:nvSpPr>
        <p:spPr>
          <a:xfrm>
            <a:off x="1590371" y="302378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38A994-9F39-40A2-8FD3-F5C4DDFFDF41}"/>
              </a:ext>
            </a:extLst>
          </p:cNvPr>
          <p:cNvSpPr txBox="1"/>
          <p:nvPr/>
        </p:nvSpPr>
        <p:spPr>
          <a:xfrm>
            <a:off x="2580764" y="3115919"/>
            <a:ext cx="6551305" cy="5942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高层语言 简单易学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DE63B1B0-0893-413E-96E1-9ADC140176DE}"/>
              </a:ext>
            </a:extLst>
          </p:cNvPr>
          <p:cNvSpPr txBox="1"/>
          <p:nvPr/>
        </p:nvSpPr>
        <p:spPr>
          <a:xfrm>
            <a:off x="6644304" y="52655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C5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6F838D-474F-4644-8A44-FB9E970C3D2E}"/>
              </a:ext>
            </a:extLst>
          </p:cNvPr>
          <p:cNvSpPr/>
          <p:nvPr/>
        </p:nvSpPr>
        <p:spPr>
          <a:xfrm>
            <a:off x="2028372" y="4587908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65CD85F5-9648-4733-8D8A-B077214F36F6}"/>
              </a:ext>
            </a:extLst>
          </p:cNvPr>
          <p:cNvSpPr/>
          <p:nvPr/>
        </p:nvSpPr>
        <p:spPr>
          <a:xfrm>
            <a:off x="1590371" y="4869686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EDF116-536B-4451-9CC9-866CB56F7252}"/>
              </a:ext>
            </a:extLst>
          </p:cNvPr>
          <p:cNvSpPr txBox="1"/>
          <p:nvPr/>
        </p:nvSpPr>
        <p:spPr>
          <a:xfrm>
            <a:off x="2580764" y="4961823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有丰富的库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，有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标准库和第三方库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38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90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版本问题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6721822" y="1917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E4741-038A-456F-963F-10208371C922}"/>
              </a:ext>
            </a:extLst>
          </p:cNvPr>
          <p:cNvSpPr/>
          <p:nvPr/>
        </p:nvSpPr>
        <p:spPr>
          <a:xfrm>
            <a:off x="2105889" y="1258243"/>
            <a:ext cx="8317656" cy="1759528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07FEDCA-32DE-49C6-8EBB-377E5EB0780A}"/>
              </a:ext>
            </a:extLst>
          </p:cNvPr>
          <p:cNvSpPr/>
          <p:nvPr/>
        </p:nvSpPr>
        <p:spPr>
          <a:xfrm>
            <a:off x="1667889" y="1689558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89FD70-52F9-4BF2-AD46-890EC65171E2}"/>
              </a:ext>
            </a:extLst>
          </p:cNvPr>
          <p:cNvSpPr txBox="1"/>
          <p:nvPr/>
        </p:nvSpPr>
        <p:spPr>
          <a:xfrm>
            <a:off x="2543891" y="1559323"/>
            <a:ext cx="6551305" cy="11573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2008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年起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python2.x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与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python3.x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不兼容</a:t>
            </a:r>
            <a:endParaRPr lang="en-US" altLang="zh-CN" sz="28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而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python2.x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在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年之后终止支持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5647F77C-2B1D-4B0E-A2CF-3A2724727854}"/>
              </a:ext>
            </a:extLst>
          </p:cNvPr>
          <p:cNvSpPr txBox="1"/>
          <p:nvPr/>
        </p:nvSpPr>
        <p:spPr>
          <a:xfrm>
            <a:off x="6721822" y="43339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555F78-1C53-4BE5-8902-6FC7E2B26191}"/>
              </a:ext>
            </a:extLst>
          </p:cNvPr>
          <p:cNvSpPr/>
          <p:nvPr/>
        </p:nvSpPr>
        <p:spPr>
          <a:xfrm>
            <a:off x="2105889" y="3656278"/>
            <a:ext cx="8414637" cy="1758821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E4D81E83-3968-4FCF-B724-97CC91742BE4}"/>
              </a:ext>
            </a:extLst>
          </p:cNvPr>
          <p:cNvSpPr/>
          <p:nvPr/>
        </p:nvSpPr>
        <p:spPr>
          <a:xfrm>
            <a:off x="1667889" y="4105873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3F47F4-8B01-41BB-9BB0-1BFDA8ED6F46}"/>
              </a:ext>
            </a:extLst>
          </p:cNvPr>
          <p:cNvSpPr txBox="1"/>
          <p:nvPr/>
        </p:nvSpPr>
        <p:spPr>
          <a:xfrm>
            <a:off x="2543891" y="3955340"/>
            <a:ext cx="8000790" cy="11573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两个版本之间大同小异，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细节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有好多不一样</a:t>
            </a:r>
            <a:endParaRPr lang="en-US" altLang="zh-CN" sz="28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但是！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Python3.x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默认</a:t>
            </a:r>
            <a:r>
              <a:rPr lang="en-US" altLang="zh-CN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utf-8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编码，可以直接用中文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工具推荐</a:t>
            </a: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1A06C1B0-2128-481A-8218-7206228C0EAA}"/>
              </a:ext>
            </a:extLst>
          </p:cNvPr>
          <p:cNvSpPr txBox="1"/>
          <p:nvPr/>
        </p:nvSpPr>
        <p:spPr>
          <a:xfrm>
            <a:off x="6644304" y="1667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5CFF1-2CA4-4EB9-B453-7DED3D925B8E}"/>
              </a:ext>
            </a:extLst>
          </p:cNvPr>
          <p:cNvSpPr/>
          <p:nvPr/>
        </p:nvSpPr>
        <p:spPr>
          <a:xfrm>
            <a:off x="2028372" y="989869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664273E9-4C1E-4ABF-B735-803597F300A7}"/>
              </a:ext>
            </a:extLst>
          </p:cNvPr>
          <p:cNvSpPr/>
          <p:nvPr/>
        </p:nvSpPr>
        <p:spPr>
          <a:xfrm>
            <a:off x="1590371" y="1271647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79609C-6DCB-4E96-BE23-2D41614F05AB}"/>
              </a:ext>
            </a:extLst>
          </p:cNvPr>
          <p:cNvSpPr txBox="1"/>
          <p:nvPr/>
        </p:nvSpPr>
        <p:spPr>
          <a:xfrm>
            <a:off x="2580764" y="1363784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自带的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IDLE</a:t>
            </a: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97D5E475-EA29-4DE5-905D-3025DE62C6FD}"/>
              </a:ext>
            </a:extLst>
          </p:cNvPr>
          <p:cNvSpPr txBox="1"/>
          <p:nvPr/>
        </p:nvSpPr>
        <p:spPr>
          <a:xfrm>
            <a:off x="6644304" y="34196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2F71D1-8809-461D-B12E-6AEF626177BC}"/>
              </a:ext>
            </a:extLst>
          </p:cNvPr>
          <p:cNvSpPr/>
          <p:nvPr/>
        </p:nvSpPr>
        <p:spPr>
          <a:xfrm>
            <a:off x="2028372" y="2742004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411B4685-D786-422D-83C2-F8317BA3485E}"/>
              </a:ext>
            </a:extLst>
          </p:cNvPr>
          <p:cNvSpPr/>
          <p:nvPr/>
        </p:nvSpPr>
        <p:spPr>
          <a:xfrm>
            <a:off x="1590371" y="302378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38A994-9F39-40A2-8FD3-F5C4DDFFDF41}"/>
              </a:ext>
            </a:extLst>
          </p:cNvPr>
          <p:cNvSpPr txBox="1"/>
          <p:nvPr/>
        </p:nvSpPr>
        <p:spPr>
          <a:xfrm>
            <a:off x="2580763" y="2939997"/>
            <a:ext cx="7582865" cy="11573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Sublime Text  + 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插件 </a:t>
            </a:r>
            <a:endParaRPr lang="en-US" altLang="zh-CN" sz="28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如：</a:t>
            </a:r>
            <a:r>
              <a:rPr lang="en-US" altLang="zh-CN" sz="2800" dirty="0" err="1">
                <a:solidFill>
                  <a:schemeClr val="bg1"/>
                </a:solidFill>
              </a:rPr>
              <a:t>CodeIntel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SublimeREPL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Anaconda</a:t>
            </a:r>
            <a:r>
              <a:rPr lang="zh-CN" altLang="en-US" sz="2800" dirty="0">
                <a:solidFill>
                  <a:schemeClr val="bg1"/>
                </a:solidFill>
              </a:rPr>
              <a:t>等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DE63B1B0-0893-413E-96E1-9ADC140176DE}"/>
              </a:ext>
            </a:extLst>
          </p:cNvPr>
          <p:cNvSpPr txBox="1"/>
          <p:nvPr/>
        </p:nvSpPr>
        <p:spPr>
          <a:xfrm>
            <a:off x="6644304" y="52655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6F838D-474F-4644-8A44-FB9E970C3D2E}"/>
              </a:ext>
            </a:extLst>
          </p:cNvPr>
          <p:cNvSpPr/>
          <p:nvPr/>
        </p:nvSpPr>
        <p:spPr>
          <a:xfrm>
            <a:off x="2028372" y="4587908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65CD85F5-9648-4733-8D8A-B077214F36F6}"/>
              </a:ext>
            </a:extLst>
          </p:cNvPr>
          <p:cNvSpPr/>
          <p:nvPr/>
        </p:nvSpPr>
        <p:spPr>
          <a:xfrm>
            <a:off x="1590371" y="4869686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EDF116-536B-4451-9CC9-866CB56F7252}"/>
              </a:ext>
            </a:extLst>
          </p:cNvPr>
          <p:cNvSpPr txBox="1"/>
          <p:nvPr/>
        </p:nvSpPr>
        <p:spPr>
          <a:xfrm>
            <a:off x="2580764" y="4961823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 err="1">
                <a:solidFill>
                  <a:prstClr val="white"/>
                </a:solidFill>
                <a:cs typeface="+mn-ea"/>
                <a:sym typeface="+mn-lt"/>
              </a:rPr>
              <a:t>Pycharm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755029" y="342031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语法基础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4779720" y="2505670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第二部分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语法基础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25C594-EDBB-4F9A-A05B-0DE4A0C7068E}"/>
              </a:ext>
            </a:extLst>
          </p:cNvPr>
          <p:cNvSpPr txBox="1"/>
          <p:nvPr/>
        </p:nvSpPr>
        <p:spPr>
          <a:xfrm>
            <a:off x="2306711" y="1086034"/>
            <a:ext cx="34121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输入：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a=input(“</a:t>
            </a:r>
            <a:r>
              <a:rPr lang="zh-CN" altLang="en-US" dirty="0">
                <a:solidFill>
                  <a:srgbClr val="FFFF00"/>
                </a:solidFill>
              </a:rPr>
              <a:t>输入提示：</a:t>
            </a:r>
            <a:r>
              <a:rPr lang="en-US" altLang="zh-CN" dirty="0">
                <a:solidFill>
                  <a:srgbClr val="FFFF00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输出：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print</a:t>
            </a:r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text1</a:t>
            </a:r>
            <a:r>
              <a:rPr lang="zh-CN" altLang="en-US" dirty="0">
                <a:solidFill>
                  <a:srgbClr val="FFFF00"/>
                </a:solidFill>
              </a:rPr>
              <a:t>，</a:t>
            </a:r>
            <a:r>
              <a:rPr lang="en-US" altLang="zh-CN" dirty="0">
                <a:solidFill>
                  <a:srgbClr val="FFFF00"/>
                </a:solidFill>
              </a:rPr>
              <a:t>text2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判断：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if 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1&gt;: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1&gt;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elif</a:t>
            </a:r>
            <a:r>
              <a:rPr lang="en-US" altLang="zh-CN" dirty="0">
                <a:solidFill>
                  <a:srgbClr val="FFFF00"/>
                </a:solidFill>
              </a:rPr>
              <a:t> 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2&gt;: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2&gt;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elif</a:t>
            </a:r>
            <a:r>
              <a:rPr lang="en-US" altLang="zh-CN" dirty="0">
                <a:solidFill>
                  <a:srgbClr val="FFFF00"/>
                </a:solidFill>
              </a:rPr>
              <a:t> 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3&gt;: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3&gt;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else: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4&gt;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names = [‘A', 'B', ‘C']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for name in names: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print(name)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pt-BR" altLang="zh-CN" dirty="0">
                <a:solidFill>
                  <a:srgbClr val="FFFF00"/>
                </a:solidFill>
              </a:rPr>
              <a:t>while </a:t>
            </a:r>
            <a:r>
              <a:rPr lang="en-US" altLang="zh-CN" dirty="0">
                <a:solidFill>
                  <a:srgbClr val="FFFF00"/>
                </a:solidFill>
              </a:rPr>
              <a:t>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  <a:r>
              <a:rPr lang="pt-BR" altLang="zh-CN" dirty="0">
                <a:solidFill>
                  <a:srgbClr val="FFFF00"/>
                </a:solidFill>
              </a:rPr>
              <a:t>:</a:t>
            </a:r>
          </a:p>
          <a:p>
            <a:r>
              <a:rPr lang="pt-BR" altLang="zh-CN" dirty="0">
                <a:solidFill>
                  <a:srgbClr val="FFFF00"/>
                </a:solidFill>
              </a:rPr>
              <a:t>    </a:t>
            </a:r>
            <a:r>
              <a:rPr lang="en-US" altLang="zh-CN" dirty="0">
                <a:solidFill>
                  <a:srgbClr val="FFFF00"/>
                </a:solidFill>
              </a:rPr>
              <a:t>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1A959-0F33-4C53-BFD3-020F1EFD1484}"/>
              </a:ext>
            </a:extLst>
          </p:cNvPr>
          <p:cNvSpPr txBox="1"/>
          <p:nvPr/>
        </p:nvSpPr>
        <p:spPr>
          <a:xfrm flipH="1">
            <a:off x="6473107" y="1219199"/>
            <a:ext cx="4153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列表</a:t>
            </a:r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list= ['a', ‘b', 1, 2]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List[0]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en-US" dirty="0">
                <a:solidFill>
                  <a:schemeClr val="bg1"/>
                </a:solidFill>
              </a:rPr>
              <a:t>字典</a:t>
            </a:r>
            <a:r>
              <a:rPr lang="en-US" altLang="zh-CN" dirty="0" err="1">
                <a:solidFill>
                  <a:schemeClr val="bg1"/>
                </a:solidFill>
              </a:rPr>
              <a:t>dict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d = {key1 : value1, key2 : value2 }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d = [key1]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8.</a:t>
            </a:r>
            <a:r>
              <a:rPr lang="zh-CN" altLang="en-US" dirty="0">
                <a:solidFill>
                  <a:schemeClr val="bg1"/>
                </a:solidFill>
              </a:rPr>
              <a:t>函数：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def  function(a):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pass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function(“text”)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9.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用法其实可以和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兼容）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with open('/path/to/file’, ‘r') as f: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print(</a:t>
            </a:r>
            <a:r>
              <a:rPr lang="en-US" altLang="zh-CN" dirty="0" err="1">
                <a:solidFill>
                  <a:srgbClr val="FFFF00"/>
                </a:solidFill>
              </a:rPr>
              <a:t>f.read</a:t>
            </a:r>
            <a:r>
              <a:rPr lang="en-US" altLang="zh-CN" dirty="0">
                <a:solidFill>
                  <a:srgbClr val="FFFF00"/>
                </a:solidFill>
              </a:rPr>
              <a:t>())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with open('/path/to/file', ‘w') as f: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</a:rPr>
              <a:t>f.write</a:t>
            </a:r>
            <a:r>
              <a:rPr lang="en-US" altLang="zh-CN" dirty="0">
                <a:solidFill>
                  <a:srgbClr val="FFFF00"/>
                </a:solidFill>
              </a:rPr>
              <a:t>(text)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10.</a:t>
            </a:r>
            <a:r>
              <a:rPr lang="zh-CN" altLang="en-US" dirty="0">
                <a:solidFill>
                  <a:schemeClr val="bg1"/>
                </a:solidFill>
              </a:rPr>
              <a:t>注释：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#    ‘‘‘xxx’’’    “““xxx”””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8690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923</Words>
  <Application>Microsoft Office PowerPoint</Application>
  <PresentationFormat>宽屏</PresentationFormat>
  <Paragraphs>228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简洁红蓝配色</dc:title>
  <dc:creator>第一PPT</dc:creator>
  <cp:keywords>www.1ppt.com</cp:keywords>
  <dc:description>第一PPT，www.1ppt.com</dc:description>
  <cp:lastModifiedBy>651219406@qq.com</cp:lastModifiedBy>
  <cp:revision>95</cp:revision>
  <dcterms:created xsi:type="dcterms:W3CDTF">2017-01-13T03:37:00Z</dcterms:created>
  <dcterms:modified xsi:type="dcterms:W3CDTF">2018-10-25T13:06:53Z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