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bf51329f6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bf51329f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5c40b6c0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75c40b6c0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bf51329f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bf51329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bf51329f6_2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bf51329f6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bf51329f6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bf51329f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bf51329f6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bf51329f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bf51329f6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bf51329f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bf51329f6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bf51329f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bf51329f6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bf51329f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bf51329f6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bf51329f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5c40b6c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75c40b6c0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bf51329f6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bf51329f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bf51329f6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bf51329f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bf51329f6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bf51329f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bf51329f6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bf51329f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5c40b6c0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75c40b6c0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5c40b6c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75c40b6c0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5c9c3dba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5c9c3db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5c40b6c0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75c40b6c0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bf51329f6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bf51329f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bf51329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6bf51329f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bf51329f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bf51329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bf51329f6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bf51329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1597820"/>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 name="Google Shape;14;p2"/>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rgbClr val="888888"/>
              </a:buClr>
              <a:buSzPts val="2400"/>
              <a:buNone/>
              <a:defRPr>
                <a:solidFill>
                  <a:srgbClr val="888888"/>
                </a:solidFill>
              </a:defRPr>
            </a:lvl1pPr>
            <a:lvl2pPr lvl="1" algn="ctr">
              <a:spcBef>
                <a:spcPts val="480"/>
              </a:spcBef>
              <a:spcAft>
                <a:spcPts val="0"/>
              </a:spcAft>
              <a:buClr>
                <a:srgbClr val="888888"/>
              </a:buClr>
              <a:buSzPts val="24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280"/>
              </a:spcBef>
              <a:spcAft>
                <a:spcPts val="0"/>
              </a:spcAft>
              <a:buClr>
                <a:srgbClr val="888888"/>
              </a:buClr>
              <a:buSzPts val="14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5" name="Google Shape;15;p2"/>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7" name="Shape 67"/>
        <p:cNvGrpSpPr/>
        <p:nvPr/>
      </p:nvGrpSpPr>
      <p:grpSpPr>
        <a:xfrm>
          <a:off x="0" y="0"/>
          <a:ext cx="0" cy="0"/>
          <a:chOff x="0" y="0"/>
          <a:chExt cx="0" cy="0"/>
        </a:xfrm>
      </p:grpSpPr>
      <p:sp>
        <p:nvSpPr>
          <p:cNvPr id="68" name="Google Shape;68;p11"/>
          <p:cNvSpPr txBox="1"/>
          <p:nvPr>
            <p:ph type="title"/>
          </p:nvPr>
        </p:nvSpPr>
        <p:spPr>
          <a:xfrm>
            <a:off x="457200" y="675085"/>
            <a:ext cx="8229600" cy="80129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1"/>
          <p:cNvSpPr txBox="1"/>
          <p:nvPr>
            <p:ph idx="1" type="body"/>
          </p:nvPr>
        </p:nvSpPr>
        <p:spPr>
          <a:xfrm rot="5400000">
            <a:off x="3408164" y="-684014"/>
            <a:ext cx="232767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11"/>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12"/>
          <p:cNvSpPr txBox="1"/>
          <p:nvPr>
            <p:ph type="title"/>
          </p:nvPr>
        </p:nvSpPr>
        <p:spPr>
          <a:xfrm rot="5400000">
            <a:off x="5463778" y="1371602"/>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12"/>
          <p:cNvSpPr txBox="1"/>
          <p:nvPr>
            <p:ph idx="1" type="body"/>
          </p:nvPr>
        </p:nvSpPr>
        <p:spPr>
          <a:xfrm rot="5400000">
            <a:off x="1272778" y="-609598"/>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2"/>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57200" y="675085"/>
            <a:ext cx="8229600" cy="80129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3"/>
          <p:cNvSpPr txBox="1"/>
          <p:nvPr>
            <p:ph idx="1" type="body"/>
          </p:nvPr>
        </p:nvSpPr>
        <p:spPr>
          <a:xfrm>
            <a:off x="457200" y="2266950"/>
            <a:ext cx="8229600" cy="23276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722313" y="1035563"/>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4"/>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7" name="Google Shape;27;p4"/>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457200" y="675085"/>
            <a:ext cx="8229600" cy="80129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5"/>
          <p:cNvSpPr txBox="1"/>
          <p:nvPr>
            <p:ph idx="1" type="body"/>
          </p:nvPr>
        </p:nvSpPr>
        <p:spPr>
          <a:xfrm>
            <a:off x="457200" y="1476377"/>
            <a:ext cx="4038600" cy="3118247"/>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2" type="body"/>
          </p:nvPr>
        </p:nvSpPr>
        <p:spPr>
          <a:xfrm>
            <a:off x="4648200" y="1476377"/>
            <a:ext cx="4038600" cy="3118247"/>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5"/>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7" name="Shape 37"/>
        <p:cNvGrpSpPr/>
        <p:nvPr/>
      </p:nvGrpSpPr>
      <p:grpSpPr>
        <a:xfrm>
          <a:off x="0" y="0"/>
          <a:ext cx="0" cy="0"/>
          <a:chOff x="0" y="0"/>
          <a:chExt cx="0" cy="0"/>
        </a:xfrm>
      </p:grpSpPr>
      <p:sp>
        <p:nvSpPr>
          <p:cNvPr id="38" name="Google Shape;38;p6"/>
          <p:cNvSpPr txBox="1"/>
          <p:nvPr>
            <p:ph type="title"/>
          </p:nvPr>
        </p:nvSpPr>
        <p:spPr>
          <a:xfrm>
            <a:off x="457203" y="650504"/>
            <a:ext cx="8229600" cy="80129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txBox="1"/>
          <p:nvPr>
            <p:ph idx="1"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2" type="body"/>
          </p:nvPr>
        </p:nvSpPr>
        <p:spPr>
          <a:xfrm>
            <a:off x="4645028"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1" name="Google Shape;41;p6"/>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7"/>
          <p:cNvSpPr txBox="1"/>
          <p:nvPr>
            <p:ph type="title"/>
          </p:nvPr>
        </p:nvSpPr>
        <p:spPr>
          <a:xfrm>
            <a:off x="457200" y="675085"/>
            <a:ext cx="8229600" cy="80129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3" name="Shape 53"/>
        <p:cNvGrpSpPr/>
        <p:nvPr/>
      </p:nvGrpSpPr>
      <p:grpSpPr>
        <a:xfrm>
          <a:off x="0" y="0"/>
          <a:ext cx="0" cy="0"/>
          <a:chOff x="0" y="0"/>
          <a:chExt cx="0" cy="0"/>
        </a:xfrm>
      </p:grpSpPr>
      <p:sp>
        <p:nvSpPr>
          <p:cNvPr id="54" name="Google Shape;54;p9"/>
          <p:cNvSpPr txBox="1"/>
          <p:nvPr>
            <p:ph type="title"/>
          </p:nvPr>
        </p:nvSpPr>
        <p:spPr>
          <a:xfrm>
            <a:off x="457203" y="204787"/>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9"/>
          <p:cNvSpPr txBox="1"/>
          <p:nvPr>
            <p:ph idx="1" type="body"/>
          </p:nvPr>
        </p:nvSpPr>
        <p:spPr>
          <a:xfrm>
            <a:off x="3575050" y="204789"/>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6" name="Google Shape;56;p9"/>
          <p:cNvSpPr txBox="1"/>
          <p:nvPr>
            <p:ph idx="2" type="body"/>
          </p:nvPr>
        </p:nvSpPr>
        <p:spPr>
          <a:xfrm>
            <a:off x="457203" y="1076327"/>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7" name="Google Shape;57;p9"/>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1792288" y="3600451"/>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1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3" name="Google Shape;63;p10"/>
          <p:cNvSpPr txBox="1"/>
          <p:nvPr>
            <p:ph idx="1" type="body"/>
          </p:nvPr>
        </p:nvSpPr>
        <p:spPr>
          <a:xfrm>
            <a:off x="1792288" y="4025504"/>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10"/>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75085"/>
            <a:ext cx="8229600" cy="80129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2266950"/>
            <a:ext cx="8229600" cy="232767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1"/>
          <p:cNvPicPr preferRelativeResize="0"/>
          <p:nvPr/>
        </p:nvPicPr>
        <p:blipFill rotWithShape="1">
          <a:blip r:embed="rId1">
            <a:alphaModFix/>
          </a:blip>
          <a:srcRect b="0" l="0" r="0" t="0"/>
          <a:stretch/>
        </p:blipFill>
        <p:spPr>
          <a:xfrm>
            <a:off x="1" y="0"/>
            <a:ext cx="9152194" cy="457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3"/>
          <p:cNvSpPr txBox="1"/>
          <p:nvPr>
            <p:ph type="ctrTitle"/>
          </p:nvPr>
        </p:nvSpPr>
        <p:spPr>
          <a:xfrm>
            <a:off x="685800" y="1597820"/>
            <a:ext cx="7772400" cy="110251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Tracking ecosystem in desktop vs. mobile platforms</a:t>
            </a:r>
            <a:endParaRPr>
              <a:latin typeface="Arial"/>
              <a:ea typeface="Arial"/>
              <a:cs typeface="Arial"/>
              <a:sym typeface="Arial"/>
            </a:endParaRPr>
          </a:p>
        </p:txBody>
      </p:sp>
      <p:sp>
        <p:nvSpPr>
          <p:cNvPr id="84" name="Google Shape;84;p13"/>
          <p:cNvSpPr txBox="1"/>
          <p:nvPr/>
        </p:nvSpPr>
        <p:spPr>
          <a:xfrm>
            <a:off x="1219525" y="2700350"/>
            <a:ext cx="6155100" cy="846600"/>
          </a:xfrm>
          <a:prstGeom prst="rect">
            <a:avLst/>
          </a:prstGeom>
          <a:noFill/>
          <a:ln>
            <a:noFill/>
          </a:ln>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US"/>
              <a:t>Vaishnavi, Abhilasha, Niharika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ctrTitle"/>
          </p:nvPr>
        </p:nvSpPr>
        <p:spPr>
          <a:xfrm>
            <a:off x="685800" y="758495"/>
            <a:ext cx="7772400" cy="110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400"/>
              <a:t>Open WPM Framework:</a:t>
            </a:r>
            <a:endParaRPr sz="2400"/>
          </a:p>
        </p:txBody>
      </p:sp>
      <p:sp>
        <p:nvSpPr>
          <p:cNvPr id="137" name="Google Shape;137;p22"/>
          <p:cNvSpPr txBox="1"/>
          <p:nvPr>
            <p:ph idx="1" type="subTitle"/>
          </p:nvPr>
        </p:nvSpPr>
        <p:spPr>
          <a:xfrm>
            <a:off x="685800" y="1922525"/>
            <a:ext cx="7772400" cy="23064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sz="1800">
                <a:solidFill>
                  <a:srgbClr val="000000"/>
                </a:solidFill>
              </a:rPr>
              <a:t>Open WPM is an automated Web Privacy Measurement Framework designed to crawl large number of websites. It is built on top of Firefox and automated using Selenium. It provides the following:</a:t>
            </a:r>
            <a:endParaRPr sz="1800">
              <a:solidFill>
                <a:srgbClr val="000000"/>
              </a:solidFill>
            </a:endParaRPr>
          </a:p>
          <a:p>
            <a:pPr indent="0" lvl="0" marL="0" rtl="0" algn="l">
              <a:spcBef>
                <a:spcPts val="480"/>
              </a:spcBef>
              <a:spcAft>
                <a:spcPts val="0"/>
              </a:spcAft>
              <a:buNone/>
            </a:pPr>
            <a:r>
              <a:t/>
            </a:r>
            <a:endParaRPr sz="1800">
              <a:solidFill>
                <a:srgbClr val="000000"/>
              </a:solidFill>
            </a:endParaRPr>
          </a:p>
          <a:p>
            <a:pPr indent="-342900" lvl="0" marL="457200" rtl="0" algn="l">
              <a:spcBef>
                <a:spcPts val="480"/>
              </a:spcBef>
              <a:spcAft>
                <a:spcPts val="0"/>
              </a:spcAft>
              <a:buClr>
                <a:srgbClr val="000000"/>
              </a:buClr>
              <a:buSzPts val="1800"/>
              <a:buAutoNum type="arabicPeriod"/>
            </a:pPr>
            <a:r>
              <a:rPr lang="en-US" sz="1800">
                <a:solidFill>
                  <a:srgbClr val="000000"/>
                </a:solidFill>
              </a:rPr>
              <a:t>Can crawl large number of websites in an automated manner</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US" sz="1800">
                <a:solidFill>
                  <a:srgbClr val="000000"/>
                </a:solidFill>
              </a:rPr>
              <a:t>Collects http requests, http response metadata</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US" sz="1800">
                <a:solidFill>
                  <a:srgbClr val="000000"/>
                </a:solidFill>
              </a:rPr>
              <a:t>Collects javascript cookies and flash cookies</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US" sz="1800">
                <a:solidFill>
                  <a:srgbClr val="000000"/>
                </a:solidFill>
              </a:rPr>
              <a:t>Collects navigations and redirects during each crawl</a:t>
            </a:r>
            <a:endParaRPr sz="1800">
              <a:solidFill>
                <a:srgbClr val="000000"/>
              </a:solidFill>
            </a:endParaRPr>
          </a:p>
          <a:p>
            <a:pPr indent="0" lvl="0" marL="914400" rtl="0" algn="l">
              <a:spcBef>
                <a:spcPts val="480"/>
              </a:spcBef>
              <a:spcAft>
                <a:spcPts val="0"/>
              </a:spcAft>
              <a:buNone/>
            </a:pPr>
            <a:r>
              <a:t/>
            </a:r>
            <a:endParaRPr sz="12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ctrTitle"/>
          </p:nvPr>
        </p:nvSpPr>
        <p:spPr>
          <a:xfrm>
            <a:off x="685800" y="1597820"/>
            <a:ext cx="7772400" cy="110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Evaluations</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nvSpPr>
        <p:spPr>
          <a:xfrm>
            <a:off x="889525" y="616450"/>
            <a:ext cx="7252500" cy="411300"/>
          </a:xfrm>
          <a:prstGeom prst="rect">
            <a:avLst/>
          </a:prstGeom>
          <a:noFill/>
          <a:ln>
            <a:noFill/>
          </a:ln>
        </p:spPr>
        <p:txBody>
          <a:bodyPr anchorCtr="0" anchor="t" bIns="91425" lIns="91425" spcFirstLastPara="1" rIns="91425" wrap="square" tIns="91425">
            <a:noAutofit/>
          </a:bodyPr>
          <a:lstStyle/>
          <a:p>
            <a:pPr indent="-114300" lvl="0" marL="0" rtl="0" algn="ctr">
              <a:spcBef>
                <a:spcPts val="0"/>
              </a:spcBef>
              <a:spcAft>
                <a:spcPts val="0"/>
              </a:spcAft>
              <a:buNone/>
            </a:pPr>
            <a:r>
              <a:rPr b="1" lang="en-US" sz="1800">
                <a:solidFill>
                  <a:schemeClr val="dk1"/>
                </a:solidFill>
              </a:rPr>
              <a:t>Third party site blocked in Desktop vs Mobile</a:t>
            </a:r>
            <a:endParaRPr sz="1800"/>
          </a:p>
        </p:txBody>
      </p:sp>
      <p:pic>
        <p:nvPicPr>
          <p:cNvPr id="148" name="Google Shape;148;p24"/>
          <p:cNvPicPr preferRelativeResize="0"/>
          <p:nvPr/>
        </p:nvPicPr>
        <p:blipFill>
          <a:blip r:embed="rId3">
            <a:alphaModFix/>
          </a:blip>
          <a:stretch>
            <a:fillRect/>
          </a:stretch>
        </p:blipFill>
        <p:spPr>
          <a:xfrm>
            <a:off x="440125" y="1597600"/>
            <a:ext cx="3858950" cy="2288250"/>
          </a:xfrm>
          <a:prstGeom prst="rect">
            <a:avLst/>
          </a:prstGeom>
          <a:noFill/>
          <a:ln>
            <a:noFill/>
          </a:ln>
        </p:spPr>
      </p:pic>
      <p:pic>
        <p:nvPicPr>
          <p:cNvPr id="149" name="Google Shape;149;p24"/>
          <p:cNvPicPr preferRelativeResize="0"/>
          <p:nvPr/>
        </p:nvPicPr>
        <p:blipFill>
          <a:blip r:embed="rId4">
            <a:alphaModFix/>
          </a:blip>
          <a:stretch>
            <a:fillRect/>
          </a:stretch>
        </p:blipFill>
        <p:spPr>
          <a:xfrm>
            <a:off x="4480400" y="1544561"/>
            <a:ext cx="4038275" cy="239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ctrTitle"/>
          </p:nvPr>
        </p:nvSpPr>
        <p:spPr>
          <a:xfrm>
            <a:off x="443950" y="759398"/>
            <a:ext cx="7772400" cy="579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400"/>
              <a:t>       </a:t>
            </a:r>
            <a:r>
              <a:rPr lang="en-US" sz="1800"/>
              <a:t>Observations of </a:t>
            </a:r>
            <a:r>
              <a:rPr lang="en-US" sz="1800"/>
              <a:t>Third party site blocked in Desktop vs Mobile using Ghostery </a:t>
            </a:r>
            <a:endParaRPr sz="1800"/>
          </a:p>
        </p:txBody>
      </p:sp>
      <p:sp>
        <p:nvSpPr>
          <p:cNvPr id="155" name="Google Shape;155;p25"/>
          <p:cNvSpPr txBox="1"/>
          <p:nvPr>
            <p:ph idx="1" type="subTitle"/>
          </p:nvPr>
        </p:nvSpPr>
        <p:spPr>
          <a:xfrm>
            <a:off x="443950" y="1338400"/>
            <a:ext cx="8079900" cy="3488700"/>
          </a:xfrm>
          <a:prstGeom prst="rect">
            <a:avLst/>
          </a:prstGeom>
        </p:spPr>
        <p:txBody>
          <a:bodyPr anchorCtr="0" anchor="t" bIns="45700" lIns="91425" spcFirstLastPara="1" rIns="91425" wrap="square" tIns="45700">
            <a:noAutofit/>
          </a:bodyPr>
          <a:lstStyle/>
          <a:p>
            <a:pPr indent="-342900" lvl="0" marL="457200" rtl="0" algn="l">
              <a:spcBef>
                <a:spcPts val="480"/>
              </a:spcBef>
              <a:spcAft>
                <a:spcPts val="0"/>
              </a:spcAft>
              <a:buClr>
                <a:srgbClr val="000000"/>
              </a:buClr>
              <a:buSzPts val="1800"/>
              <a:buChar char="●"/>
            </a:pPr>
            <a:r>
              <a:rPr lang="en-US" sz="1800">
                <a:solidFill>
                  <a:srgbClr val="000000"/>
                </a:solidFill>
              </a:rPr>
              <a:t>The blacklisted sites on desktop browsing are less compared to the ones in Mobile browsing </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Ghostery on mobile blocks more site unlike desktop </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Few common trackers that are blocked by mobile and not desktop are as follows:</a:t>
            </a:r>
            <a:endParaRPr sz="1800">
              <a:solidFill>
                <a:srgbClr val="000000"/>
              </a:solidFill>
            </a:endParaRPr>
          </a:p>
          <a:p>
            <a:pPr indent="0" lvl="0" marL="0" rtl="0" algn="l">
              <a:spcBef>
                <a:spcPts val="480"/>
              </a:spcBef>
              <a:spcAft>
                <a:spcPts val="0"/>
              </a:spcAft>
              <a:buNone/>
            </a:pPr>
            <a:r>
              <a:rPr lang="en-US" sz="1800">
                <a:solidFill>
                  <a:srgbClr val="000000"/>
                </a:solidFill>
              </a:rPr>
              <a:t>     </a:t>
            </a:r>
            <a:r>
              <a:rPr lang="en-US" sz="1400">
                <a:solidFill>
                  <a:srgbClr val="000000"/>
                </a:solidFill>
              </a:rPr>
              <a:t>    </a:t>
            </a:r>
            <a:r>
              <a:rPr b="1" lang="en-US" sz="1400">
                <a:solidFill>
                  <a:srgbClr val="000000"/>
                </a:solidFill>
              </a:rPr>
              <a:t>Advertising Trackers:</a:t>
            </a:r>
            <a:r>
              <a:rPr lang="en-US" sz="1400">
                <a:solidFill>
                  <a:srgbClr val="000000"/>
                </a:solidFill>
              </a:rPr>
              <a:t> facebook custom audience, demandbase, facebook pixel, beeswax</a:t>
            </a:r>
            <a:endParaRPr sz="1400">
              <a:solidFill>
                <a:srgbClr val="000000"/>
              </a:solidFill>
            </a:endParaRPr>
          </a:p>
          <a:p>
            <a:pPr indent="0" lvl="0" marL="0" rtl="0" algn="l">
              <a:spcBef>
                <a:spcPts val="480"/>
              </a:spcBef>
              <a:spcAft>
                <a:spcPts val="0"/>
              </a:spcAft>
              <a:buNone/>
            </a:pPr>
            <a:r>
              <a:rPr lang="en-US" sz="1400">
                <a:solidFill>
                  <a:srgbClr val="000000"/>
                </a:solidFill>
              </a:rPr>
              <a:t>          </a:t>
            </a:r>
            <a:r>
              <a:rPr b="1" lang="en-US" sz="1400">
                <a:solidFill>
                  <a:srgbClr val="000000"/>
                </a:solidFill>
              </a:rPr>
              <a:t>Site Analytics : </a:t>
            </a:r>
            <a:r>
              <a:rPr lang="en-US" sz="1400">
                <a:solidFill>
                  <a:srgbClr val="000000"/>
                </a:solidFill>
              </a:rPr>
              <a:t>Score Card , Google analytics, Research Beacon </a:t>
            </a:r>
            <a:endParaRPr sz="1400">
              <a:solidFill>
                <a:srgbClr val="000000"/>
              </a:solidFill>
            </a:endParaRPr>
          </a:p>
          <a:p>
            <a:pPr indent="0" lvl="0" marL="0" rtl="0" algn="l">
              <a:spcBef>
                <a:spcPts val="480"/>
              </a:spcBef>
              <a:spcAft>
                <a:spcPts val="0"/>
              </a:spcAft>
              <a:buNone/>
            </a:pPr>
            <a:r>
              <a:rPr lang="en-US" sz="1400">
                <a:solidFill>
                  <a:srgbClr val="000000"/>
                </a:solidFill>
              </a:rPr>
              <a:t>          </a:t>
            </a:r>
            <a:r>
              <a:rPr b="1" lang="en-US" sz="1400">
                <a:solidFill>
                  <a:srgbClr val="000000"/>
                </a:solidFill>
              </a:rPr>
              <a:t>Social Media : </a:t>
            </a:r>
            <a:r>
              <a:rPr lang="en-US" sz="1400">
                <a:solidFill>
                  <a:srgbClr val="000000"/>
                </a:solidFill>
              </a:rPr>
              <a:t>LinkedIn Widget , Facebook social plugin</a:t>
            </a:r>
            <a:endParaRPr sz="1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ctrTitle"/>
          </p:nvPr>
        </p:nvSpPr>
        <p:spPr>
          <a:xfrm>
            <a:off x="685800" y="607845"/>
            <a:ext cx="7772400" cy="110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400"/>
              <a:t>Lumen Privacy Monitor</a:t>
            </a:r>
            <a:endParaRPr sz="2400"/>
          </a:p>
        </p:txBody>
      </p:sp>
      <p:sp>
        <p:nvSpPr>
          <p:cNvPr id="161" name="Google Shape;161;p26"/>
          <p:cNvSpPr txBox="1"/>
          <p:nvPr>
            <p:ph idx="1" type="subTitle"/>
          </p:nvPr>
        </p:nvSpPr>
        <p:spPr>
          <a:xfrm>
            <a:off x="797700" y="1634150"/>
            <a:ext cx="5134800" cy="30816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sz="1800">
                <a:solidFill>
                  <a:srgbClr val="000000"/>
                </a:solidFill>
              </a:rPr>
              <a:t>Using Lumen Privacy Monitor we did a comparative study on the apps across different domains.</a:t>
            </a:r>
            <a:endParaRPr sz="1800">
              <a:solidFill>
                <a:srgbClr val="000000"/>
              </a:solidFill>
            </a:endParaRPr>
          </a:p>
          <a:p>
            <a:pPr indent="-342900" lvl="0" marL="457200" rtl="0" algn="l">
              <a:spcBef>
                <a:spcPts val="480"/>
              </a:spcBef>
              <a:spcAft>
                <a:spcPts val="0"/>
              </a:spcAft>
              <a:buClr>
                <a:srgbClr val="000000"/>
              </a:buClr>
              <a:buSzPts val="1800"/>
              <a:buAutoNum type="arabicParenR"/>
            </a:pPr>
            <a:r>
              <a:rPr lang="en-US" sz="1800">
                <a:solidFill>
                  <a:srgbClr val="000000"/>
                </a:solidFill>
              </a:rPr>
              <a:t>No. of trackers with respect to domain type</a:t>
            </a:r>
            <a:endParaRPr sz="1800">
              <a:solidFill>
                <a:srgbClr val="000000"/>
              </a:solidFill>
            </a:endParaRPr>
          </a:p>
          <a:p>
            <a:pPr indent="-342900" lvl="0" marL="457200" rtl="0" algn="l">
              <a:spcBef>
                <a:spcPts val="0"/>
              </a:spcBef>
              <a:spcAft>
                <a:spcPts val="0"/>
              </a:spcAft>
              <a:buClr>
                <a:srgbClr val="000000"/>
              </a:buClr>
              <a:buSzPts val="1800"/>
              <a:buAutoNum type="arabicParenR"/>
            </a:pPr>
            <a:r>
              <a:rPr lang="en-US" sz="1800">
                <a:solidFill>
                  <a:srgbClr val="000000"/>
                </a:solidFill>
              </a:rPr>
              <a:t>Most common trackers across apps</a:t>
            </a:r>
            <a:endParaRPr sz="1800">
              <a:solidFill>
                <a:srgbClr val="000000"/>
              </a:solidFill>
            </a:endParaRPr>
          </a:p>
          <a:p>
            <a:pPr indent="-342900" lvl="0" marL="457200" rtl="0" algn="l">
              <a:spcBef>
                <a:spcPts val="0"/>
              </a:spcBef>
              <a:spcAft>
                <a:spcPts val="0"/>
              </a:spcAft>
              <a:buClr>
                <a:srgbClr val="000000"/>
              </a:buClr>
              <a:buSzPts val="1800"/>
              <a:buAutoNum type="arabicParenR"/>
            </a:pPr>
            <a:r>
              <a:rPr lang="en-US" sz="1800">
                <a:solidFill>
                  <a:srgbClr val="000000"/>
                </a:solidFill>
              </a:rPr>
              <a:t>Dangerous leaks in apps</a:t>
            </a:r>
            <a:endParaRPr sz="1800">
              <a:solidFill>
                <a:srgbClr val="000000"/>
              </a:solidFill>
            </a:endParaRPr>
          </a:p>
        </p:txBody>
      </p:sp>
      <p:pic>
        <p:nvPicPr>
          <p:cNvPr id="162" name="Google Shape;162;p26"/>
          <p:cNvPicPr preferRelativeResize="0"/>
          <p:nvPr/>
        </p:nvPicPr>
        <p:blipFill>
          <a:blip r:embed="rId3">
            <a:alphaModFix/>
          </a:blip>
          <a:stretch>
            <a:fillRect/>
          </a:stretch>
        </p:blipFill>
        <p:spPr>
          <a:xfrm>
            <a:off x="6364725" y="1511220"/>
            <a:ext cx="2257425" cy="228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ctrTitle"/>
          </p:nvPr>
        </p:nvSpPr>
        <p:spPr>
          <a:xfrm>
            <a:off x="685800" y="527825"/>
            <a:ext cx="7772400" cy="65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1800"/>
              <a:t>Lumen: No. of trackers vs. domains</a:t>
            </a:r>
            <a:endParaRPr sz="1800"/>
          </a:p>
        </p:txBody>
      </p:sp>
      <p:pic>
        <p:nvPicPr>
          <p:cNvPr id="168" name="Google Shape;168;p27"/>
          <p:cNvPicPr preferRelativeResize="0"/>
          <p:nvPr/>
        </p:nvPicPr>
        <p:blipFill>
          <a:blip r:embed="rId3">
            <a:alphaModFix/>
          </a:blip>
          <a:stretch>
            <a:fillRect/>
          </a:stretch>
        </p:blipFill>
        <p:spPr>
          <a:xfrm>
            <a:off x="760400" y="1116075"/>
            <a:ext cx="7575375" cy="3875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ctrTitle"/>
          </p:nvPr>
        </p:nvSpPr>
        <p:spPr>
          <a:xfrm>
            <a:off x="685800" y="527825"/>
            <a:ext cx="7772400" cy="65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1800"/>
              <a:t>Lumen: Most common trackers</a:t>
            </a:r>
            <a:r>
              <a:rPr lang="en-US" sz="1400"/>
              <a:t> </a:t>
            </a:r>
            <a:endParaRPr sz="1400"/>
          </a:p>
        </p:txBody>
      </p:sp>
      <p:pic>
        <p:nvPicPr>
          <p:cNvPr id="174" name="Google Shape;174;p28"/>
          <p:cNvPicPr preferRelativeResize="0"/>
          <p:nvPr/>
        </p:nvPicPr>
        <p:blipFill>
          <a:blip r:embed="rId3">
            <a:alphaModFix/>
          </a:blip>
          <a:stretch>
            <a:fillRect/>
          </a:stretch>
        </p:blipFill>
        <p:spPr>
          <a:xfrm>
            <a:off x="473450" y="1089125"/>
            <a:ext cx="8443375" cy="3925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type="ctrTitle"/>
          </p:nvPr>
        </p:nvSpPr>
        <p:spPr>
          <a:xfrm>
            <a:off x="685800" y="527825"/>
            <a:ext cx="7772400" cy="65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400"/>
              <a:t>Lumen: Dangerous Leaks in Apps</a:t>
            </a:r>
            <a:endParaRPr sz="2400"/>
          </a:p>
        </p:txBody>
      </p:sp>
      <p:pic>
        <p:nvPicPr>
          <p:cNvPr id="180" name="Google Shape;180;p29"/>
          <p:cNvPicPr preferRelativeResize="0"/>
          <p:nvPr/>
        </p:nvPicPr>
        <p:blipFill>
          <a:blip r:embed="rId3">
            <a:alphaModFix/>
          </a:blip>
          <a:stretch>
            <a:fillRect/>
          </a:stretch>
        </p:blipFill>
        <p:spPr>
          <a:xfrm>
            <a:off x="152400" y="1333025"/>
            <a:ext cx="8839200" cy="344746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ctrTitle"/>
          </p:nvPr>
        </p:nvSpPr>
        <p:spPr>
          <a:xfrm>
            <a:off x="685800" y="527825"/>
            <a:ext cx="7772400" cy="65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1800"/>
              <a:t>OpenWPM : Third party behaviour</a:t>
            </a:r>
            <a:endParaRPr sz="1800"/>
          </a:p>
        </p:txBody>
      </p:sp>
      <p:pic>
        <p:nvPicPr>
          <p:cNvPr id="186" name="Google Shape;186;p30"/>
          <p:cNvPicPr preferRelativeResize="0"/>
          <p:nvPr/>
        </p:nvPicPr>
        <p:blipFill>
          <a:blip r:embed="rId3">
            <a:alphaModFix/>
          </a:blip>
          <a:stretch>
            <a:fillRect/>
          </a:stretch>
        </p:blipFill>
        <p:spPr>
          <a:xfrm>
            <a:off x="573875" y="1058975"/>
            <a:ext cx="8206650" cy="3915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type="ctrTitle"/>
          </p:nvPr>
        </p:nvSpPr>
        <p:spPr>
          <a:xfrm>
            <a:off x="685800" y="527825"/>
            <a:ext cx="7772400" cy="652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1800"/>
              <a:t>OpenWPM: Blocked sites for each domain</a:t>
            </a:r>
            <a:endParaRPr sz="1800"/>
          </a:p>
        </p:txBody>
      </p:sp>
      <p:pic>
        <p:nvPicPr>
          <p:cNvPr id="192" name="Google Shape;192;p31"/>
          <p:cNvPicPr preferRelativeResize="0"/>
          <p:nvPr/>
        </p:nvPicPr>
        <p:blipFill>
          <a:blip r:embed="rId3">
            <a:alphaModFix/>
          </a:blip>
          <a:stretch>
            <a:fillRect/>
          </a:stretch>
        </p:blipFill>
        <p:spPr>
          <a:xfrm>
            <a:off x="466275" y="1104750"/>
            <a:ext cx="8185125" cy="388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4"/>
          <p:cNvSpPr txBox="1"/>
          <p:nvPr>
            <p:ph type="ctrTitle"/>
          </p:nvPr>
        </p:nvSpPr>
        <p:spPr>
          <a:xfrm>
            <a:off x="628400" y="493049"/>
            <a:ext cx="7772400" cy="81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400"/>
              <a:t>Motivation for the project</a:t>
            </a:r>
            <a:endParaRPr sz="2400">
              <a:latin typeface="Arial"/>
              <a:ea typeface="Arial"/>
              <a:cs typeface="Arial"/>
              <a:sym typeface="Arial"/>
            </a:endParaRPr>
          </a:p>
        </p:txBody>
      </p:sp>
      <p:sp>
        <p:nvSpPr>
          <p:cNvPr id="90" name="Google Shape;90;p14"/>
          <p:cNvSpPr txBox="1"/>
          <p:nvPr>
            <p:ph idx="1" type="subTitle"/>
          </p:nvPr>
        </p:nvSpPr>
        <p:spPr>
          <a:xfrm>
            <a:off x="673075" y="1104625"/>
            <a:ext cx="7539600" cy="396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solidFill>
                <a:srgbClr val="333333"/>
              </a:solidFill>
            </a:endParaRPr>
          </a:p>
          <a:p>
            <a:pPr indent="0" lvl="0" marL="0" rtl="0" algn="l">
              <a:spcBef>
                <a:spcPts val="0"/>
              </a:spcBef>
              <a:spcAft>
                <a:spcPts val="0"/>
              </a:spcAft>
              <a:buNone/>
            </a:pPr>
            <a:r>
              <a:rPr lang="en-US" sz="1800">
                <a:solidFill>
                  <a:srgbClr val="333333"/>
                </a:solidFill>
              </a:rPr>
              <a:t>Are the websites and apps really “free”?</a:t>
            </a:r>
            <a:endParaRPr sz="1800">
              <a:solidFill>
                <a:srgbClr val="333333"/>
              </a:solidFill>
            </a:endParaRPr>
          </a:p>
          <a:p>
            <a:pPr indent="-342900" lvl="0" marL="457200" rtl="0" algn="l">
              <a:spcBef>
                <a:spcPts val="0"/>
              </a:spcBef>
              <a:spcAft>
                <a:spcPts val="0"/>
              </a:spcAft>
              <a:buClr>
                <a:srgbClr val="333333"/>
              </a:buClr>
              <a:buSzPts val="1800"/>
              <a:buAutoNum type="arabicPeriod"/>
            </a:pPr>
            <a:r>
              <a:rPr lang="en-US" sz="1800">
                <a:solidFill>
                  <a:srgbClr val="333333"/>
                </a:solidFill>
              </a:rPr>
              <a:t>Leak of sensitive data in exchange of “free” apps</a:t>
            </a:r>
            <a:endParaRPr sz="1800">
              <a:solidFill>
                <a:srgbClr val="333333"/>
              </a:solidFill>
            </a:endParaRPr>
          </a:p>
          <a:p>
            <a:pPr indent="-342900" lvl="0" marL="457200" rtl="0" algn="l">
              <a:spcBef>
                <a:spcPts val="0"/>
              </a:spcBef>
              <a:spcAft>
                <a:spcPts val="0"/>
              </a:spcAft>
              <a:buClr>
                <a:srgbClr val="333333"/>
              </a:buClr>
              <a:buSzPts val="1800"/>
              <a:buAutoNum type="arabicPeriod"/>
            </a:pPr>
            <a:r>
              <a:rPr lang="en-US" sz="1800">
                <a:solidFill>
                  <a:srgbClr val="333333"/>
                </a:solidFill>
              </a:rPr>
              <a:t>Apps collect privacy-sensitive information and share it with third parties such as ad networks and analytics services without consent.</a:t>
            </a:r>
            <a:endParaRPr sz="1800">
              <a:solidFill>
                <a:srgbClr val="333333"/>
              </a:solidFill>
            </a:endParaRPr>
          </a:p>
          <a:p>
            <a:pPr indent="0" lvl="0" marL="457200" rtl="0" algn="l">
              <a:spcBef>
                <a:spcPts val="0"/>
              </a:spcBef>
              <a:spcAft>
                <a:spcPts val="0"/>
              </a:spcAft>
              <a:buNone/>
            </a:pPr>
            <a:r>
              <a:t/>
            </a:r>
            <a:endParaRPr sz="1800">
              <a:solidFill>
                <a:srgbClr val="333333"/>
              </a:solidFill>
            </a:endParaRPr>
          </a:p>
          <a:p>
            <a:pPr indent="0" lvl="0" marL="0" rtl="0" algn="l">
              <a:spcBef>
                <a:spcPts val="0"/>
              </a:spcBef>
              <a:spcAft>
                <a:spcPts val="0"/>
              </a:spcAft>
              <a:buNone/>
            </a:pPr>
            <a:r>
              <a:rPr lang="en-US" sz="1800">
                <a:solidFill>
                  <a:srgbClr val="333333"/>
                </a:solidFill>
              </a:rPr>
              <a:t>Identifying information leaked through mobile and desktop</a:t>
            </a:r>
            <a:endParaRPr sz="1800">
              <a:solidFill>
                <a:srgbClr val="333333"/>
              </a:solidFill>
            </a:endParaRPr>
          </a:p>
          <a:p>
            <a:pPr indent="-342900" lvl="0" marL="457200" rtl="0" algn="l">
              <a:spcBef>
                <a:spcPts val="0"/>
              </a:spcBef>
              <a:spcAft>
                <a:spcPts val="0"/>
              </a:spcAft>
              <a:buClr>
                <a:srgbClr val="333333"/>
              </a:buClr>
              <a:buSzPts val="1800"/>
              <a:buAutoNum type="arabicPeriod"/>
            </a:pPr>
            <a:r>
              <a:rPr lang="en-US" sz="1800">
                <a:solidFill>
                  <a:srgbClr val="333333"/>
                </a:solidFill>
              </a:rPr>
              <a:t>Device name, type, carrier network, browser, location</a:t>
            </a:r>
            <a:endParaRPr sz="1800">
              <a:solidFill>
                <a:srgbClr val="333333"/>
              </a:solidFill>
            </a:endParaRPr>
          </a:p>
          <a:p>
            <a:pPr indent="-342900" lvl="0" marL="457200" rtl="0" algn="l">
              <a:spcBef>
                <a:spcPts val="0"/>
              </a:spcBef>
              <a:spcAft>
                <a:spcPts val="0"/>
              </a:spcAft>
              <a:buClr>
                <a:srgbClr val="333333"/>
              </a:buClr>
              <a:buSzPts val="1800"/>
              <a:buAutoNum type="arabicPeriod"/>
            </a:pPr>
            <a:r>
              <a:rPr lang="en-US" sz="1800">
                <a:solidFill>
                  <a:srgbClr val="333333"/>
                </a:solidFill>
              </a:rPr>
              <a:t>User agent string of mobile contains device model number</a:t>
            </a:r>
            <a:endParaRPr sz="1800">
              <a:solidFill>
                <a:srgbClr val="333333"/>
              </a:solidFill>
            </a:endParaRPr>
          </a:p>
          <a:p>
            <a:pPr indent="-342900" lvl="0" marL="457200" rtl="0" algn="l">
              <a:spcBef>
                <a:spcPts val="0"/>
              </a:spcBef>
              <a:spcAft>
                <a:spcPts val="0"/>
              </a:spcAft>
              <a:buClr>
                <a:srgbClr val="333333"/>
              </a:buClr>
              <a:buSzPts val="1800"/>
              <a:buAutoNum type="arabicPeriod"/>
            </a:pPr>
            <a:r>
              <a:rPr lang="en-US" sz="1800">
                <a:solidFill>
                  <a:srgbClr val="333333"/>
                </a:solidFill>
              </a:rPr>
              <a:t>Desktop users can be tracked through their network IP address</a:t>
            </a:r>
            <a:endParaRPr sz="1400">
              <a:solidFill>
                <a:srgbClr val="333333"/>
              </a:solidFill>
            </a:endParaRPr>
          </a:p>
          <a:p>
            <a:pPr indent="0" lvl="0" marL="0" rtl="0" algn="l">
              <a:spcBef>
                <a:spcPts val="0"/>
              </a:spcBef>
              <a:spcAft>
                <a:spcPts val="0"/>
              </a:spcAft>
              <a:buNone/>
            </a:pPr>
            <a:r>
              <a:t/>
            </a:r>
            <a:endParaRPr sz="1800">
              <a:solidFill>
                <a:srgbClr val="333333"/>
              </a:solidFill>
            </a:endParaRPr>
          </a:p>
          <a:p>
            <a:pPr indent="0" lvl="0" marL="0" rtl="0" algn="l">
              <a:spcBef>
                <a:spcPts val="0"/>
              </a:spcBef>
              <a:spcAft>
                <a:spcPts val="0"/>
              </a:spcAft>
              <a:buClr>
                <a:schemeClr val="dk1"/>
              </a:buClr>
              <a:buSzPts val="1100"/>
              <a:buFont typeface="Arial"/>
              <a:buNone/>
            </a:pPr>
            <a:r>
              <a:t/>
            </a:r>
            <a:endParaRPr sz="1800">
              <a:solidFill>
                <a:srgbClr val="333333"/>
              </a:solidFill>
            </a:endParaRPr>
          </a:p>
          <a:p>
            <a:pPr indent="0" lvl="0" marL="0" rtl="0" algn="l">
              <a:spcBef>
                <a:spcPts val="0"/>
              </a:spcBef>
              <a:spcAft>
                <a:spcPts val="0"/>
              </a:spcAft>
              <a:buNone/>
            </a:pPr>
            <a:r>
              <a:t/>
            </a:r>
            <a:endParaRPr sz="1800">
              <a:solidFill>
                <a:srgbClr val="333333"/>
              </a:solidFill>
            </a:endParaRPr>
          </a:p>
          <a:p>
            <a:pPr indent="0" lvl="0" marL="0" rtl="0" algn="l">
              <a:spcBef>
                <a:spcPts val="0"/>
              </a:spcBef>
              <a:spcAft>
                <a:spcPts val="0"/>
              </a:spcAft>
              <a:buNone/>
            </a:pPr>
            <a:r>
              <a:t/>
            </a:r>
            <a:endParaRPr sz="1800">
              <a:solidFill>
                <a:srgbClr val="33333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ctrTitle"/>
          </p:nvPr>
        </p:nvSpPr>
        <p:spPr>
          <a:xfrm>
            <a:off x="685800" y="528950"/>
            <a:ext cx="7772400" cy="597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1800"/>
              <a:t>OpenWPM: Cookie data analysis</a:t>
            </a:r>
            <a:endParaRPr sz="1800"/>
          </a:p>
        </p:txBody>
      </p:sp>
      <p:sp>
        <p:nvSpPr>
          <p:cNvPr id="198" name="Google Shape;198;p32"/>
          <p:cNvSpPr txBox="1"/>
          <p:nvPr>
            <p:ph idx="1" type="subTitle"/>
          </p:nvPr>
        </p:nvSpPr>
        <p:spPr>
          <a:xfrm>
            <a:off x="1371600" y="2914650"/>
            <a:ext cx="6400800" cy="1314300"/>
          </a:xfrm>
          <a:prstGeom prst="rect">
            <a:avLst/>
          </a:prstGeom>
        </p:spPr>
        <p:txBody>
          <a:bodyPr anchorCtr="0" anchor="t" bIns="45700" lIns="91425" spcFirstLastPara="1" rIns="91425" wrap="square" tIns="45700">
            <a:noAutofit/>
          </a:bodyPr>
          <a:lstStyle/>
          <a:p>
            <a:pPr indent="0" lvl="0" marL="0" rtl="0" algn="ctr">
              <a:spcBef>
                <a:spcPts val="480"/>
              </a:spcBef>
              <a:spcAft>
                <a:spcPts val="0"/>
              </a:spcAft>
              <a:buNone/>
            </a:pPr>
            <a:r>
              <a:t/>
            </a:r>
            <a:endParaRPr/>
          </a:p>
        </p:txBody>
      </p:sp>
      <p:pic>
        <p:nvPicPr>
          <p:cNvPr id="199" name="Google Shape;199;p32"/>
          <p:cNvPicPr preferRelativeResize="0"/>
          <p:nvPr/>
        </p:nvPicPr>
        <p:blipFill>
          <a:blip r:embed="rId3">
            <a:alphaModFix/>
          </a:blip>
          <a:stretch>
            <a:fillRect/>
          </a:stretch>
        </p:blipFill>
        <p:spPr>
          <a:xfrm>
            <a:off x="714375" y="1312775"/>
            <a:ext cx="7715250" cy="34935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3"/>
          <p:cNvSpPr txBox="1"/>
          <p:nvPr>
            <p:ph type="ctrTitle"/>
          </p:nvPr>
        </p:nvSpPr>
        <p:spPr>
          <a:xfrm>
            <a:off x="406025" y="564822"/>
            <a:ext cx="7772400" cy="40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1800"/>
              <a:t>Understanding common trackers through Network Diagram:</a:t>
            </a:r>
            <a:endParaRPr sz="1800"/>
          </a:p>
        </p:txBody>
      </p:sp>
      <p:pic>
        <p:nvPicPr>
          <p:cNvPr id="205" name="Google Shape;205;p33"/>
          <p:cNvPicPr preferRelativeResize="0"/>
          <p:nvPr/>
        </p:nvPicPr>
        <p:blipFill>
          <a:blip r:embed="rId3">
            <a:alphaModFix/>
          </a:blip>
          <a:stretch>
            <a:fillRect/>
          </a:stretch>
        </p:blipFill>
        <p:spPr>
          <a:xfrm>
            <a:off x="152400" y="968325"/>
            <a:ext cx="8477499" cy="4022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4"/>
          <p:cNvSpPr txBox="1"/>
          <p:nvPr>
            <p:ph type="ctrTitle"/>
          </p:nvPr>
        </p:nvSpPr>
        <p:spPr>
          <a:xfrm>
            <a:off x="685800" y="629370"/>
            <a:ext cx="7772400" cy="110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400"/>
              <a:t>Summary of findings:</a:t>
            </a:r>
            <a:endParaRPr sz="2400"/>
          </a:p>
        </p:txBody>
      </p:sp>
      <p:sp>
        <p:nvSpPr>
          <p:cNvPr id="211" name="Google Shape;211;p34"/>
          <p:cNvSpPr txBox="1"/>
          <p:nvPr>
            <p:ph idx="1" type="subTitle"/>
          </p:nvPr>
        </p:nvSpPr>
        <p:spPr>
          <a:xfrm>
            <a:off x="753225" y="1513650"/>
            <a:ext cx="7804800" cy="3386100"/>
          </a:xfrm>
          <a:prstGeom prst="rect">
            <a:avLst/>
          </a:prstGeom>
        </p:spPr>
        <p:txBody>
          <a:bodyPr anchorCtr="0" anchor="t" bIns="45700" lIns="91425" spcFirstLastPara="1" rIns="91425" wrap="square" tIns="45700">
            <a:noAutofit/>
          </a:bodyPr>
          <a:lstStyle/>
          <a:p>
            <a:pPr indent="-342900" lvl="0" marL="457200" rtl="0" algn="l">
              <a:spcBef>
                <a:spcPts val="480"/>
              </a:spcBef>
              <a:spcAft>
                <a:spcPts val="0"/>
              </a:spcAft>
              <a:buClr>
                <a:srgbClr val="000000"/>
              </a:buClr>
              <a:buSzPts val="1800"/>
              <a:buChar char="●"/>
            </a:pPr>
            <a:r>
              <a:rPr lang="en-US" sz="1800">
                <a:solidFill>
                  <a:srgbClr val="000000"/>
                </a:solidFill>
              </a:rPr>
              <a:t>Many trackers are common across multiple apps.</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Many of the apps leak sensitive information such as private IP in some cases and device model and build fingerprint in most of the apps.</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On comparing the third party sites and the sites blocked through Ghostery, we find that the number of trackers on mobile is more than on desktop.</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Many of the trackers that are found on mobile are not found on desktop.</a:t>
            </a:r>
            <a:endParaRPr sz="18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5"/>
          <p:cNvSpPr txBox="1"/>
          <p:nvPr>
            <p:ph type="ctrTitle"/>
          </p:nvPr>
        </p:nvSpPr>
        <p:spPr>
          <a:xfrm>
            <a:off x="685800" y="629370"/>
            <a:ext cx="7772400" cy="110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400"/>
              <a:t>Summary of findings:</a:t>
            </a:r>
            <a:endParaRPr sz="2400"/>
          </a:p>
        </p:txBody>
      </p:sp>
      <p:sp>
        <p:nvSpPr>
          <p:cNvPr id="217" name="Google Shape;217;p35"/>
          <p:cNvSpPr txBox="1"/>
          <p:nvPr>
            <p:ph idx="1" type="subTitle"/>
          </p:nvPr>
        </p:nvSpPr>
        <p:spPr>
          <a:xfrm>
            <a:off x="753225" y="1513650"/>
            <a:ext cx="7804800" cy="3386100"/>
          </a:xfrm>
          <a:prstGeom prst="rect">
            <a:avLst/>
          </a:prstGeom>
        </p:spPr>
        <p:txBody>
          <a:bodyPr anchorCtr="0" anchor="t" bIns="45700" lIns="91425" spcFirstLastPara="1" rIns="91425" wrap="square" tIns="45700">
            <a:noAutofit/>
          </a:bodyPr>
          <a:lstStyle/>
          <a:p>
            <a:pPr indent="-342900" lvl="0" marL="457200" rtl="0" algn="l">
              <a:spcBef>
                <a:spcPts val="480"/>
              </a:spcBef>
              <a:spcAft>
                <a:spcPts val="0"/>
              </a:spcAft>
              <a:buClr>
                <a:srgbClr val="000000"/>
              </a:buClr>
              <a:buSzPts val="1800"/>
              <a:buChar char="●"/>
            </a:pPr>
            <a:r>
              <a:rPr lang="en-US" sz="1800">
                <a:solidFill>
                  <a:srgbClr val="000000"/>
                </a:solidFill>
              </a:rPr>
              <a:t>On analysing the third party request and blocked sites data using                         OpenWPM, we find that on an average news domain has most number of trackers. This is followed by business and shopping domains. University websites have the least number of trackers.</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News domains have the maximum number of third party cookies s</a:t>
            </a:r>
            <a:r>
              <a:rPr lang="en-US" sz="1800">
                <a:solidFill>
                  <a:srgbClr val="000000"/>
                </a:solidFill>
              </a:rPr>
              <a:t>et. </a:t>
            </a:r>
            <a:r>
              <a:rPr lang="en-US" sz="1800">
                <a:solidFill>
                  <a:srgbClr val="000000"/>
                </a:solidFill>
              </a:rPr>
              <a:t>Most of the third party cookies have expiry date</a:t>
            </a:r>
            <a:r>
              <a:rPr lang="en-US" sz="1800">
                <a:solidFill>
                  <a:srgbClr val="000000"/>
                </a:solidFill>
              </a:rPr>
              <a:t> far in the future i.e  </a:t>
            </a:r>
            <a:r>
              <a:rPr lang="en-US" sz="1800">
                <a:solidFill>
                  <a:srgbClr val="000000"/>
                </a:solidFill>
              </a:rPr>
              <a:t>                                                                     </a:t>
            </a:r>
            <a:r>
              <a:rPr lang="en-US" sz="1800">
                <a:solidFill>
                  <a:srgbClr val="000000"/>
                </a:solidFill>
              </a:rPr>
              <a:t>  </a:t>
            </a:r>
            <a:r>
              <a:rPr lang="en-US" sz="1800">
                <a:solidFill>
                  <a:srgbClr val="000000"/>
                </a:solidFill>
              </a:rPr>
              <a:t>indefinitely.</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The network diagram gives an idea of the common trackers across domains.</a:t>
            </a:r>
            <a:endParaRPr sz="18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txBox="1"/>
          <p:nvPr>
            <p:ph type="ctrTitle"/>
          </p:nvPr>
        </p:nvSpPr>
        <p:spPr>
          <a:xfrm>
            <a:off x="649800" y="583295"/>
            <a:ext cx="7772400" cy="1102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400"/>
              <a:t>Limitations and future work</a:t>
            </a:r>
            <a:endParaRPr sz="2400">
              <a:latin typeface="Arial"/>
              <a:ea typeface="Arial"/>
              <a:cs typeface="Arial"/>
              <a:sym typeface="Arial"/>
            </a:endParaRPr>
          </a:p>
        </p:txBody>
      </p:sp>
      <p:sp>
        <p:nvSpPr>
          <p:cNvPr id="223" name="Google Shape;223;p36"/>
          <p:cNvSpPr txBox="1"/>
          <p:nvPr>
            <p:ph idx="1" type="subTitle"/>
          </p:nvPr>
        </p:nvSpPr>
        <p:spPr>
          <a:xfrm>
            <a:off x="731700" y="1685800"/>
            <a:ext cx="7690500" cy="32283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rgbClr val="000000"/>
              </a:buClr>
              <a:buSzPts val="1800"/>
              <a:buAutoNum type="arabicPeriod"/>
            </a:pPr>
            <a:r>
              <a:rPr lang="en-US" sz="1800">
                <a:solidFill>
                  <a:srgbClr val="000000"/>
                </a:solidFill>
              </a:rPr>
              <a:t>Lumen does not use the same blacklist as Ghostery. Hence we could not do a comparative study across all 3 platforms - apps, mobile browser.</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US" sz="1800">
                <a:solidFill>
                  <a:srgbClr val="000000"/>
                </a:solidFill>
              </a:rPr>
              <a:t>Lumen only works for Android ecosystem and no app for IOS that could monitor the app traffic and block trackers.</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US" sz="1800">
                <a:solidFill>
                  <a:srgbClr val="000000"/>
                </a:solidFill>
              </a:rPr>
              <a:t>This study was conducted across limited number of sites. We would like to increase the number of sites to gain more data to analyse.</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US" sz="1800">
                <a:solidFill>
                  <a:srgbClr val="000000"/>
                </a:solidFill>
              </a:rPr>
              <a:t>Do a comparative study on more parameters to help in understanding the tracking ecosystem of desktop vs mobile.</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5"/>
          <p:cNvSpPr txBox="1"/>
          <p:nvPr>
            <p:ph type="ctrTitle"/>
          </p:nvPr>
        </p:nvSpPr>
        <p:spPr>
          <a:xfrm>
            <a:off x="604575" y="550474"/>
            <a:ext cx="7772400" cy="859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400"/>
              <a:t>Related Work</a:t>
            </a:r>
            <a:endParaRPr sz="2400">
              <a:latin typeface="Arial"/>
              <a:ea typeface="Arial"/>
              <a:cs typeface="Arial"/>
              <a:sym typeface="Arial"/>
            </a:endParaRPr>
          </a:p>
        </p:txBody>
      </p:sp>
      <p:sp>
        <p:nvSpPr>
          <p:cNvPr id="96" name="Google Shape;96;p15"/>
          <p:cNvSpPr txBox="1"/>
          <p:nvPr>
            <p:ph idx="1" type="subTitle"/>
          </p:nvPr>
        </p:nvSpPr>
        <p:spPr>
          <a:xfrm>
            <a:off x="753225" y="1359975"/>
            <a:ext cx="7475100" cy="36372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rgbClr val="000000"/>
              </a:buClr>
              <a:buSzPts val="1800"/>
              <a:buAutoNum type="arabicParenR"/>
            </a:pPr>
            <a:r>
              <a:rPr lang="en-US" sz="1800">
                <a:solidFill>
                  <a:srgbClr val="000000"/>
                </a:solidFill>
              </a:rPr>
              <a:t>Tracking the Trackers: Towards Understanding the Mobile Advertising and Tracking Ecosystem</a:t>
            </a:r>
            <a:endParaRPr sz="1800">
              <a:solidFill>
                <a:srgbClr val="000000"/>
              </a:solidFill>
            </a:endParaRPr>
          </a:p>
          <a:p>
            <a:pPr indent="0" lvl="0" marL="457200" rtl="0" algn="l">
              <a:spcBef>
                <a:spcPts val="0"/>
              </a:spcBef>
              <a:spcAft>
                <a:spcPts val="0"/>
              </a:spcAft>
              <a:buNone/>
            </a:pPr>
            <a:r>
              <a:rPr lang="en-US" sz="1400">
                <a:solidFill>
                  <a:srgbClr val="000000"/>
                </a:solidFill>
              </a:rPr>
              <a:t>Conducts study with ICSI Haystack Lumen App and gives insights of different trackers across the android app.</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342900" lvl="0" marL="457200" rtl="0" algn="l">
              <a:spcBef>
                <a:spcPts val="0"/>
              </a:spcBef>
              <a:spcAft>
                <a:spcPts val="0"/>
              </a:spcAft>
              <a:buClr>
                <a:srgbClr val="000000"/>
              </a:buClr>
              <a:buSzPts val="1800"/>
              <a:buAutoNum type="arabicParenR"/>
            </a:pPr>
            <a:r>
              <a:rPr lang="en-US" sz="1800">
                <a:solidFill>
                  <a:srgbClr val="000000"/>
                </a:solidFill>
              </a:rPr>
              <a:t>The Web’s Sixth Sense: A Study of Scripts Accessing Smartphone Sensors </a:t>
            </a:r>
            <a:endParaRPr sz="1800">
              <a:solidFill>
                <a:srgbClr val="000000"/>
              </a:solidFill>
            </a:endParaRPr>
          </a:p>
          <a:p>
            <a:pPr indent="0" lvl="0" marL="457200" rtl="0" algn="l">
              <a:spcBef>
                <a:spcPts val="0"/>
              </a:spcBef>
              <a:spcAft>
                <a:spcPts val="0"/>
              </a:spcAft>
              <a:buNone/>
            </a:pPr>
            <a:r>
              <a:rPr lang="en-US" sz="1400">
                <a:solidFill>
                  <a:srgbClr val="000000"/>
                </a:solidFill>
              </a:rPr>
              <a:t>Studies smartphone sensor by extending OpenWPM tool to mobile, also detects fingerprinting on mobile platform</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342900" lvl="0" marL="457200" rtl="0" algn="l">
              <a:spcBef>
                <a:spcPts val="0"/>
              </a:spcBef>
              <a:spcAft>
                <a:spcPts val="0"/>
              </a:spcAft>
              <a:buClr>
                <a:srgbClr val="000000"/>
              </a:buClr>
              <a:buSzPts val="1800"/>
              <a:buAutoNum type="arabicParenR"/>
            </a:pPr>
            <a:r>
              <a:rPr lang="en-US" sz="1800">
                <a:solidFill>
                  <a:srgbClr val="000000"/>
                </a:solidFill>
              </a:rPr>
              <a:t>O</a:t>
            </a:r>
            <a:r>
              <a:rPr lang="en-US" sz="1800">
                <a:solidFill>
                  <a:srgbClr val="000000"/>
                </a:solidFill>
              </a:rPr>
              <a:t>nline Tracking: A 1-million-site Measurement and Analysis  </a:t>
            </a:r>
            <a:r>
              <a:rPr lang="en-US" sz="1400">
                <a:solidFill>
                  <a:srgbClr val="000000"/>
                </a:solidFill>
              </a:rPr>
              <a:t>Focuses on analysing 15 metrics including stateless and stateful tracking for 1 million sites using OpenWPM</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ctrTitle"/>
          </p:nvPr>
        </p:nvSpPr>
        <p:spPr>
          <a:xfrm>
            <a:off x="753225" y="564850"/>
            <a:ext cx="7670400" cy="110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Problem Statement</a:t>
            </a:r>
            <a:endParaRPr sz="3000"/>
          </a:p>
        </p:txBody>
      </p:sp>
      <p:sp>
        <p:nvSpPr>
          <p:cNvPr id="102" name="Google Shape;102;p16"/>
          <p:cNvSpPr txBox="1"/>
          <p:nvPr>
            <p:ph idx="1" type="subTitle"/>
          </p:nvPr>
        </p:nvSpPr>
        <p:spPr>
          <a:xfrm>
            <a:off x="753225" y="1406025"/>
            <a:ext cx="7568100" cy="34077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sz="1800">
              <a:solidFill>
                <a:srgbClr val="000000"/>
              </a:solidFill>
            </a:endParaRPr>
          </a:p>
          <a:p>
            <a:pPr indent="0" lvl="0" marL="0" rtl="0" algn="l">
              <a:spcBef>
                <a:spcPts val="480"/>
              </a:spcBef>
              <a:spcAft>
                <a:spcPts val="0"/>
              </a:spcAft>
              <a:buNone/>
            </a:pPr>
            <a:r>
              <a:rPr lang="en-US" sz="1800">
                <a:solidFill>
                  <a:srgbClr val="000000"/>
                </a:solidFill>
              </a:rPr>
              <a:t>This project aims to analyse the third party requests and tracking data in app, mobile and desktop browser to answer the following questions:</a:t>
            </a:r>
            <a:endParaRPr sz="1800">
              <a:solidFill>
                <a:srgbClr val="000000"/>
              </a:solidFill>
            </a:endParaRPr>
          </a:p>
          <a:p>
            <a:pPr indent="0" lvl="0" marL="0" rtl="0" algn="l">
              <a:spcBef>
                <a:spcPts val="480"/>
              </a:spcBef>
              <a:spcAft>
                <a:spcPts val="0"/>
              </a:spcAft>
              <a:buNone/>
            </a:pPr>
            <a:r>
              <a:t/>
            </a:r>
            <a:endParaRPr sz="1800">
              <a:solidFill>
                <a:srgbClr val="000000"/>
              </a:solidFill>
            </a:endParaRPr>
          </a:p>
          <a:p>
            <a:pPr indent="-342900" lvl="0" marL="457200" rtl="0" algn="l">
              <a:spcBef>
                <a:spcPts val="480"/>
              </a:spcBef>
              <a:spcAft>
                <a:spcPts val="0"/>
              </a:spcAft>
              <a:buClr>
                <a:srgbClr val="000000"/>
              </a:buClr>
              <a:buSzPts val="1800"/>
              <a:buAutoNum type="arabicParenR"/>
            </a:pPr>
            <a:r>
              <a:rPr lang="en-US" sz="1800">
                <a:solidFill>
                  <a:srgbClr val="000000"/>
                </a:solidFill>
              </a:rPr>
              <a:t>Do mobile contains more trackers than desktop?</a:t>
            </a:r>
            <a:endParaRPr sz="1800">
              <a:solidFill>
                <a:srgbClr val="000000"/>
              </a:solidFill>
            </a:endParaRPr>
          </a:p>
          <a:p>
            <a:pPr indent="-342900" lvl="0" marL="457200" rtl="0" algn="l">
              <a:spcBef>
                <a:spcPts val="0"/>
              </a:spcBef>
              <a:spcAft>
                <a:spcPts val="0"/>
              </a:spcAft>
              <a:buClr>
                <a:srgbClr val="000000"/>
              </a:buClr>
              <a:buSzPts val="1800"/>
              <a:buAutoNum type="arabicParenR"/>
            </a:pPr>
            <a:r>
              <a:rPr lang="en-US" sz="1800">
                <a:solidFill>
                  <a:srgbClr val="000000"/>
                </a:solidFill>
              </a:rPr>
              <a:t>Are there any trends in tracking behaviour across both the platforms?</a:t>
            </a:r>
            <a:endParaRPr sz="1800">
              <a:solidFill>
                <a:srgbClr val="000000"/>
              </a:solidFill>
            </a:endParaRPr>
          </a:p>
          <a:p>
            <a:pPr indent="-342900" lvl="0" marL="457200" rtl="0" algn="l">
              <a:spcBef>
                <a:spcPts val="0"/>
              </a:spcBef>
              <a:spcAft>
                <a:spcPts val="0"/>
              </a:spcAft>
              <a:buClr>
                <a:srgbClr val="000000"/>
              </a:buClr>
              <a:buSzPts val="1800"/>
              <a:buAutoNum type="arabicParenR"/>
            </a:pPr>
            <a:r>
              <a:rPr lang="en-US" sz="1800">
                <a:solidFill>
                  <a:srgbClr val="000000"/>
                </a:solidFill>
              </a:rPr>
              <a:t>Can we draw conclusions on tracking behaviour based on the type of domain of website?</a:t>
            </a:r>
            <a:endParaRPr sz="1800">
              <a:solidFill>
                <a:srgbClr val="000000"/>
              </a:solidFill>
            </a:endParaRPr>
          </a:p>
          <a:p>
            <a:pPr indent="0" lvl="0" marL="0" rtl="0" algn="l">
              <a:spcBef>
                <a:spcPts val="480"/>
              </a:spcBef>
              <a:spcAft>
                <a:spcPts val="0"/>
              </a:spcAft>
              <a:buNone/>
            </a:pPr>
            <a:r>
              <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ctrTitle"/>
          </p:nvPr>
        </p:nvSpPr>
        <p:spPr>
          <a:xfrm>
            <a:off x="685813" y="590370"/>
            <a:ext cx="7772400" cy="110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Proposed Approach</a:t>
            </a:r>
            <a:endParaRPr>
              <a:latin typeface="Arial"/>
              <a:ea typeface="Arial"/>
              <a:cs typeface="Arial"/>
              <a:sym typeface="Arial"/>
            </a:endParaRPr>
          </a:p>
        </p:txBody>
      </p:sp>
      <p:pic>
        <p:nvPicPr>
          <p:cNvPr id="108" name="Google Shape;108;p17"/>
          <p:cNvPicPr preferRelativeResize="0"/>
          <p:nvPr/>
        </p:nvPicPr>
        <p:blipFill>
          <a:blip r:embed="rId3">
            <a:alphaModFix/>
          </a:blip>
          <a:stretch>
            <a:fillRect/>
          </a:stretch>
        </p:blipFill>
        <p:spPr>
          <a:xfrm>
            <a:off x="973000" y="1510170"/>
            <a:ext cx="7198030" cy="31028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idx="1" type="subTitle"/>
          </p:nvPr>
        </p:nvSpPr>
        <p:spPr>
          <a:xfrm>
            <a:off x="517150" y="456100"/>
            <a:ext cx="7841100" cy="4525800"/>
          </a:xfrm>
          <a:prstGeom prst="rect">
            <a:avLst/>
          </a:prstGeom>
        </p:spPr>
        <p:txBody>
          <a:bodyPr anchorCtr="0" anchor="t" bIns="45700" lIns="91425" spcFirstLastPara="1" rIns="91425" wrap="square" tIns="45700">
            <a:noAutofit/>
          </a:bodyPr>
          <a:lstStyle/>
          <a:p>
            <a:pPr indent="0" lvl="0" marL="457200" rtl="0" algn="ctr">
              <a:spcBef>
                <a:spcPts val="480"/>
              </a:spcBef>
              <a:spcAft>
                <a:spcPts val="0"/>
              </a:spcAft>
              <a:buNone/>
            </a:pPr>
            <a:r>
              <a:rPr b="1" lang="en-US" sz="1800" u="sng">
                <a:solidFill>
                  <a:srgbClr val="000000"/>
                </a:solidFill>
              </a:rPr>
              <a:t>Data Collection Methodology</a:t>
            </a:r>
            <a:endParaRPr b="1" sz="1800" u="sng">
              <a:solidFill>
                <a:srgbClr val="000000"/>
              </a:solidFill>
            </a:endParaRPr>
          </a:p>
          <a:p>
            <a:pPr indent="0" lvl="0" marL="0" rtl="0" algn="l">
              <a:spcBef>
                <a:spcPts val="480"/>
              </a:spcBef>
              <a:spcAft>
                <a:spcPts val="0"/>
              </a:spcAft>
              <a:buNone/>
            </a:pPr>
            <a:r>
              <a:rPr b="1" lang="en-US" sz="1800">
                <a:solidFill>
                  <a:srgbClr val="000000"/>
                </a:solidFill>
              </a:rPr>
              <a:t>         WHERE</a:t>
            </a:r>
            <a:r>
              <a:rPr lang="en-US" sz="1800">
                <a:solidFill>
                  <a:srgbClr val="000000"/>
                </a:solidFill>
              </a:rPr>
              <a:t>  </a:t>
            </a:r>
            <a:endParaRPr sz="1800">
              <a:solidFill>
                <a:srgbClr val="000000"/>
              </a:solidFill>
            </a:endParaRPr>
          </a:p>
          <a:p>
            <a:pPr indent="-342900" lvl="0" marL="914400" rtl="0" algn="l">
              <a:spcBef>
                <a:spcPts val="480"/>
              </a:spcBef>
              <a:spcAft>
                <a:spcPts val="0"/>
              </a:spcAft>
              <a:buClr>
                <a:srgbClr val="000000"/>
              </a:buClr>
              <a:buSzPts val="1800"/>
              <a:buChar char="●"/>
            </a:pPr>
            <a:r>
              <a:rPr lang="en-US" sz="1800">
                <a:solidFill>
                  <a:schemeClr val="dk1"/>
                </a:solidFill>
              </a:rPr>
              <a:t>Mobile(Browser) &amp; Desktop (Browser) - Ghostery Platform </a:t>
            </a:r>
            <a:endParaRPr sz="1800">
              <a:solidFill>
                <a:schemeClr val="dk1"/>
              </a:solidFill>
            </a:endParaRPr>
          </a:p>
          <a:p>
            <a:pPr indent="-342900" lvl="0" marL="914400" rtl="0" algn="l">
              <a:spcBef>
                <a:spcPts val="0"/>
              </a:spcBef>
              <a:spcAft>
                <a:spcPts val="0"/>
              </a:spcAft>
              <a:buClr>
                <a:srgbClr val="000000"/>
              </a:buClr>
              <a:buSzPts val="1800"/>
              <a:buChar char="●"/>
            </a:pPr>
            <a:r>
              <a:rPr lang="en-US" sz="1800">
                <a:solidFill>
                  <a:schemeClr val="dk1"/>
                </a:solidFill>
              </a:rPr>
              <a:t>Mobile (Applications) - Lumen Platform</a:t>
            </a:r>
            <a:endParaRPr sz="1800">
              <a:solidFill>
                <a:schemeClr val="dk1"/>
              </a:solidFill>
            </a:endParaRPr>
          </a:p>
          <a:p>
            <a:pPr indent="-342900" lvl="0" marL="914400" rtl="0" algn="l">
              <a:spcBef>
                <a:spcPts val="0"/>
              </a:spcBef>
              <a:spcAft>
                <a:spcPts val="0"/>
              </a:spcAft>
              <a:buClr>
                <a:schemeClr val="dk1"/>
              </a:buClr>
              <a:buSzPts val="1800"/>
              <a:buChar char="●"/>
            </a:pPr>
            <a:r>
              <a:rPr lang="en-US" sz="1800">
                <a:solidFill>
                  <a:schemeClr val="dk1"/>
                </a:solidFill>
              </a:rPr>
              <a:t>Desktop(Browser) - OpenWPM</a:t>
            </a:r>
            <a:endParaRPr sz="1800">
              <a:solidFill>
                <a:schemeClr val="dk1"/>
              </a:solidFill>
            </a:endParaRPr>
          </a:p>
          <a:p>
            <a:pPr indent="0" lvl="0" marL="0" rtl="0" algn="l">
              <a:spcBef>
                <a:spcPts val="480"/>
              </a:spcBef>
              <a:spcAft>
                <a:spcPts val="0"/>
              </a:spcAft>
              <a:buNone/>
            </a:pPr>
            <a:r>
              <a:rPr lang="en-US" sz="1800">
                <a:solidFill>
                  <a:schemeClr val="dk1"/>
                </a:solidFill>
              </a:rPr>
              <a:t>         </a:t>
            </a:r>
            <a:r>
              <a:rPr b="1" lang="en-US" sz="1800">
                <a:solidFill>
                  <a:schemeClr val="dk1"/>
                </a:solidFill>
              </a:rPr>
              <a:t>HOW</a:t>
            </a:r>
            <a:r>
              <a:rPr lang="en-US" sz="1800">
                <a:solidFill>
                  <a:schemeClr val="dk1"/>
                </a:solidFill>
              </a:rPr>
              <a:t>  </a:t>
            </a:r>
            <a:endParaRPr sz="1800">
              <a:solidFill>
                <a:schemeClr val="dk1"/>
              </a:solidFill>
            </a:endParaRPr>
          </a:p>
          <a:p>
            <a:pPr indent="-342900" lvl="0" marL="914400" rtl="0" algn="l">
              <a:spcBef>
                <a:spcPts val="480"/>
              </a:spcBef>
              <a:spcAft>
                <a:spcPts val="0"/>
              </a:spcAft>
              <a:buClr>
                <a:schemeClr val="dk1"/>
              </a:buClr>
              <a:buSzPts val="1800"/>
              <a:buChar char="●"/>
            </a:pPr>
            <a:r>
              <a:rPr lang="en-US" sz="1800">
                <a:solidFill>
                  <a:schemeClr val="dk1"/>
                </a:solidFill>
              </a:rPr>
              <a:t>Download the ghostery extension on mobile and desktop </a:t>
            </a:r>
            <a:endParaRPr sz="1800">
              <a:solidFill>
                <a:schemeClr val="dk1"/>
              </a:solidFill>
            </a:endParaRPr>
          </a:p>
          <a:p>
            <a:pPr indent="-342900" lvl="0" marL="914400" rtl="0" algn="l">
              <a:spcBef>
                <a:spcPts val="0"/>
              </a:spcBef>
              <a:spcAft>
                <a:spcPts val="0"/>
              </a:spcAft>
              <a:buClr>
                <a:schemeClr val="dk1"/>
              </a:buClr>
              <a:buSzPts val="1800"/>
              <a:buChar char="●"/>
            </a:pPr>
            <a:r>
              <a:rPr lang="en-US" sz="1800">
                <a:solidFill>
                  <a:schemeClr val="dk1"/>
                </a:solidFill>
              </a:rPr>
              <a:t>Download the Lumen app and browse the app to see the trackers</a:t>
            </a:r>
            <a:endParaRPr sz="1800">
              <a:solidFill>
                <a:schemeClr val="dk1"/>
              </a:solidFill>
            </a:endParaRPr>
          </a:p>
          <a:p>
            <a:pPr indent="-342900" lvl="0" marL="914400" rtl="0" algn="l">
              <a:spcBef>
                <a:spcPts val="0"/>
              </a:spcBef>
              <a:spcAft>
                <a:spcPts val="0"/>
              </a:spcAft>
              <a:buClr>
                <a:schemeClr val="dk1"/>
              </a:buClr>
              <a:buSzPts val="1800"/>
              <a:buChar char="●"/>
            </a:pPr>
            <a:r>
              <a:rPr lang="en-US" sz="1800">
                <a:solidFill>
                  <a:schemeClr val="dk1"/>
                </a:solidFill>
              </a:rPr>
              <a:t>OpenWPM crawl script</a:t>
            </a:r>
            <a:endParaRPr sz="1800">
              <a:solidFill>
                <a:schemeClr val="dk1"/>
              </a:solidFill>
            </a:endParaRPr>
          </a:p>
          <a:p>
            <a:pPr indent="0" lvl="0" marL="0" rtl="0" algn="l">
              <a:spcBef>
                <a:spcPts val="480"/>
              </a:spcBef>
              <a:spcAft>
                <a:spcPts val="0"/>
              </a:spcAft>
              <a:buNone/>
            </a:pPr>
            <a:r>
              <a:rPr lang="en-US" sz="1800">
                <a:solidFill>
                  <a:schemeClr val="dk1"/>
                </a:solidFill>
              </a:rPr>
              <a:t>         </a:t>
            </a:r>
            <a:r>
              <a:rPr b="1" lang="en-US" sz="1800">
                <a:solidFill>
                  <a:schemeClr val="dk1"/>
                </a:solidFill>
              </a:rPr>
              <a:t>WHAT</a:t>
            </a:r>
            <a:r>
              <a:rPr lang="en-US" sz="1800">
                <a:solidFill>
                  <a:schemeClr val="dk1"/>
                </a:solidFill>
              </a:rPr>
              <a:t>	</a:t>
            </a:r>
            <a:endParaRPr sz="1800">
              <a:solidFill>
                <a:schemeClr val="dk1"/>
              </a:solidFill>
            </a:endParaRPr>
          </a:p>
          <a:p>
            <a:pPr indent="-342900" lvl="0" marL="914400" rtl="0" algn="l">
              <a:spcBef>
                <a:spcPts val="480"/>
              </a:spcBef>
              <a:spcAft>
                <a:spcPts val="0"/>
              </a:spcAft>
              <a:buClr>
                <a:schemeClr val="dk1"/>
              </a:buClr>
              <a:buSzPts val="1800"/>
              <a:buChar char="●"/>
            </a:pPr>
            <a:r>
              <a:rPr lang="en-US" sz="1800">
                <a:solidFill>
                  <a:schemeClr val="dk1"/>
                </a:solidFill>
              </a:rPr>
              <a:t>Find the blacklisted website count on Mobile vs Desktop </a:t>
            </a:r>
            <a:endParaRPr sz="1800">
              <a:solidFill>
                <a:schemeClr val="dk1"/>
              </a:solidFill>
            </a:endParaRPr>
          </a:p>
          <a:p>
            <a:pPr indent="-342900" lvl="0" marL="914400" rtl="0" algn="l">
              <a:spcBef>
                <a:spcPts val="0"/>
              </a:spcBef>
              <a:spcAft>
                <a:spcPts val="0"/>
              </a:spcAft>
              <a:buClr>
                <a:schemeClr val="dk1"/>
              </a:buClr>
              <a:buSzPts val="1800"/>
              <a:buChar char="●"/>
            </a:pPr>
            <a:r>
              <a:rPr lang="en-US" sz="1800">
                <a:solidFill>
                  <a:schemeClr val="dk1"/>
                </a:solidFill>
              </a:rPr>
              <a:t>Find the blacklisted website unique to Mobile and Desktop </a:t>
            </a:r>
            <a:endParaRPr sz="1800">
              <a:solidFill>
                <a:schemeClr val="dk1"/>
              </a:solidFill>
            </a:endParaRPr>
          </a:p>
          <a:p>
            <a:pPr indent="-342900" lvl="0" marL="914400" rtl="0" algn="l">
              <a:spcBef>
                <a:spcPts val="0"/>
              </a:spcBef>
              <a:spcAft>
                <a:spcPts val="0"/>
              </a:spcAft>
              <a:buClr>
                <a:schemeClr val="dk1"/>
              </a:buClr>
              <a:buSzPts val="1800"/>
              <a:buChar char="●"/>
            </a:pPr>
            <a:r>
              <a:rPr lang="en-US" sz="1800">
                <a:solidFill>
                  <a:schemeClr val="dk1"/>
                </a:solidFill>
              </a:rPr>
              <a:t>Find trackers in Android apps of websites</a:t>
            </a:r>
            <a:endParaRPr sz="1800">
              <a:solidFill>
                <a:schemeClr val="dk1"/>
              </a:solidFill>
            </a:endParaRPr>
          </a:p>
          <a:p>
            <a:pPr indent="-342900" lvl="0" marL="914400" rtl="0" algn="l">
              <a:spcBef>
                <a:spcPts val="0"/>
              </a:spcBef>
              <a:spcAft>
                <a:spcPts val="0"/>
              </a:spcAft>
              <a:buClr>
                <a:schemeClr val="dk1"/>
              </a:buClr>
              <a:buSzPts val="1800"/>
              <a:buChar char="●"/>
            </a:pPr>
            <a:r>
              <a:rPr lang="en-US" sz="1800">
                <a:solidFill>
                  <a:schemeClr val="dk1"/>
                </a:solidFill>
              </a:rPr>
              <a:t>Extract third party requests and http response data </a:t>
            </a:r>
            <a:endParaRPr sz="1800">
              <a:solidFill>
                <a:schemeClr val="dk1"/>
              </a:solidFill>
            </a:endParaRPr>
          </a:p>
          <a:p>
            <a:pPr indent="0" lvl="0" marL="0" rtl="0" algn="l">
              <a:spcBef>
                <a:spcPts val="480"/>
              </a:spcBef>
              <a:spcAft>
                <a:spcPts val="0"/>
              </a:spcAft>
              <a:buClr>
                <a:schemeClr val="dk1"/>
              </a:buClr>
              <a:buSzPts val="1100"/>
              <a:buFont typeface="Arial"/>
              <a:buNone/>
            </a:pPr>
            <a:r>
              <a:rPr lang="en-US" sz="1800">
                <a:solidFill>
                  <a:schemeClr val="dk1"/>
                </a:solidFill>
              </a:rPr>
              <a:t>   </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ctrTitle"/>
          </p:nvPr>
        </p:nvSpPr>
        <p:spPr>
          <a:xfrm>
            <a:off x="685800" y="1597820"/>
            <a:ext cx="7772400" cy="110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Study / Experiment design</a:t>
            </a:r>
            <a:endParaRPr>
              <a:latin typeface="Arial"/>
              <a:ea typeface="Arial"/>
              <a:cs typeface="Arial"/>
              <a:sym typeface="Arial"/>
            </a:endParaRPr>
          </a:p>
        </p:txBody>
      </p:sp>
      <p:sp>
        <p:nvSpPr>
          <p:cNvPr id="119" name="Google Shape;119;p19"/>
          <p:cNvSpPr txBox="1"/>
          <p:nvPr>
            <p:ph idx="1" type="subTitle"/>
          </p:nvPr>
        </p:nvSpPr>
        <p:spPr>
          <a:xfrm>
            <a:off x="1371600" y="2914650"/>
            <a:ext cx="6400800" cy="1314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Font typeface="Arial"/>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ctrTitle"/>
          </p:nvPr>
        </p:nvSpPr>
        <p:spPr>
          <a:xfrm>
            <a:off x="685800" y="550470"/>
            <a:ext cx="7772400" cy="110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400"/>
              <a:t>Lumen Privacy Monitor:</a:t>
            </a:r>
            <a:endParaRPr sz="2400"/>
          </a:p>
        </p:txBody>
      </p:sp>
      <p:sp>
        <p:nvSpPr>
          <p:cNvPr id="125" name="Google Shape;125;p20"/>
          <p:cNvSpPr txBox="1"/>
          <p:nvPr>
            <p:ph idx="1" type="subTitle"/>
          </p:nvPr>
        </p:nvSpPr>
        <p:spPr>
          <a:xfrm>
            <a:off x="685800" y="1535150"/>
            <a:ext cx="7772400" cy="30990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sz="1800">
                <a:solidFill>
                  <a:srgbClr val="000000"/>
                </a:solidFill>
              </a:rPr>
              <a:t>Monitors the behaviour of the app over the network by analyzing the traffic to display follow information:</a:t>
            </a:r>
            <a:endParaRPr sz="1800">
              <a:solidFill>
                <a:srgbClr val="000000"/>
              </a:solidFill>
            </a:endParaRPr>
          </a:p>
          <a:p>
            <a:pPr indent="0" lvl="0" marL="0" rtl="0" algn="l">
              <a:spcBef>
                <a:spcPts val="480"/>
              </a:spcBef>
              <a:spcAft>
                <a:spcPts val="0"/>
              </a:spcAft>
              <a:buNone/>
            </a:pPr>
            <a:r>
              <a:t/>
            </a:r>
            <a:endParaRPr sz="1800">
              <a:solidFill>
                <a:srgbClr val="000000"/>
              </a:solidFill>
            </a:endParaRPr>
          </a:p>
          <a:p>
            <a:pPr indent="-342900" lvl="0" marL="457200" rtl="0" algn="l">
              <a:spcBef>
                <a:spcPts val="480"/>
              </a:spcBef>
              <a:spcAft>
                <a:spcPts val="0"/>
              </a:spcAft>
              <a:buClr>
                <a:srgbClr val="000000"/>
              </a:buClr>
              <a:buSzPts val="1800"/>
              <a:buAutoNum type="arabicPeriod"/>
            </a:pPr>
            <a:r>
              <a:rPr lang="en-US" sz="1800">
                <a:solidFill>
                  <a:srgbClr val="000000"/>
                </a:solidFill>
              </a:rPr>
              <a:t>No. of trackers blocked while visiting the app</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US" sz="1800">
                <a:solidFill>
                  <a:srgbClr val="000000"/>
                </a:solidFill>
              </a:rPr>
              <a:t>No. of third party requests</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US" sz="1800">
                <a:solidFill>
                  <a:srgbClr val="000000"/>
                </a:solidFill>
              </a:rPr>
              <a:t>The data that is shared with third parties</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US" sz="1800">
                <a:solidFill>
                  <a:srgbClr val="000000"/>
                </a:solidFill>
              </a:rPr>
              <a:t>Dangerous data leaks </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US" sz="1800">
                <a:solidFill>
                  <a:srgbClr val="000000"/>
                </a:solidFill>
              </a:rPr>
              <a:t>Detailed traffic analysis reports that display the common trackers, amount of traffic wasted on advertising</a:t>
            </a:r>
            <a:endParaRPr sz="1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type="ctrTitle"/>
          </p:nvPr>
        </p:nvSpPr>
        <p:spPr>
          <a:xfrm>
            <a:off x="563825" y="365095"/>
            <a:ext cx="7772400" cy="110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1800"/>
              <a:t>Ghostery: Browser(Mobile Web) and Extension(Desktop)</a:t>
            </a:r>
            <a:endParaRPr sz="1800"/>
          </a:p>
        </p:txBody>
      </p:sp>
      <p:sp>
        <p:nvSpPr>
          <p:cNvPr id="131" name="Google Shape;131;p21"/>
          <p:cNvSpPr txBox="1"/>
          <p:nvPr>
            <p:ph idx="1" type="subTitle"/>
          </p:nvPr>
        </p:nvSpPr>
        <p:spPr>
          <a:xfrm>
            <a:off x="685800" y="1123275"/>
            <a:ext cx="7772400" cy="3651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sz="1800">
                <a:solidFill>
                  <a:srgbClr val="000000"/>
                </a:solidFill>
              </a:rPr>
              <a:t>It helps us analyse the following while browsing the websites on Mobile vs Desktop </a:t>
            </a:r>
            <a:endParaRPr sz="1800">
              <a:solidFill>
                <a:srgbClr val="000000"/>
              </a:solidFill>
            </a:endParaRPr>
          </a:p>
          <a:p>
            <a:pPr indent="-342900" lvl="0" marL="457200" rtl="0" algn="l">
              <a:spcBef>
                <a:spcPts val="480"/>
              </a:spcBef>
              <a:spcAft>
                <a:spcPts val="0"/>
              </a:spcAft>
              <a:buClr>
                <a:srgbClr val="000000"/>
              </a:buClr>
              <a:buSzPts val="1800"/>
              <a:buAutoNum type="arabicPeriod"/>
            </a:pPr>
            <a:r>
              <a:rPr lang="en-US" sz="1800">
                <a:solidFill>
                  <a:srgbClr val="000000"/>
                </a:solidFill>
              </a:rPr>
              <a:t>No. of trackers trying to track while visiting the website</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US" sz="1800">
                <a:solidFill>
                  <a:srgbClr val="000000"/>
                </a:solidFill>
              </a:rPr>
              <a:t>No. of trackers that were being blocked </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US" sz="1800">
                <a:solidFill>
                  <a:srgbClr val="000000"/>
                </a:solidFill>
              </a:rPr>
              <a:t>Categorise the trackers into the following domains :</a:t>
            </a:r>
            <a:endParaRPr sz="1800">
              <a:solidFill>
                <a:srgbClr val="000000"/>
              </a:solidFill>
            </a:endParaRPr>
          </a:p>
          <a:p>
            <a:pPr indent="0" lvl="0" marL="914400" rtl="0" algn="l">
              <a:spcBef>
                <a:spcPts val="480"/>
              </a:spcBef>
              <a:spcAft>
                <a:spcPts val="0"/>
              </a:spcAft>
              <a:buNone/>
            </a:pPr>
            <a:r>
              <a:rPr lang="en-US" sz="1800">
                <a:solidFill>
                  <a:srgbClr val="000000"/>
                </a:solidFill>
              </a:rPr>
              <a:t>a) Advertising</a:t>
            </a:r>
            <a:endParaRPr sz="1800">
              <a:solidFill>
                <a:srgbClr val="000000"/>
              </a:solidFill>
            </a:endParaRPr>
          </a:p>
          <a:p>
            <a:pPr indent="0" lvl="0" marL="914400" rtl="0" algn="l">
              <a:spcBef>
                <a:spcPts val="480"/>
              </a:spcBef>
              <a:spcAft>
                <a:spcPts val="0"/>
              </a:spcAft>
              <a:buNone/>
            </a:pPr>
            <a:r>
              <a:rPr lang="en-US" sz="1800">
                <a:solidFill>
                  <a:srgbClr val="000000"/>
                </a:solidFill>
              </a:rPr>
              <a:t>b) Site Analytics </a:t>
            </a:r>
            <a:endParaRPr sz="1800">
              <a:solidFill>
                <a:srgbClr val="000000"/>
              </a:solidFill>
            </a:endParaRPr>
          </a:p>
          <a:p>
            <a:pPr indent="0" lvl="0" marL="914400" rtl="0" algn="l">
              <a:spcBef>
                <a:spcPts val="480"/>
              </a:spcBef>
              <a:spcAft>
                <a:spcPts val="0"/>
              </a:spcAft>
              <a:buNone/>
            </a:pPr>
            <a:r>
              <a:rPr lang="en-US" sz="1800">
                <a:solidFill>
                  <a:srgbClr val="000000"/>
                </a:solidFill>
              </a:rPr>
              <a:t>c) Social Media </a:t>
            </a:r>
            <a:endParaRPr sz="1800">
              <a:solidFill>
                <a:srgbClr val="000000"/>
              </a:solidFill>
            </a:endParaRPr>
          </a:p>
          <a:p>
            <a:pPr indent="0" lvl="0" marL="914400" rtl="0" algn="l">
              <a:spcBef>
                <a:spcPts val="480"/>
              </a:spcBef>
              <a:spcAft>
                <a:spcPts val="0"/>
              </a:spcAft>
              <a:buNone/>
            </a:pPr>
            <a:r>
              <a:rPr lang="en-US" sz="1800">
                <a:solidFill>
                  <a:srgbClr val="000000"/>
                </a:solidFill>
              </a:rPr>
              <a:t>d) Essential Trackers </a:t>
            </a:r>
            <a:endParaRPr sz="1800">
              <a:solidFill>
                <a:srgbClr val="000000"/>
              </a:solidFill>
            </a:endParaRPr>
          </a:p>
          <a:p>
            <a:pPr indent="0" lvl="0" marL="914400" rtl="0" algn="l">
              <a:spcBef>
                <a:spcPts val="480"/>
              </a:spcBef>
              <a:spcAft>
                <a:spcPts val="0"/>
              </a:spcAft>
              <a:buNone/>
            </a:pPr>
            <a:r>
              <a:rPr lang="en-US" sz="1800">
                <a:solidFill>
                  <a:srgbClr val="000000"/>
                </a:solidFill>
              </a:rPr>
              <a:t>e) Customer interactions</a:t>
            </a:r>
            <a:endParaRPr sz="1800">
              <a:solidFill>
                <a:srgbClr val="000000"/>
              </a:solidFill>
            </a:endParaRPr>
          </a:p>
          <a:p>
            <a:pPr indent="-342900" lvl="0" marL="457200" rtl="0" algn="l">
              <a:spcBef>
                <a:spcPts val="480"/>
              </a:spcBef>
              <a:spcAft>
                <a:spcPts val="0"/>
              </a:spcAft>
              <a:buClr>
                <a:srgbClr val="000000"/>
              </a:buClr>
              <a:buSzPts val="1800"/>
              <a:buAutoNum type="arabicPeriod"/>
            </a:pPr>
            <a:r>
              <a:rPr lang="en-US" sz="1800">
                <a:solidFill>
                  <a:srgbClr val="000000"/>
                </a:solidFill>
              </a:rPr>
              <a:t>Identify the trackers blacklist unique to Mobile and Desktop </a:t>
            </a:r>
            <a:endParaRPr sz="1800">
              <a:solidFill>
                <a:srgbClr val="000000"/>
              </a:solidFill>
            </a:endParaRPr>
          </a:p>
          <a:p>
            <a:pPr indent="0" lvl="0" marL="0" rtl="0" algn="l">
              <a:spcBef>
                <a:spcPts val="480"/>
              </a:spcBef>
              <a:spcAft>
                <a:spcPts val="0"/>
              </a:spcAft>
              <a:buNone/>
            </a:pPr>
            <a:r>
              <a:t/>
            </a:r>
            <a:endParaRPr sz="1200">
              <a:solidFill>
                <a:srgbClr val="000000"/>
              </a:solidFill>
            </a:endParaRPr>
          </a:p>
          <a:p>
            <a:pPr indent="0" lvl="0" marL="0" rtl="0" algn="l">
              <a:spcBef>
                <a:spcPts val="480"/>
              </a:spcBef>
              <a:spcAft>
                <a:spcPts val="0"/>
              </a:spcAft>
              <a:buNone/>
            </a:pPr>
            <a:r>
              <a:t/>
            </a:r>
            <a:endParaRPr sz="1200">
              <a:solidFill>
                <a:srgbClr val="000000"/>
              </a:solidFill>
            </a:endParaRPr>
          </a:p>
          <a:p>
            <a:pPr indent="0" lvl="0" marL="457200" rtl="0" algn="l">
              <a:spcBef>
                <a:spcPts val="480"/>
              </a:spcBef>
              <a:spcAft>
                <a:spcPts val="0"/>
              </a:spcAft>
              <a:buNone/>
            </a:pPr>
            <a:r>
              <a:t/>
            </a:r>
            <a:endParaRPr sz="1200">
              <a:solidFill>
                <a:srgbClr val="000000"/>
              </a:solidFill>
            </a:endParaRPr>
          </a:p>
          <a:p>
            <a:pPr indent="0" lvl="0" marL="0" rtl="0" algn="l">
              <a:spcBef>
                <a:spcPts val="480"/>
              </a:spcBef>
              <a:spcAft>
                <a:spcPts val="0"/>
              </a:spcAft>
              <a:buNone/>
            </a:pPr>
            <a:r>
              <a:t/>
            </a:r>
            <a:endParaRPr sz="12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NCStateU-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