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f51329f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f51329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5c40b6c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75c40b6c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f51329f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f51329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bf51329f6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bf51329f6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bf51329f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bf51329f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bf51329f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bf51329f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bf51329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bf51329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bf51329f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bf51329f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f51329f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f51329f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bf51329f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bf51329f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5c40b6c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75c40b6c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bf51329f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bf51329f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bf51329f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bf51329f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bf51329f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bf51329f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bf51329f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bf51329f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c40b6c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75c40b6c0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5c40b6c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75c40b6c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5c9c3db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5c9c3db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5c40b6c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5c40b6c0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bf51329f6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bf51329f6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bf51329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6bf51329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bf51329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bf51329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f51329f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f51329f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 name="Google Shape;15;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1"/>
          <p:cNvSpPr txBox="1">
            <a:spLocks noGrp="1"/>
          </p:cNvSpPr>
          <p:nvPr>
            <p:ph type="body" idx="1"/>
          </p:nvPr>
        </p:nvSpPr>
        <p:spPr>
          <a:xfrm rot="5400000">
            <a:off x="3408164" y="-684014"/>
            <a:ext cx="23276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2266950"/>
            <a:ext cx="8229600" cy="23276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2313" y="1035563"/>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7" name="Google Shape;27;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476377"/>
            <a:ext cx="4038600" cy="3118247"/>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body" idx="2"/>
          </p:nvPr>
        </p:nvSpPr>
        <p:spPr>
          <a:xfrm>
            <a:off x="4648200" y="1476377"/>
            <a:ext cx="4038600" cy="3118247"/>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3" y="650504"/>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2"/>
          </p:nvPr>
        </p:nvSpPr>
        <p:spPr>
          <a:xfrm>
            <a:off x="4645028"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6" name="Google Shape;56;p9"/>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7" name="Google Shape;57;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2266950"/>
            <a:ext cx="8229600" cy="232767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3">
            <a:alphaModFix/>
          </a:blip>
          <a:srcRect/>
          <a:stretch/>
        </p:blipFill>
        <p:spPr>
          <a:xfrm>
            <a:off x="1" y="0"/>
            <a:ext cx="9152194"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Tracking ecosystem in desktop vs. mobile platforms</a:t>
            </a:r>
            <a:endParaRPr>
              <a:latin typeface="Arial"/>
              <a:ea typeface="Arial"/>
              <a:cs typeface="Arial"/>
              <a:sym typeface="Arial"/>
            </a:endParaRPr>
          </a:p>
        </p:txBody>
      </p:sp>
      <p:sp>
        <p:nvSpPr>
          <p:cNvPr id="84" name="Google Shape;84;p13"/>
          <p:cNvSpPr txBox="1"/>
          <p:nvPr/>
        </p:nvSpPr>
        <p:spPr>
          <a:xfrm>
            <a:off x="1219525" y="2700350"/>
            <a:ext cx="6155100" cy="846600"/>
          </a:xfrm>
          <a:prstGeom prst="rect">
            <a:avLst/>
          </a:prstGeom>
          <a:noFill/>
          <a:ln>
            <a:noFill/>
          </a:ln>
        </p:spPr>
        <p:txBody>
          <a:bodyPr spcFirstLastPara="1" wrap="square" lIns="91425" tIns="91425" rIns="91425" bIns="91425" anchor="t" anchorCtr="0">
            <a:noAutofit/>
          </a:bodyPr>
          <a:lstStyle/>
          <a:p>
            <a:pPr marL="139700" lvl="0" algn="ctr" rtl="0">
              <a:spcBef>
                <a:spcPts val="0"/>
              </a:spcBef>
              <a:spcAft>
                <a:spcPts val="0"/>
              </a:spcAft>
              <a:buSzPts val="1400"/>
            </a:pPr>
            <a:r>
              <a:rPr lang="en-US" dirty="0" smtClean="0"/>
              <a:t>Team- </a:t>
            </a:r>
            <a:r>
              <a:rPr lang="en-US" dirty="0" err="1" smtClean="0"/>
              <a:t>Vaishnavi</a:t>
            </a:r>
            <a:r>
              <a:rPr lang="en-US" dirty="0"/>
              <a:t>, </a:t>
            </a:r>
            <a:r>
              <a:rPr lang="en-US" dirty="0" err="1"/>
              <a:t>Abhilasha</a:t>
            </a:r>
            <a:r>
              <a:rPr lang="en-US" dirty="0"/>
              <a:t>, </a:t>
            </a:r>
            <a:r>
              <a:rPr lang="en-US" dirty="0" err="1"/>
              <a:t>Niharika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ctrTitle"/>
          </p:nvPr>
        </p:nvSpPr>
        <p:spPr>
          <a:xfrm>
            <a:off x="685800" y="758495"/>
            <a:ext cx="7772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Open WPM Framework:</a:t>
            </a:r>
            <a:endParaRPr sz="2400"/>
          </a:p>
        </p:txBody>
      </p:sp>
      <p:sp>
        <p:nvSpPr>
          <p:cNvPr id="137" name="Google Shape;137;p22"/>
          <p:cNvSpPr txBox="1">
            <a:spLocks noGrp="1"/>
          </p:cNvSpPr>
          <p:nvPr>
            <p:ph type="subTitle" idx="1"/>
          </p:nvPr>
        </p:nvSpPr>
        <p:spPr>
          <a:xfrm>
            <a:off x="685800" y="1922525"/>
            <a:ext cx="7772400" cy="2306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solidFill>
                  <a:srgbClr val="000000"/>
                </a:solidFill>
              </a:rPr>
              <a:t>Open WPM is an automated Web Privacy Measurement Framework designed to crawl large number of websites. It is built on top of Firefox and automated using Selenium. It provides the following:</a:t>
            </a:r>
            <a:endParaRPr sz="1800">
              <a:solidFill>
                <a:srgbClr val="000000"/>
              </a:solidFill>
            </a:endParaRPr>
          </a:p>
          <a:p>
            <a:pPr marL="0" lvl="0" indent="0" algn="l" rtl="0">
              <a:spcBef>
                <a:spcPts val="480"/>
              </a:spcBef>
              <a:spcAft>
                <a:spcPts val="0"/>
              </a:spcAft>
              <a:buNone/>
            </a:pPr>
            <a:endParaRPr sz="1800">
              <a:solidFill>
                <a:srgbClr val="000000"/>
              </a:solidFill>
            </a:endParaRPr>
          </a:p>
          <a:p>
            <a:pPr marL="457200" lvl="0" indent="-342900" algn="l" rtl="0">
              <a:spcBef>
                <a:spcPts val="480"/>
              </a:spcBef>
              <a:spcAft>
                <a:spcPts val="0"/>
              </a:spcAft>
              <a:buClr>
                <a:srgbClr val="000000"/>
              </a:buClr>
              <a:buSzPts val="1800"/>
              <a:buAutoNum type="arabicPeriod"/>
            </a:pPr>
            <a:r>
              <a:rPr lang="en-US" sz="1800">
                <a:solidFill>
                  <a:srgbClr val="000000"/>
                </a:solidFill>
              </a:rPr>
              <a:t>Can crawl large number of websites in an automated manner</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Collects http requests, http response metadata</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Collects javascript cookies and flash cookies</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Collects navigations and redirects during each crawl</a:t>
            </a:r>
            <a:endParaRPr sz="1800">
              <a:solidFill>
                <a:srgbClr val="000000"/>
              </a:solidFill>
            </a:endParaRPr>
          </a:p>
          <a:p>
            <a:pPr marL="914400" lvl="0" indent="0" algn="l" rtl="0">
              <a:spcBef>
                <a:spcPts val="480"/>
              </a:spcBef>
              <a:spcAft>
                <a:spcPts val="0"/>
              </a:spcAft>
              <a:buNone/>
            </a:pPr>
            <a:endParaRPr sz="120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685800" y="1597820"/>
            <a:ext cx="7772400" cy="110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Evaluations</a:t>
            </a:r>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p:nvPr/>
        </p:nvSpPr>
        <p:spPr>
          <a:xfrm>
            <a:off x="889525" y="616450"/>
            <a:ext cx="7252500" cy="411300"/>
          </a:xfrm>
          <a:prstGeom prst="rect">
            <a:avLst/>
          </a:prstGeom>
          <a:noFill/>
          <a:ln>
            <a:noFill/>
          </a:ln>
        </p:spPr>
        <p:txBody>
          <a:bodyPr spcFirstLastPara="1" wrap="square" lIns="91425" tIns="91425" rIns="91425" bIns="91425" anchor="t" anchorCtr="0">
            <a:noAutofit/>
          </a:bodyPr>
          <a:lstStyle/>
          <a:p>
            <a:pPr marL="0" lvl="0" indent="-114300" algn="ctr" rtl="0">
              <a:spcBef>
                <a:spcPts val="0"/>
              </a:spcBef>
              <a:spcAft>
                <a:spcPts val="0"/>
              </a:spcAft>
              <a:buNone/>
            </a:pPr>
            <a:r>
              <a:rPr lang="en-US" sz="1800" b="1">
                <a:solidFill>
                  <a:schemeClr val="dk1"/>
                </a:solidFill>
              </a:rPr>
              <a:t>Third party site blocked in Desktop vs Mobile</a:t>
            </a:r>
            <a:endParaRPr sz="1800"/>
          </a:p>
        </p:txBody>
      </p:sp>
      <p:pic>
        <p:nvPicPr>
          <p:cNvPr id="148" name="Google Shape;148;p24"/>
          <p:cNvPicPr preferRelativeResize="0"/>
          <p:nvPr/>
        </p:nvPicPr>
        <p:blipFill>
          <a:blip r:embed="rId3">
            <a:alphaModFix/>
          </a:blip>
          <a:stretch>
            <a:fillRect/>
          </a:stretch>
        </p:blipFill>
        <p:spPr>
          <a:xfrm>
            <a:off x="440125" y="1597600"/>
            <a:ext cx="3858950" cy="2288250"/>
          </a:xfrm>
          <a:prstGeom prst="rect">
            <a:avLst/>
          </a:prstGeom>
          <a:noFill/>
          <a:ln>
            <a:noFill/>
          </a:ln>
        </p:spPr>
      </p:pic>
      <p:pic>
        <p:nvPicPr>
          <p:cNvPr id="149" name="Google Shape;149;p24"/>
          <p:cNvPicPr preferRelativeResize="0"/>
          <p:nvPr/>
        </p:nvPicPr>
        <p:blipFill>
          <a:blip r:embed="rId4">
            <a:alphaModFix/>
          </a:blip>
          <a:stretch>
            <a:fillRect/>
          </a:stretch>
        </p:blipFill>
        <p:spPr>
          <a:xfrm>
            <a:off x="4480400" y="1544561"/>
            <a:ext cx="4038275" cy="23943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ctrTitle"/>
          </p:nvPr>
        </p:nvSpPr>
        <p:spPr>
          <a:xfrm>
            <a:off x="443950" y="759398"/>
            <a:ext cx="7772400" cy="579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1400"/>
              <a:t>       </a:t>
            </a:r>
            <a:r>
              <a:rPr lang="en-US" sz="1800"/>
              <a:t>Observations of Third party site blocked in Desktop vs Mobile using Ghostery </a:t>
            </a:r>
            <a:endParaRPr sz="1800"/>
          </a:p>
        </p:txBody>
      </p:sp>
      <p:sp>
        <p:nvSpPr>
          <p:cNvPr id="155" name="Google Shape;155;p25"/>
          <p:cNvSpPr txBox="1">
            <a:spLocks noGrp="1"/>
          </p:cNvSpPr>
          <p:nvPr>
            <p:ph type="subTitle" idx="1"/>
          </p:nvPr>
        </p:nvSpPr>
        <p:spPr>
          <a:xfrm>
            <a:off x="443950" y="1338400"/>
            <a:ext cx="8079900" cy="3488700"/>
          </a:xfrm>
          <a:prstGeom prst="rect">
            <a:avLst/>
          </a:prstGeom>
        </p:spPr>
        <p:txBody>
          <a:bodyPr spcFirstLastPara="1" wrap="square" lIns="91425" tIns="45700" rIns="91425" bIns="45700" anchor="t" anchorCtr="0">
            <a:noAutofit/>
          </a:bodyPr>
          <a:lstStyle/>
          <a:p>
            <a:pPr marL="457200" lvl="0" indent="-342900" algn="l" rtl="0">
              <a:spcBef>
                <a:spcPts val="480"/>
              </a:spcBef>
              <a:spcAft>
                <a:spcPts val="0"/>
              </a:spcAft>
              <a:buClr>
                <a:srgbClr val="000000"/>
              </a:buClr>
              <a:buSzPts val="1800"/>
              <a:buChar char="●"/>
            </a:pPr>
            <a:r>
              <a:rPr lang="en-US" sz="1800">
                <a:solidFill>
                  <a:srgbClr val="000000"/>
                </a:solidFill>
              </a:rPr>
              <a:t>The blacklisted sites on desktop browsing are less compared to the ones in Mobile browsing </a:t>
            </a:r>
            <a:endParaRPr sz="1800">
              <a:solidFill>
                <a:srgbClr val="000000"/>
              </a:solidFill>
            </a:endParaRPr>
          </a:p>
          <a:p>
            <a:pPr marL="457200" lvl="0" indent="-342900" algn="l" rtl="0">
              <a:spcBef>
                <a:spcPts val="0"/>
              </a:spcBef>
              <a:spcAft>
                <a:spcPts val="0"/>
              </a:spcAft>
              <a:buClr>
                <a:srgbClr val="000000"/>
              </a:buClr>
              <a:buSzPts val="1800"/>
              <a:buChar char="●"/>
            </a:pPr>
            <a:r>
              <a:rPr lang="en-US" sz="1800">
                <a:solidFill>
                  <a:srgbClr val="000000"/>
                </a:solidFill>
              </a:rPr>
              <a:t>Ghostery on mobile blocks more site unlike desktop </a:t>
            </a:r>
            <a:endParaRPr sz="1800">
              <a:solidFill>
                <a:srgbClr val="000000"/>
              </a:solidFill>
            </a:endParaRPr>
          </a:p>
          <a:p>
            <a:pPr marL="457200" lvl="0" indent="-342900" algn="l" rtl="0">
              <a:spcBef>
                <a:spcPts val="0"/>
              </a:spcBef>
              <a:spcAft>
                <a:spcPts val="0"/>
              </a:spcAft>
              <a:buClr>
                <a:srgbClr val="000000"/>
              </a:buClr>
              <a:buSzPts val="1800"/>
              <a:buChar char="●"/>
            </a:pPr>
            <a:r>
              <a:rPr lang="en-US" sz="1800">
                <a:solidFill>
                  <a:srgbClr val="000000"/>
                </a:solidFill>
              </a:rPr>
              <a:t>Few common trackers that are blocked by mobile and not desktop are as follows:</a:t>
            </a:r>
            <a:endParaRPr sz="1800">
              <a:solidFill>
                <a:srgbClr val="000000"/>
              </a:solidFill>
            </a:endParaRPr>
          </a:p>
          <a:p>
            <a:pPr marL="0" lvl="0" indent="0" algn="l" rtl="0">
              <a:spcBef>
                <a:spcPts val="480"/>
              </a:spcBef>
              <a:spcAft>
                <a:spcPts val="0"/>
              </a:spcAft>
              <a:buNone/>
            </a:pPr>
            <a:r>
              <a:rPr lang="en-US" sz="1800">
                <a:solidFill>
                  <a:srgbClr val="000000"/>
                </a:solidFill>
              </a:rPr>
              <a:t>     </a:t>
            </a:r>
            <a:r>
              <a:rPr lang="en-US" sz="1400">
                <a:solidFill>
                  <a:srgbClr val="000000"/>
                </a:solidFill>
              </a:rPr>
              <a:t>    </a:t>
            </a:r>
            <a:r>
              <a:rPr lang="en-US" sz="1400" b="1">
                <a:solidFill>
                  <a:srgbClr val="000000"/>
                </a:solidFill>
              </a:rPr>
              <a:t>Advertising Trackers:</a:t>
            </a:r>
            <a:r>
              <a:rPr lang="en-US" sz="1400">
                <a:solidFill>
                  <a:srgbClr val="000000"/>
                </a:solidFill>
              </a:rPr>
              <a:t> facebook custom audience, demandbase, facebook pixel, beeswax</a:t>
            </a:r>
            <a:endParaRPr sz="1400">
              <a:solidFill>
                <a:srgbClr val="000000"/>
              </a:solidFill>
            </a:endParaRPr>
          </a:p>
          <a:p>
            <a:pPr marL="0" lvl="0" indent="0" algn="l" rtl="0">
              <a:spcBef>
                <a:spcPts val="480"/>
              </a:spcBef>
              <a:spcAft>
                <a:spcPts val="0"/>
              </a:spcAft>
              <a:buNone/>
            </a:pPr>
            <a:r>
              <a:rPr lang="en-US" sz="1400">
                <a:solidFill>
                  <a:srgbClr val="000000"/>
                </a:solidFill>
              </a:rPr>
              <a:t>          </a:t>
            </a:r>
            <a:r>
              <a:rPr lang="en-US" sz="1400" b="1">
                <a:solidFill>
                  <a:srgbClr val="000000"/>
                </a:solidFill>
              </a:rPr>
              <a:t>Site Analytics : </a:t>
            </a:r>
            <a:r>
              <a:rPr lang="en-US" sz="1400">
                <a:solidFill>
                  <a:srgbClr val="000000"/>
                </a:solidFill>
              </a:rPr>
              <a:t>Score Card , Google analytics, Research Beacon </a:t>
            </a:r>
            <a:endParaRPr sz="1400">
              <a:solidFill>
                <a:srgbClr val="000000"/>
              </a:solidFill>
            </a:endParaRPr>
          </a:p>
          <a:p>
            <a:pPr marL="0" lvl="0" indent="0" algn="l" rtl="0">
              <a:spcBef>
                <a:spcPts val="480"/>
              </a:spcBef>
              <a:spcAft>
                <a:spcPts val="0"/>
              </a:spcAft>
              <a:buNone/>
            </a:pPr>
            <a:r>
              <a:rPr lang="en-US" sz="1400">
                <a:solidFill>
                  <a:srgbClr val="000000"/>
                </a:solidFill>
              </a:rPr>
              <a:t>          </a:t>
            </a:r>
            <a:r>
              <a:rPr lang="en-US" sz="1400" b="1">
                <a:solidFill>
                  <a:srgbClr val="000000"/>
                </a:solidFill>
              </a:rPr>
              <a:t>Social Media : </a:t>
            </a:r>
            <a:r>
              <a:rPr lang="en-US" sz="1400">
                <a:solidFill>
                  <a:srgbClr val="000000"/>
                </a:solidFill>
              </a:rPr>
              <a:t>LinkedIn Widget , Facebook social plugin</a:t>
            </a:r>
            <a:endParaRPr sz="140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ctrTitle"/>
          </p:nvPr>
        </p:nvSpPr>
        <p:spPr>
          <a:xfrm>
            <a:off x="685800" y="607845"/>
            <a:ext cx="7772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Lumen Privacy Monitor</a:t>
            </a:r>
            <a:endParaRPr sz="2400"/>
          </a:p>
        </p:txBody>
      </p:sp>
      <p:sp>
        <p:nvSpPr>
          <p:cNvPr id="161" name="Google Shape;161;p26"/>
          <p:cNvSpPr txBox="1">
            <a:spLocks noGrp="1"/>
          </p:cNvSpPr>
          <p:nvPr>
            <p:ph type="subTitle" idx="1"/>
          </p:nvPr>
        </p:nvSpPr>
        <p:spPr>
          <a:xfrm>
            <a:off x="797700" y="1634150"/>
            <a:ext cx="5134800" cy="30816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solidFill>
                  <a:srgbClr val="000000"/>
                </a:solidFill>
              </a:rPr>
              <a:t>Using Lumen Privacy Monitor we did a comparative study on the apps across different domains.</a:t>
            </a:r>
            <a:endParaRPr sz="1800">
              <a:solidFill>
                <a:srgbClr val="000000"/>
              </a:solidFill>
            </a:endParaRPr>
          </a:p>
          <a:p>
            <a:pPr marL="457200" lvl="0" indent="-342900" algn="l" rtl="0">
              <a:spcBef>
                <a:spcPts val="480"/>
              </a:spcBef>
              <a:spcAft>
                <a:spcPts val="0"/>
              </a:spcAft>
              <a:buClr>
                <a:srgbClr val="000000"/>
              </a:buClr>
              <a:buSzPts val="1800"/>
              <a:buAutoNum type="arabicParenR"/>
            </a:pPr>
            <a:r>
              <a:rPr lang="en-US" sz="1800">
                <a:solidFill>
                  <a:srgbClr val="000000"/>
                </a:solidFill>
              </a:rPr>
              <a:t>No. of trackers with respect to domain type</a:t>
            </a:r>
            <a:endParaRPr sz="1800">
              <a:solidFill>
                <a:srgbClr val="000000"/>
              </a:solidFill>
            </a:endParaRPr>
          </a:p>
          <a:p>
            <a:pPr marL="457200" lvl="0" indent="-342900" algn="l" rtl="0">
              <a:spcBef>
                <a:spcPts val="0"/>
              </a:spcBef>
              <a:spcAft>
                <a:spcPts val="0"/>
              </a:spcAft>
              <a:buClr>
                <a:srgbClr val="000000"/>
              </a:buClr>
              <a:buSzPts val="1800"/>
              <a:buAutoNum type="arabicParenR"/>
            </a:pPr>
            <a:r>
              <a:rPr lang="en-US" sz="1800">
                <a:solidFill>
                  <a:srgbClr val="000000"/>
                </a:solidFill>
              </a:rPr>
              <a:t>Most common trackers across apps</a:t>
            </a:r>
            <a:endParaRPr sz="1800">
              <a:solidFill>
                <a:srgbClr val="000000"/>
              </a:solidFill>
            </a:endParaRPr>
          </a:p>
          <a:p>
            <a:pPr marL="457200" lvl="0" indent="-342900" algn="l" rtl="0">
              <a:spcBef>
                <a:spcPts val="0"/>
              </a:spcBef>
              <a:spcAft>
                <a:spcPts val="0"/>
              </a:spcAft>
              <a:buClr>
                <a:srgbClr val="000000"/>
              </a:buClr>
              <a:buSzPts val="1800"/>
              <a:buAutoNum type="arabicParenR"/>
            </a:pPr>
            <a:r>
              <a:rPr lang="en-US" sz="1800">
                <a:solidFill>
                  <a:srgbClr val="000000"/>
                </a:solidFill>
              </a:rPr>
              <a:t>Dangerous leaks in apps</a:t>
            </a:r>
            <a:endParaRPr sz="1800">
              <a:solidFill>
                <a:srgbClr val="000000"/>
              </a:solidFill>
            </a:endParaRPr>
          </a:p>
        </p:txBody>
      </p:sp>
      <p:pic>
        <p:nvPicPr>
          <p:cNvPr id="162" name="Google Shape;162;p26"/>
          <p:cNvPicPr preferRelativeResize="0"/>
          <p:nvPr/>
        </p:nvPicPr>
        <p:blipFill>
          <a:blip r:embed="rId3">
            <a:alphaModFix/>
          </a:blip>
          <a:stretch>
            <a:fillRect/>
          </a:stretch>
        </p:blipFill>
        <p:spPr>
          <a:xfrm>
            <a:off x="6364725" y="1511220"/>
            <a:ext cx="2257425" cy="2286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ctrTitle"/>
          </p:nvPr>
        </p:nvSpPr>
        <p:spPr>
          <a:xfrm>
            <a:off x="685800" y="527825"/>
            <a:ext cx="7772400" cy="65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Lumen: No. of trackers vs. domains</a:t>
            </a:r>
            <a:endParaRPr sz="1800"/>
          </a:p>
        </p:txBody>
      </p:sp>
      <p:pic>
        <p:nvPicPr>
          <p:cNvPr id="168" name="Google Shape;168;p27"/>
          <p:cNvPicPr preferRelativeResize="0"/>
          <p:nvPr/>
        </p:nvPicPr>
        <p:blipFill>
          <a:blip r:embed="rId3">
            <a:alphaModFix/>
          </a:blip>
          <a:stretch>
            <a:fillRect/>
          </a:stretch>
        </p:blipFill>
        <p:spPr>
          <a:xfrm>
            <a:off x="760400" y="1116075"/>
            <a:ext cx="7575375" cy="3875026"/>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ctrTitle"/>
          </p:nvPr>
        </p:nvSpPr>
        <p:spPr>
          <a:xfrm>
            <a:off x="685800" y="527825"/>
            <a:ext cx="7772400" cy="65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Lumen: Most common trackers</a:t>
            </a:r>
            <a:r>
              <a:rPr lang="en-US" sz="1400"/>
              <a:t> </a:t>
            </a:r>
            <a:endParaRPr sz="1400"/>
          </a:p>
        </p:txBody>
      </p:sp>
      <p:pic>
        <p:nvPicPr>
          <p:cNvPr id="174" name="Google Shape;174;p28"/>
          <p:cNvPicPr preferRelativeResize="0"/>
          <p:nvPr/>
        </p:nvPicPr>
        <p:blipFill>
          <a:blip r:embed="rId3">
            <a:alphaModFix/>
          </a:blip>
          <a:stretch>
            <a:fillRect/>
          </a:stretch>
        </p:blipFill>
        <p:spPr>
          <a:xfrm>
            <a:off x="473450" y="1089125"/>
            <a:ext cx="8443375" cy="39252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ctrTitle"/>
          </p:nvPr>
        </p:nvSpPr>
        <p:spPr>
          <a:xfrm>
            <a:off x="685800" y="527825"/>
            <a:ext cx="7772400" cy="65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Lumen: Dangerous Leaks in Apps</a:t>
            </a:r>
            <a:endParaRPr sz="2400"/>
          </a:p>
        </p:txBody>
      </p:sp>
      <p:pic>
        <p:nvPicPr>
          <p:cNvPr id="180" name="Google Shape;180;p29"/>
          <p:cNvPicPr preferRelativeResize="0"/>
          <p:nvPr/>
        </p:nvPicPr>
        <p:blipFill>
          <a:blip r:embed="rId3">
            <a:alphaModFix/>
          </a:blip>
          <a:stretch>
            <a:fillRect/>
          </a:stretch>
        </p:blipFill>
        <p:spPr>
          <a:xfrm>
            <a:off x="152400" y="1333025"/>
            <a:ext cx="8839200" cy="3447468"/>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685800" y="527825"/>
            <a:ext cx="7772400" cy="65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OpenWPM : Third party behaviour</a:t>
            </a:r>
            <a:endParaRPr sz="1800"/>
          </a:p>
        </p:txBody>
      </p:sp>
      <p:pic>
        <p:nvPicPr>
          <p:cNvPr id="186" name="Google Shape;186;p30"/>
          <p:cNvPicPr preferRelativeResize="0"/>
          <p:nvPr/>
        </p:nvPicPr>
        <p:blipFill>
          <a:blip r:embed="rId3">
            <a:alphaModFix/>
          </a:blip>
          <a:stretch>
            <a:fillRect/>
          </a:stretch>
        </p:blipFill>
        <p:spPr>
          <a:xfrm>
            <a:off x="573875" y="1058975"/>
            <a:ext cx="8206650" cy="39150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ctrTitle"/>
          </p:nvPr>
        </p:nvSpPr>
        <p:spPr>
          <a:xfrm>
            <a:off x="685800" y="527825"/>
            <a:ext cx="7772400" cy="65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OpenWPM: Blocked sites for each domain</a:t>
            </a:r>
            <a:endParaRPr sz="1800"/>
          </a:p>
        </p:txBody>
      </p:sp>
      <p:pic>
        <p:nvPicPr>
          <p:cNvPr id="192" name="Google Shape;192;p31"/>
          <p:cNvPicPr preferRelativeResize="0"/>
          <p:nvPr/>
        </p:nvPicPr>
        <p:blipFill>
          <a:blip r:embed="rId3">
            <a:alphaModFix/>
          </a:blip>
          <a:stretch>
            <a:fillRect/>
          </a:stretch>
        </p:blipFill>
        <p:spPr>
          <a:xfrm>
            <a:off x="466275" y="1104750"/>
            <a:ext cx="8185125" cy="38863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628400" y="493049"/>
            <a:ext cx="7772400" cy="81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a:t>Motivation for the project</a:t>
            </a:r>
            <a:endParaRPr sz="2400">
              <a:latin typeface="Arial"/>
              <a:ea typeface="Arial"/>
              <a:cs typeface="Arial"/>
              <a:sym typeface="Arial"/>
            </a:endParaRPr>
          </a:p>
        </p:txBody>
      </p:sp>
      <p:sp>
        <p:nvSpPr>
          <p:cNvPr id="90" name="Google Shape;90;p14"/>
          <p:cNvSpPr txBox="1">
            <a:spLocks noGrp="1"/>
          </p:cNvSpPr>
          <p:nvPr>
            <p:ph type="subTitle" idx="1"/>
          </p:nvPr>
        </p:nvSpPr>
        <p:spPr>
          <a:xfrm>
            <a:off x="673075" y="1104625"/>
            <a:ext cx="7539600" cy="396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rgbClr val="333333"/>
              </a:solidFill>
            </a:endParaRPr>
          </a:p>
          <a:p>
            <a:pPr marL="0" lvl="0" indent="0" algn="l" rtl="0">
              <a:spcBef>
                <a:spcPts val="0"/>
              </a:spcBef>
              <a:spcAft>
                <a:spcPts val="0"/>
              </a:spcAft>
              <a:buNone/>
            </a:pPr>
            <a:r>
              <a:rPr lang="en-US" sz="1800">
                <a:solidFill>
                  <a:srgbClr val="333333"/>
                </a:solidFill>
              </a:rPr>
              <a:t>Are the websites and apps really “free”?</a:t>
            </a:r>
            <a:endParaRPr sz="1800">
              <a:solidFill>
                <a:srgbClr val="333333"/>
              </a:solidFill>
            </a:endParaRPr>
          </a:p>
          <a:p>
            <a:pPr marL="457200" lvl="0" indent="-342900" algn="l" rtl="0">
              <a:spcBef>
                <a:spcPts val="0"/>
              </a:spcBef>
              <a:spcAft>
                <a:spcPts val="0"/>
              </a:spcAft>
              <a:buClr>
                <a:srgbClr val="333333"/>
              </a:buClr>
              <a:buSzPts val="1800"/>
              <a:buAutoNum type="arabicPeriod"/>
            </a:pPr>
            <a:r>
              <a:rPr lang="en-US" sz="1800">
                <a:solidFill>
                  <a:srgbClr val="333333"/>
                </a:solidFill>
              </a:rPr>
              <a:t>Leak of sensitive data in exchange of “free” apps</a:t>
            </a:r>
            <a:endParaRPr sz="1800">
              <a:solidFill>
                <a:srgbClr val="333333"/>
              </a:solidFill>
            </a:endParaRPr>
          </a:p>
          <a:p>
            <a:pPr marL="457200" lvl="0" indent="-342900" algn="l" rtl="0">
              <a:spcBef>
                <a:spcPts val="0"/>
              </a:spcBef>
              <a:spcAft>
                <a:spcPts val="0"/>
              </a:spcAft>
              <a:buClr>
                <a:srgbClr val="333333"/>
              </a:buClr>
              <a:buSzPts val="1800"/>
              <a:buAutoNum type="arabicPeriod"/>
            </a:pPr>
            <a:r>
              <a:rPr lang="en-US" sz="1800">
                <a:solidFill>
                  <a:srgbClr val="333333"/>
                </a:solidFill>
              </a:rPr>
              <a:t>Apps collect privacy-sensitive information and share it with third parties such as ad networks and analytics services without consent.</a:t>
            </a:r>
            <a:endParaRPr sz="1800">
              <a:solidFill>
                <a:srgbClr val="333333"/>
              </a:solidFill>
            </a:endParaRPr>
          </a:p>
          <a:p>
            <a:pPr marL="457200" lvl="0" indent="0" algn="l" rtl="0">
              <a:spcBef>
                <a:spcPts val="0"/>
              </a:spcBef>
              <a:spcAft>
                <a:spcPts val="0"/>
              </a:spcAft>
              <a:buNone/>
            </a:pPr>
            <a:endParaRPr sz="1800">
              <a:solidFill>
                <a:srgbClr val="333333"/>
              </a:solidFill>
            </a:endParaRPr>
          </a:p>
          <a:p>
            <a:pPr marL="0" lvl="0" indent="0" algn="l" rtl="0">
              <a:spcBef>
                <a:spcPts val="0"/>
              </a:spcBef>
              <a:spcAft>
                <a:spcPts val="0"/>
              </a:spcAft>
              <a:buNone/>
            </a:pPr>
            <a:r>
              <a:rPr lang="en-US" sz="1800">
                <a:solidFill>
                  <a:srgbClr val="333333"/>
                </a:solidFill>
              </a:rPr>
              <a:t>Identifying information leaked through mobile and desktop</a:t>
            </a:r>
            <a:endParaRPr sz="1800">
              <a:solidFill>
                <a:srgbClr val="333333"/>
              </a:solidFill>
            </a:endParaRPr>
          </a:p>
          <a:p>
            <a:pPr marL="457200" lvl="0" indent="-342900" algn="l" rtl="0">
              <a:spcBef>
                <a:spcPts val="0"/>
              </a:spcBef>
              <a:spcAft>
                <a:spcPts val="0"/>
              </a:spcAft>
              <a:buClr>
                <a:srgbClr val="333333"/>
              </a:buClr>
              <a:buSzPts val="1800"/>
              <a:buAutoNum type="arabicPeriod"/>
            </a:pPr>
            <a:r>
              <a:rPr lang="en-US" sz="1800">
                <a:solidFill>
                  <a:srgbClr val="333333"/>
                </a:solidFill>
              </a:rPr>
              <a:t>Device name, type, carrier network, browser, location</a:t>
            </a:r>
            <a:endParaRPr sz="1800">
              <a:solidFill>
                <a:srgbClr val="333333"/>
              </a:solidFill>
            </a:endParaRPr>
          </a:p>
          <a:p>
            <a:pPr marL="457200" lvl="0" indent="-342900" algn="l" rtl="0">
              <a:spcBef>
                <a:spcPts val="0"/>
              </a:spcBef>
              <a:spcAft>
                <a:spcPts val="0"/>
              </a:spcAft>
              <a:buClr>
                <a:srgbClr val="333333"/>
              </a:buClr>
              <a:buSzPts val="1800"/>
              <a:buAutoNum type="arabicPeriod"/>
            </a:pPr>
            <a:r>
              <a:rPr lang="en-US" sz="1800">
                <a:solidFill>
                  <a:srgbClr val="333333"/>
                </a:solidFill>
              </a:rPr>
              <a:t>User agent string of mobile contains device model number</a:t>
            </a:r>
            <a:endParaRPr sz="1800">
              <a:solidFill>
                <a:srgbClr val="333333"/>
              </a:solidFill>
            </a:endParaRPr>
          </a:p>
          <a:p>
            <a:pPr marL="457200" lvl="0" indent="-342900" algn="l" rtl="0">
              <a:spcBef>
                <a:spcPts val="0"/>
              </a:spcBef>
              <a:spcAft>
                <a:spcPts val="0"/>
              </a:spcAft>
              <a:buClr>
                <a:srgbClr val="333333"/>
              </a:buClr>
              <a:buSzPts val="1800"/>
              <a:buAutoNum type="arabicPeriod"/>
            </a:pPr>
            <a:r>
              <a:rPr lang="en-US" sz="1800">
                <a:solidFill>
                  <a:srgbClr val="333333"/>
                </a:solidFill>
              </a:rPr>
              <a:t>Desktop users can be tracked through their network IP address</a:t>
            </a:r>
            <a:endParaRPr sz="1400">
              <a:solidFill>
                <a:srgbClr val="333333"/>
              </a:solidFill>
            </a:endParaRPr>
          </a:p>
          <a:p>
            <a:pPr marL="0" lvl="0" indent="0" algn="l" rtl="0">
              <a:spcBef>
                <a:spcPts val="0"/>
              </a:spcBef>
              <a:spcAft>
                <a:spcPts val="0"/>
              </a:spcAft>
              <a:buNone/>
            </a:pPr>
            <a:endParaRPr sz="1800">
              <a:solidFill>
                <a:srgbClr val="333333"/>
              </a:solidFill>
            </a:endParaRPr>
          </a:p>
          <a:p>
            <a:pPr marL="0" lvl="0" indent="0" algn="l" rtl="0">
              <a:spcBef>
                <a:spcPts val="0"/>
              </a:spcBef>
              <a:spcAft>
                <a:spcPts val="0"/>
              </a:spcAft>
              <a:buClr>
                <a:schemeClr val="dk1"/>
              </a:buClr>
              <a:buSzPts val="1100"/>
              <a:buFont typeface="Arial"/>
              <a:buNone/>
            </a:pPr>
            <a:endParaRPr sz="1800">
              <a:solidFill>
                <a:srgbClr val="333333"/>
              </a:solidFill>
            </a:endParaRPr>
          </a:p>
          <a:p>
            <a:pPr marL="0" lvl="0" indent="0" algn="l" rtl="0">
              <a:spcBef>
                <a:spcPts val="0"/>
              </a:spcBef>
              <a:spcAft>
                <a:spcPts val="0"/>
              </a:spcAft>
              <a:buNone/>
            </a:pPr>
            <a:endParaRPr sz="1800">
              <a:solidFill>
                <a:srgbClr val="333333"/>
              </a:solidFill>
            </a:endParaRPr>
          </a:p>
          <a:p>
            <a:pPr marL="0" lvl="0" indent="0" algn="l" rtl="0">
              <a:spcBef>
                <a:spcPts val="0"/>
              </a:spcBef>
              <a:spcAft>
                <a:spcPts val="0"/>
              </a:spcAft>
              <a:buNone/>
            </a:pPr>
            <a:endParaRPr sz="1800">
              <a:solidFill>
                <a:srgbClr val="333333"/>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ctrTitle"/>
          </p:nvPr>
        </p:nvSpPr>
        <p:spPr>
          <a:xfrm>
            <a:off x="685800" y="528950"/>
            <a:ext cx="7772400" cy="59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OpenWPM: Cookie data analysis</a:t>
            </a:r>
            <a:endParaRPr sz="1800"/>
          </a:p>
        </p:txBody>
      </p:sp>
      <p:sp>
        <p:nvSpPr>
          <p:cNvPr id="198" name="Google Shape;198;p32"/>
          <p:cNvSpPr txBox="1">
            <a:spLocks noGrp="1"/>
          </p:cNvSpPr>
          <p:nvPr>
            <p:ph type="subTitle" idx="1"/>
          </p:nvPr>
        </p:nvSpPr>
        <p:spPr>
          <a:xfrm>
            <a:off x="1371600" y="2914650"/>
            <a:ext cx="6400800" cy="13143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endParaRPr/>
          </a:p>
        </p:txBody>
      </p:sp>
      <p:pic>
        <p:nvPicPr>
          <p:cNvPr id="199" name="Google Shape;199;p32"/>
          <p:cNvPicPr preferRelativeResize="0"/>
          <p:nvPr/>
        </p:nvPicPr>
        <p:blipFill>
          <a:blip r:embed="rId3">
            <a:alphaModFix/>
          </a:blip>
          <a:stretch>
            <a:fillRect/>
          </a:stretch>
        </p:blipFill>
        <p:spPr>
          <a:xfrm>
            <a:off x="714375" y="1312775"/>
            <a:ext cx="7715250" cy="3493576"/>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ctrTitle"/>
          </p:nvPr>
        </p:nvSpPr>
        <p:spPr>
          <a:xfrm>
            <a:off x="406025" y="564822"/>
            <a:ext cx="7772400" cy="40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Understanding common trackers through Network Diagram:</a:t>
            </a:r>
            <a:endParaRPr sz="1800"/>
          </a:p>
        </p:txBody>
      </p:sp>
      <p:pic>
        <p:nvPicPr>
          <p:cNvPr id="205" name="Google Shape;205;p33"/>
          <p:cNvPicPr preferRelativeResize="0"/>
          <p:nvPr/>
        </p:nvPicPr>
        <p:blipFill>
          <a:blip r:embed="rId3">
            <a:alphaModFix/>
          </a:blip>
          <a:stretch>
            <a:fillRect/>
          </a:stretch>
        </p:blipFill>
        <p:spPr>
          <a:xfrm>
            <a:off x="152400" y="968325"/>
            <a:ext cx="8477499" cy="40227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ctrTitle"/>
          </p:nvPr>
        </p:nvSpPr>
        <p:spPr>
          <a:xfrm>
            <a:off x="685800" y="629370"/>
            <a:ext cx="7772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Summary of findings:</a:t>
            </a:r>
            <a:endParaRPr sz="2400"/>
          </a:p>
        </p:txBody>
      </p:sp>
      <p:sp>
        <p:nvSpPr>
          <p:cNvPr id="211" name="Google Shape;211;p34"/>
          <p:cNvSpPr txBox="1">
            <a:spLocks noGrp="1"/>
          </p:cNvSpPr>
          <p:nvPr>
            <p:ph type="subTitle" idx="1"/>
          </p:nvPr>
        </p:nvSpPr>
        <p:spPr>
          <a:xfrm>
            <a:off x="753225" y="1513650"/>
            <a:ext cx="7804800" cy="3386100"/>
          </a:xfrm>
          <a:prstGeom prst="rect">
            <a:avLst/>
          </a:prstGeom>
        </p:spPr>
        <p:txBody>
          <a:bodyPr spcFirstLastPara="1" wrap="square" lIns="91425" tIns="45700" rIns="91425" bIns="45700" anchor="t" anchorCtr="0">
            <a:noAutofit/>
          </a:bodyPr>
          <a:lstStyle/>
          <a:p>
            <a:pPr indent="-342900" algn="l">
              <a:buClr>
                <a:srgbClr val="000000"/>
              </a:buClr>
              <a:buSzPts val="1800"/>
              <a:buFont typeface="Arial"/>
              <a:buChar char="●"/>
            </a:pPr>
            <a:r>
              <a:rPr lang="en-US" sz="1800" dirty="0">
                <a:solidFill>
                  <a:srgbClr val="000000"/>
                </a:solidFill>
              </a:rPr>
              <a:t>M</a:t>
            </a:r>
            <a:r>
              <a:rPr lang="en-US" sz="1800" dirty="0" smtClean="0">
                <a:solidFill>
                  <a:srgbClr val="000000"/>
                </a:solidFill>
              </a:rPr>
              <a:t>any trackers are common across multiple apps. The </a:t>
            </a:r>
            <a:r>
              <a:rPr lang="en-US" sz="1800" dirty="0">
                <a:solidFill>
                  <a:srgbClr val="000000"/>
                </a:solidFill>
              </a:rPr>
              <a:t>network diagram gives an idea of the common trackers across domains</a:t>
            </a:r>
            <a:r>
              <a:rPr lang="en-US" sz="1800" dirty="0" smtClean="0">
                <a:solidFill>
                  <a:srgbClr val="000000"/>
                </a:solidFill>
              </a:rPr>
              <a:t>.</a:t>
            </a:r>
          </a:p>
          <a:p>
            <a:pPr marL="457200" lvl="0" indent="-342900" algn="l" rtl="0">
              <a:spcBef>
                <a:spcPts val="0"/>
              </a:spcBef>
              <a:spcAft>
                <a:spcPts val="0"/>
              </a:spcAft>
              <a:buClr>
                <a:srgbClr val="000000"/>
              </a:buClr>
              <a:buSzPts val="1800"/>
              <a:buChar char="●"/>
            </a:pPr>
            <a:r>
              <a:rPr lang="en-US" sz="1800" dirty="0" smtClean="0">
                <a:solidFill>
                  <a:srgbClr val="000000"/>
                </a:solidFill>
              </a:rPr>
              <a:t>Many </a:t>
            </a:r>
            <a:r>
              <a:rPr lang="en-US" sz="1800" dirty="0">
                <a:solidFill>
                  <a:srgbClr val="000000"/>
                </a:solidFill>
              </a:rPr>
              <a:t>of the apps leak sensitive information such as private IP in some cases and device model and build fingerprint in most of the apps.</a:t>
            </a:r>
            <a:endParaRPr sz="1800" dirty="0">
              <a:solidFill>
                <a:srgbClr val="000000"/>
              </a:solidFill>
            </a:endParaRPr>
          </a:p>
          <a:p>
            <a:pPr marL="457200" lvl="0" indent="-342900" algn="l" rtl="0">
              <a:spcBef>
                <a:spcPts val="0"/>
              </a:spcBef>
              <a:spcAft>
                <a:spcPts val="0"/>
              </a:spcAft>
              <a:buClr>
                <a:srgbClr val="000000"/>
              </a:buClr>
              <a:buSzPts val="1800"/>
              <a:buChar char="●"/>
            </a:pPr>
            <a:r>
              <a:rPr lang="en-US" sz="1800" dirty="0">
                <a:solidFill>
                  <a:srgbClr val="000000"/>
                </a:solidFill>
              </a:rPr>
              <a:t>On comparing the third party sites and the sites blocked through </a:t>
            </a:r>
            <a:r>
              <a:rPr lang="en-US" sz="1800" dirty="0" err="1">
                <a:solidFill>
                  <a:srgbClr val="000000"/>
                </a:solidFill>
              </a:rPr>
              <a:t>Ghostery</a:t>
            </a:r>
            <a:r>
              <a:rPr lang="en-US" sz="1800" dirty="0">
                <a:solidFill>
                  <a:srgbClr val="000000"/>
                </a:solidFill>
              </a:rPr>
              <a:t>, we find that the number of trackers on mobile is more than on desktop</a:t>
            </a:r>
            <a:r>
              <a:rPr lang="en-US" sz="1800" dirty="0" smtClean="0">
                <a:solidFill>
                  <a:srgbClr val="000000"/>
                </a:solidFill>
              </a:rPr>
              <a:t>.</a:t>
            </a:r>
            <a:endParaRPr sz="1800" dirty="0">
              <a:solidFill>
                <a:srgbClr val="000000"/>
              </a:solidFill>
            </a:endParaRPr>
          </a:p>
          <a:p>
            <a:pPr marL="457200" lvl="0" indent="-342900" algn="l" rtl="0">
              <a:spcBef>
                <a:spcPts val="0"/>
              </a:spcBef>
              <a:spcAft>
                <a:spcPts val="0"/>
              </a:spcAft>
              <a:buClr>
                <a:srgbClr val="000000"/>
              </a:buClr>
              <a:buSzPts val="1800"/>
              <a:buChar char="●"/>
            </a:pPr>
            <a:r>
              <a:rPr lang="en-US" sz="1800" dirty="0">
                <a:solidFill>
                  <a:srgbClr val="000000"/>
                </a:solidFill>
              </a:rPr>
              <a:t>Many of the trackers that are found on mobile are not found on desktop.</a:t>
            </a:r>
            <a:endParaRPr sz="180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ctrTitle"/>
          </p:nvPr>
        </p:nvSpPr>
        <p:spPr>
          <a:xfrm>
            <a:off x="685800" y="629370"/>
            <a:ext cx="7772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Summary of findings:</a:t>
            </a:r>
            <a:endParaRPr sz="2400"/>
          </a:p>
        </p:txBody>
      </p:sp>
      <p:sp>
        <p:nvSpPr>
          <p:cNvPr id="217" name="Google Shape;217;p35"/>
          <p:cNvSpPr txBox="1">
            <a:spLocks noGrp="1"/>
          </p:cNvSpPr>
          <p:nvPr>
            <p:ph type="subTitle" idx="1"/>
          </p:nvPr>
        </p:nvSpPr>
        <p:spPr>
          <a:xfrm>
            <a:off x="753225" y="1513650"/>
            <a:ext cx="7804800" cy="3386100"/>
          </a:xfrm>
          <a:prstGeom prst="rect">
            <a:avLst/>
          </a:prstGeom>
        </p:spPr>
        <p:txBody>
          <a:bodyPr spcFirstLastPara="1" wrap="square" lIns="91425" tIns="45700" rIns="91425" bIns="45700" anchor="t" anchorCtr="0">
            <a:noAutofit/>
          </a:bodyPr>
          <a:lstStyle/>
          <a:p>
            <a:pPr marL="457200" lvl="0" indent="-342900" algn="l" rtl="0">
              <a:spcBef>
                <a:spcPts val="480"/>
              </a:spcBef>
              <a:spcAft>
                <a:spcPts val="0"/>
              </a:spcAft>
              <a:buClr>
                <a:srgbClr val="000000"/>
              </a:buClr>
              <a:buSzPts val="1800"/>
              <a:buChar char="●"/>
            </a:pPr>
            <a:r>
              <a:rPr lang="en-US" sz="1800" dirty="0">
                <a:solidFill>
                  <a:srgbClr val="000000"/>
                </a:solidFill>
              </a:rPr>
              <a:t>On </a:t>
            </a:r>
            <a:r>
              <a:rPr lang="en-US" sz="1800" dirty="0" err="1">
                <a:solidFill>
                  <a:srgbClr val="000000"/>
                </a:solidFill>
              </a:rPr>
              <a:t>analysing</a:t>
            </a:r>
            <a:r>
              <a:rPr lang="en-US" sz="1800" dirty="0">
                <a:solidFill>
                  <a:srgbClr val="000000"/>
                </a:solidFill>
              </a:rPr>
              <a:t> the third party request and blocked sites data using                         </a:t>
            </a:r>
            <a:r>
              <a:rPr lang="en-US" sz="1800" dirty="0" err="1">
                <a:solidFill>
                  <a:srgbClr val="000000"/>
                </a:solidFill>
              </a:rPr>
              <a:t>OpenWPM</a:t>
            </a:r>
            <a:r>
              <a:rPr lang="en-US" sz="1800" dirty="0">
                <a:solidFill>
                  <a:srgbClr val="000000"/>
                </a:solidFill>
              </a:rPr>
              <a:t>, we find that on an average news domain has most number of trackers. This is followed by business and shopping domains. University websites have the least number of trackers.</a:t>
            </a:r>
            <a:endParaRPr sz="1800" dirty="0">
              <a:solidFill>
                <a:srgbClr val="000000"/>
              </a:solidFill>
            </a:endParaRPr>
          </a:p>
          <a:p>
            <a:pPr marL="457200" lvl="0" indent="-342900" algn="l" rtl="0">
              <a:spcBef>
                <a:spcPts val="0"/>
              </a:spcBef>
              <a:spcAft>
                <a:spcPts val="0"/>
              </a:spcAft>
              <a:buClr>
                <a:srgbClr val="000000"/>
              </a:buClr>
              <a:buSzPts val="1800"/>
              <a:buChar char="●"/>
            </a:pPr>
            <a:r>
              <a:rPr lang="en-US" sz="1800" dirty="0">
                <a:solidFill>
                  <a:srgbClr val="000000"/>
                </a:solidFill>
              </a:rPr>
              <a:t>News domains have the maximum number of third party cookies set. Most of the third party cookies have expiry date far in the future </a:t>
            </a:r>
            <a:r>
              <a:rPr lang="en-US" sz="1800" dirty="0" err="1">
                <a:solidFill>
                  <a:srgbClr val="000000"/>
                </a:solidFill>
              </a:rPr>
              <a:t>i.e</a:t>
            </a:r>
            <a:r>
              <a:rPr lang="en-US" sz="1800" dirty="0">
                <a:solidFill>
                  <a:srgbClr val="000000"/>
                </a:solidFill>
              </a:rPr>
              <a:t>                                                                         indefinitely</a:t>
            </a:r>
            <a:r>
              <a:rPr lang="en-US" sz="1800" dirty="0" smtClean="0">
                <a:solidFill>
                  <a:srgbClr val="000000"/>
                </a:solidFill>
              </a:rPr>
              <a:t>.</a:t>
            </a:r>
            <a:endParaRPr sz="1800" dirty="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ctrTitle"/>
          </p:nvPr>
        </p:nvSpPr>
        <p:spPr>
          <a:xfrm>
            <a:off x="649800" y="583295"/>
            <a:ext cx="7772400" cy="1102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a:t>Limitations and future work</a:t>
            </a:r>
            <a:endParaRPr sz="2400">
              <a:latin typeface="Arial"/>
              <a:ea typeface="Arial"/>
              <a:cs typeface="Arial"/>
              <a:sym typeface="Arial"/>
            </a:endParaRPr>
          </a:p>
        </p:txBody>
      </p:sp>
      <p:sp>
        <p:nvSpPr>
          <p:cNvPr id="223" name="Google Shape;223;p36"/>
          <p:cNvSpPr txBox="1">
            <a:spLocks noGrp="1"/>
          </p:cNvSpPr>
          <p:nvPr>
            <p:ph type="subTitle" idx="1"/>
          </p:nvPr>
        </p:nvSpPr>
        <p:spPr>
          <a:xfrm>
            <a:off x="731700" y="1685800"/>
            <a:ext cx="7690500" cy="32283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Clr>
                <a:srgbClr val="000000"/>
              </a:buClr>
              <a:buSzPts val="1800"/>
              <a:buAutoNum type="arabicPeriod"/>
            </a:pPr>
            <a:r>
              <a:rPr lang="en-US" sz="1800" dirty="0">
                <a:solidFill>
                  <a:srgbClr val="000000"/>
                </a:solidFill>
              </a:rPr>
              <a:t>Lumen does not use the same blacklist as </a:t>
            </a:r>
            <a:r>
              <a:rPr lang="en-US" sz="1800" dirty="0" err="1">
                <a:solidFill>
                  <a:srgbClr val="000000"/>
                </a:solidFill>
              </a:rPr>
              <a:t>Ghostery</a:t>
            </a:r>
            <a:r>
              <a:rPr lang="en-US" sz="1800" dirty="0">
                <a:solidFill>
                  <a:srgbClr val="000000"/>
                </a:solidFill>
              </a:rPr>
              <a:t>. Hence we could not do a comparative study across all 3 platforms - apps, mobile </a:t>
            </a:r>
            <a:r>
              <a:rPr lang="en-US" sz="1800" dirty="0" smtClean="0">
                <a:solidFill>
                  <a:srgbClr val="000000"/>
                </a:solidFill>
              </a:rPr>
              <a:t>browser and desktop browser</a:t>
            </a:r>
            <a:r>
              <a:rPr lang="en-US" sz="1800" dirty="0">
                <a:solidFill>
                  <a:srgbClr val="000000"/>
                </a:solidFill>
              </a:rPr>
              <a:t>.</a:t>
            </a: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US" sz="1800" dirty="0">
                <a:solidFill>
                  <a:srgbClr val="000000"/>
                </a:solidFill>
              </a:rPr>
              <a:t>Lumen only works for Android ecosystem and no app for IOS that could monitor the app traffic and block trackers.</a:t>
            </a: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US" sz="1800" dirty="0">
                <a:solidFill>
                  <a:srgbClr val="000000"/>
                </a:solidFill>
              </a:rPr>
              <a:t>This study was conducted across limited number of sites. We would like to increase the number of sites to gain more data to </a:t>
            </a:r>
            <a:r>
              <a:rPr lang="en-US" sz="1800" dirty="0" err="1">
                <a:solidFill>
                  <a:srgbClr val="000000"/>
                </a:solidFill>
              </a:rPr>
              <a:t>analyse</a:t>
            </a:r>
            <a:r>
              <a:rPr lang="en-US" sz="1800" dirty="0">
                <a:solidFill>
                  <a:srgbClr val="000000"/>
                </a:solidFill>
              </a:rPr>
              <a:t>.</a:t>
            </a: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US" sz="1800" dirty="0">
                <a:solidFill>
                  <a:srgbClr val="000000"/>
                </a:solidFill>
              </a:rPr>
              <a:t>Do a comparative study on more parameters to help in understanding the tracking ecosystem of desktop vs mobile.</a:t>
            </a:r>
            <a:endParaRPr sz="18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604575" y="550474"/>
            <a:ext cx="7772400" cy="859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a:t>Related Work</a:t>
            </a:r>
            <a:endParaRPr sz="2400">
              <a:latin typeface="Arial"/>
              <a:ea typeface="Arial"/>
              <a:cs typeface="Arial"/>
              <a:sym typeface="Arial"/>
            </a:endParaRPr>
          </a:p>
        </p:txBody>
      </p:sp>
      <p:sp>
        <p:nvSpPr>
          <p:cNvPr id="96" name="Google Shape;96;p15"/>
          <p:cNvSpPr txBox="1">
            <a:spLocks noGrp="1"/>
          </p:cNvSpPr>
          <p:nvPr>
            <p:ph type="subTitle" idx="1"/>
          </p:nvPr>
        </p:nvSpPr>
        <p:spPr>
          <a:xfrm>
            <a:off x="483220" y="1359975"/>
            <a:ext cx="8080917" cy="3637200"/>
          </a:xfrm>
          <a:prstGeom prst="rect">
            <a:avLst/>
          </a:prstGeom>
          <a:noFill/>
          <a:ln>
            <a:noFill/>
          </a:ln>
        </p:spPr>
        <p:txBody>
          <a:bodyPr spcFirstLastPara="1" wrap="square" lIns="91425" tIns="45700" rIns="91425" bIns="45700" anchor="t" anchorCtr="0">
            <a:noAutofit/>
          </a:bodyPr>
          <a:lstStyle/>
          <a:p>
            <a:pPr marL="114300" lvl="0" indent="0" algn="l" rtl="0">
              <a:spcBef>
                <a:spcPts val="0"/>
              </a:spcBef>
              <a:spcAft>
                <a:spcPts val="0"/>
              </a:spcAft>
              <a:buClr>
                <a:srgbClr val="000000"/>
              </a:buClr>
              <a:buSzPts val="1800"/>
            </a:pPr>
            <a:r>
              <a:rPr lang="en-US" sz="1800" dirty="0" smtClean="0">
                <a:solidFill>
                  <a:srgbClr val="000000"/>
                </a:solidFill>
              </a:rPr>
              <a:t>1)  Tracking </a:t>
            </a:r>
            <a:r>
              <a:rPr lang="en-US" sz="1800" dirty="0">
                <a:solidFill>
                  <a:srgbClr val="000000"/>
                </a:solidFill>
              </a:rPr>
              <a:t>the Trackers: Towards Understanding the </a:t>
            </a:r>
            <a:r>
              <a:rPr lang="en-US" sz="1800" dirty="0" smtClean="0">
                <a:solidFill>
                  <a:srgbClr val="000000"/>
                </a:solidFill>
              </a:rPr>
              <a:t>Mobile Advertising        and </a:t>
            </a:r>
            <a:r>
              <a:rPr lang="en-US" sz="1800" dirty="0">
                <a:solidFill>
                  <a:srgbClr val="000000"/>
                </a:solidFill>
              </a:rPr>
              <a:t>Tracking </a:t>
            </a:r>
            <a:r>
              <a:rPr lang="en-US" sz="1800" dirty="0" smtClean="0">
                <a:solidFill>
                  <a:srgbClr val="000000"/>
                </a:solidFill>
              </a:rPr>
              <a:t>Ecosystem</a:t>
            </a:r>
          </a:p>
          <a:p>
            <a:pPr marL="114300" lvl="0" indent="0" algn="l" rtl="0">
              <a:spcBef>
                <a:spcPts val="0"/>
              </a:spcBef>
              <a:spcAft>
                <a:spcPts val="0"/>
              </a:spcAft>
              <a:buClr>
                <a:srgbClr val="000000"/>
              </a:buClr>
              <a:buSzPts val="1800"/>
            </a:pPr>
            <a:r>
              <a:rPr lang="en-US" sz="1400" dirty="0" smtClean="0">
                <a:solidFill>
                  <a:srgbClr val="000000"/>
                </a:solidFill>
              </a:rPr>
              <a:t>Conducts </a:t>
            </a:r>
            <a:r>
              <a:rPr lang="en-US" sz="1400" dirty="0">
                <a:solidFill>
                  <a:srgbClr val="000000"/>
                </a:solidFill>
              </a:rPr>
              <a:t>study with ICSI Haystack Lumen App and gives insights of different trackers across the android app.</a:t>
            </a:r>
            <a:endParaRPr sz="1400" dirty="0">
              <a:solidFill>
                <a:srgbClr val="000000"/>
              </a:solidFill>
            </a:endParaRPr>
          </a:p>
          <a:p>
            <a:pPr marL="800100" lvl="0" indent="-342900" algn="l" rtl="0">
              <a:spcBef>
                <a:spcPts val="0"/>
              </a:spcBef>
              <a:spcAft>
                <a:spcPts val="0"/>
              </a:spcAft>
              <a:buFont typeface="+mj-lt"/>
              <a:buAutoNum type="arabicPeriod"/>
            </a:pPr>
            <a:endParaRPr sz="1400" dirty="0">
              <a:solidFill>
                <a:srgbClr val="000000"/>
              </a:solidFill>
            </a:endParaRPr>
          </a:p>
          <a:p>
            <a:pPr lvl="0" indent="-342900" algn="l" rtl="0">
              <a:spcBef>
                <a:spcPts val="0"/>
              </a:spcBef>
              <a:spcAft>
                <a:spcPts val="0"/>
              </a:spcAft>
              <a:buClr>
                <a:srgbClr val="000000"/>
              </a:buClr>
              <a:buSzPts val="1800"/>
              <a:buAutoNum type="arabicParenR" startAt="2"/>
            </a:pPr>
            <a:r>
              <a:rPr lang="en-US" sz="1800" dirty="0" smtClean="0">
                <a:solidFill>
                  <a:srgbClr val="000000"/>
                </a:solidFill>
              </a:rPr>
              <a:t>The </a:t>
            </a:r>
            <a:r>
              <a:rPr lang="en-US" sz="1800" dirty="0">
                <a:solidFill>
                  <a:srgbClr val="000000"/>
                </a:solidFill>
              </a:rPr>
              <a:t>Web’s Sixth Sense: A Study of Scripts Accessing </a:t>
            </a:r>
            <a:r>
              <a:rPr lang="en-US" sz="1800" dirty="0" smtClean="0">
                <a:solidFill>
                  <a:srgbClr val="000000"/>
                </a:solidFill>
              </a:rPr>
              <a:t>Smartphone Sensors </a:t>
            </a:r>
          </a:p>
          <a:p>
            <a:pPr marL="114300" lvl="0" indent="0" algn="l" rtl="0">
              <a:spcBef>
                <a:spcPts val="0"/>
              </a:spcBef>
              <a:spcAft>
                <a:spcPts val="0"/>
              </a:spcAft>
              <a:buClr>
                <a:srgbClr val="000000"/>
              </a:buClr>
              <a:buSzPts val="1800"/>
            </a:pPr>
            <a:r>
              <a:rPr lang="en-US" sz="1400" dirty="0" smtClean="0">
                <a:solidFill>
                  <a:srgbClr val="000000"/>
                </a:solidFill>
              </a:rPr>
              <a:t>Studies </a:t>
            </a:r>
            <a:r>
              <a:rPr lang="en-US" sz="1400" dirty="0">
                <a:solidFill>
                  <a:srgbClr val="000000"/>
                </a:solidFill>
              </a:rPr>
              <a:t>smartphone sensor by extending </a:t>
            </a:r>
            <a:r>
              <a:rPr lang="en-US" sz="1400" dirty="0" err="1">
                <a:solidFill>
                  <a:srgbClr val="000000"/>
                </a:solidFill>
              </a:rPr>
              <a:t>OpenWPM</a:t>
            </a:r>
            <a:r>
              <a:rPr lang="en-US" sz="1400" dirty="0">
                <a:solidFill>
                  <a:srgbClr val="000000"/>
                </a:solidFill>
              </a:rPr>
              <a:t> tool to mobile, also </a:t>
            </a:r>
            <a:r>
              <a:rPr lang="en-US" sz="1400" dirty="0" smtClean="0">
                <a:solidFill>
                  <a:srgbClr val="000000"/>
                </a:solidFill>
              </a:rPr>
              <a:t>detects fingerprinting </a:t>
            </a:r>
            <a:r>
              <a:rPr lang="en-US" sz="1400" dirty="0">
                <a:solidFill>
                  <a:srgbClr val="000000"/>
                </a:solidFill>
              </a:rPr>
              <a:t>on mobile platform</a:t>
            </a:r>
            <a:endParaRPr sz="1400" dirty="0">
              <a:solidFill>
                <a:srgbClr val="000000"/>
              </a:solidFill>
            </a:endParaRPr>
          </a:p>
          <a:p>
            <a:pPr marL="800100" lvl="0" indent="-342900" algn="l" rtl="0">
              <a:spcBef>
                <a:spcPts val="0"/>
              </a:spcBef>
              <a:spcAft>
                <a:spcPts val="0"/>
              </a:spcAft>
              <a:buFont typeface="+mj-lt"/>
              <a:buAutoNum type="arabicPeriod"/>
            </a:pPr>
            <a:endParaRPr sz="1400" dirty="0">
              <a:solidFill>
                <a:srgbClr val="000000"/>
              </a:solidFill>
            </a:endParaRPr>
          </a:p>
          <a:p>
            <a:pPr lvl="0" indent="-342900" algn="l" rtl="0">
              <a:spcBef>
                <a:spcPts val="0"/>
              </a:spcBef>
              <a:spcAft>
                <a:spcPts val="0"/>
              </a:spcAft>
              <a:buClr>
                <a:srgbClr val="000000"/>
              </a:buClr>
              <a:buSzPts val="1800"/>
              <a:buAutoNum type="arabicParenR" startAt="3"/>
            </a:pPr>
            <a:r>
              <a:rPr lang="en-US" sz="1800" dirty="0" smtClean="0">
                <a:solidFill>
                  <a:srgbClr val="000000"/>
                </a:solidFill>
              </a:rPr>
              <a:t>Online </a:t>
            </a:r>
            <a:r>
              <a:rPr lang="en-US" sz="1800" dirty="0">
                <a:solidFill>
                  <a:srgbClr val="000000"/>
                </a:solidFill>
              </a:rPr>
              <a:t>Tracking: A 1-million-site Measurement and Analysis  </a:t>
            </a:r>
            <a:endParaRPr lang="en-US" sz="1800" dirty="0" smtClean="0">
              <a:solidFill>
                <a:srgbClr val="000000"/>
              </a:solidFill>
            </a:endParaRPr>
          </a:p>
          <a:p>
            <a:pPr marL="114300" lvl="0" indent="0" algn="l" rtl="0">
              <a:spcBef>
                <a:spcPts val="0"/>
              </a:spcBef>
              <a:spcAft>
                <a:spcPts val="0"/>
              </a:spcAft>
              <a:buClr>
                <a:srgbClr val="000000"/>
              </a:buClr>
              <a:buSzPts val="1800"/>
            </a:pPr>
            <a:r>
              <a:rPr lang="en-US" sz="1400" dirty="0" smtClean="0">
                <a:solidFill>
                  <a:srgbClr val="000000"/>
                </a:solidFill>
              </a:rPr>
              <a:t>Focuses </a:t>
            </a:r>
            <a:r>
              <a:rPr lang="en-US" sz="1400" dirty="0">
                <a:solidFill>
                  <a:srgbClr val="000000"/>
                </a:solidFill>
              </a:rPr>
              <a:t>on </a:t>
            </a:r>
            <a:r>
              <a:rPr lang="en-US" sz="1400" dirty="0" err="1">
                <a:solidFill>
                  <a:srgbClr val="000000"/>
                </a:solidFill>
              </a:rPr>
              <a:t>analysing</a:t>
            </a:r>
            <a:r>
              <a:rPr lang="en-US" sz="1400" dirty="0">
                <a:solidFill>
                  <a:srgbClr val="000000"/>
                </a:solidFill>
              </a:rPr>
              <a:t> 15 metrics including stateless and </a:t>
            </a:r>
            <a:r>
              <a:rPr lang="en-US" sz="1400" dirty="0" err="1">
                <a:solidFill>
                  <a:srgbClr val="000000"/>
                </a:solidFill>
              </a:rPr>
              <a:t>stateful</a:t>
            </a:r>
            <a:r>
              <a:rPr lang="en-US" sz="1400" dirty="0">
                <a:solidFill>
                  <a:srgbClr val="000000"/>
                </a:solidFill>
              </a:rPr>
              <a:t> tracking for 1 million sites using </a:t>
            </a:r>
            <a:r>
              <a:rPr lang="en-US" sz="1400" dirty="0" err="1">
                <a:solidFill>
                  <a:srgbClr val="000000"/>
                </a:solidFill>
              </a:rPr>
              <a:t>OpenWPM</a:t>
            </a:r>
            <a:endParaRPr sz="14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ctrTitle"/>
          </p:nvPr>
        </p:nvSpPr>
        <p:spPr>
          <a:xfrm>
            <a:off x="753225" y="564850"/>
            <a:ext cx="7670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t>Problem Statement</a:t>
            </a:r>
            <a:endParaRPr sz="3000"/>
          </a:p>
        </p:txBody>
      </p:sp>
      <p:sp>
        <p:nvSpPr>
          <p:cNvPr id="102" name="Google Shape;102;p16"/>
          <p:cNvSpPr txBox="1">
            <a:spLocks noGrp="1"/>
          </p:cNvSpPr>
          <p:nvPr>
            <p:ph type="subTitle" idx="1"/>
          </p:nvPr>
        </p:nvSpPr>
        <p:spPr>
          <a:xfrm>
            <a:off x="753225" y="1406025"/>
            <a:ext cx="7568100" cy="34077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sz="1800">
              <a:solidFill>
                <a:srgbClr val="000000"/>
              </a:solidFill>
            </a:endParaRPr>
          </a:p>
          <a:p>
            <a:pPr marL="0" lvl="0" indent="0" algn="l" rtl="0">
              <a:spcBef>
                <a:spcPts val="480"/>
              </a:spcBef>
              <a:spcAft>
                <a:spcPts val="0"/>
              </a:spcAft>
              <a:buNone/>
            </a:pPr>
            <a:r>
              <a:rPr lang="en-US" sz="1800">
                <a:solidFill>
                  <a:srgbClr val="000000"/>
                </a:solidFill>
              </a:rPr>
              <a:t>This project aims to analyse the third party requests and tracking data in app, mobile and desktop browser to answer the following questions:</a:t>
            </a:r>
            <a:endParaRPr sz="1800">
              <a:solidFill>
                <a:srgbClr val="000000"/>
              </a:solidFill>
            </a:endParaRPr>
          </a:p>
          <a:p>
            <a:pPr marL="0" lvl="0" indent="0" algn="l" rtl="0">
              <a:spcBef>
                <a:spcPts val="480"/>
              </a:spcBef>
              <a:spcAft>
                <a:spcPts val="0"/>
              </a:spcAft>
              <a:buNone/>
            </a:pPr>
            <a:endParaRPr sz="1800">
              <a:solidFill>
                <a:srgbClr val="000000"/>
              </a:solidFill>
            </a:endParaRPr>
          </a:p>
          <a:p>
            <a:pPr marL="457200" lvl="0" indent="-342900" algn="l" rtl="0">
              <a:spcBef>
                <a:spcPts val="480"/>
              </a:spcBef>
              <a:spcAft>
                <a:spcPts val="0"/>
              </a:spcAft>
              <a:buClr>
                <a:srgbClr val="000000"/>
              </a:buClr>
              <a:buSzPts val="1800"/>
              <a:buAutoNum type="arabicParenR"/>
            </a:pPr>
            <a:r>
              <a:rPr lang="en-US" sz="1800">
                <a:solidFill>
                  <a:srgbClr val="000000"/>
                </a:solidFill>
              </a:rPr>
              <a:t>Do mobile contains more trackers than desktop?</a:t>
            </a:r>
            <a:endParaRPr sz="1800">
              <a:solidFill>
                <a:srgbClr val="000000"/>
              </a:solidFill>
            </a:endParaRPr>
          </a:p>
          <a:p>
            <a:pPr marL="457200" lvl="0" indent="-342900" algn="l" rtl="0">
              <a:spcBef>
                <a:spcPts val="0"/>
              </a:spcBef>
              <a:spcAft>
                <a:spcPts val="0"/>
              </a:spcAft>
              <a:buClr>
                <a:srgbClr val="000000"/>
              </a:buClr>
              <a:buSzPts val="1800"/>
              <a:buAutoNum type="arabicParenR"/>
            </a:pPr>
            <a:r>
              <a:rPr lang="en-US" sz="1800">
                <a:solidFill>
                  <a:srgbClr val="000000"/>
                </a:solidFill>
              </a:rPr>
              <a:t>Are there any trends in tracking behaviour across both the platforms?</a:t>
            </a:r>
            <a:endParaRPr sz="1800">
              <a:solidFill>
                <a:srgbClr val="000000"/>
              </a:solidFill>
            </a:endParaRPr>
          </a:p>
          <a:p>
            <a:pPr marL="457200" lvl="0" indent="-342900" algn="l" rtl="0">
              <a:spcBef>
                <a:spcPts val="0"/>
              </a:spcBef>
              <a:spcAft>
                <a:spcPts val="0"/>
              </a:spcAft>
              <a:buClr>
                <a:srgbClr val="000000"/>
              </a:buClr>
              <a:buSzPts val="1800"/>
              <a:buAutoNum type="arabicParenR"/>
            </a:pPr>
            <a:r>
              <a:rPr lang="en-US" sz="1800">
                <a:solidFill>
                  <a:srgbClr val="000000"/>
                </a:solidFill>
              </a:rPr>
              <a:t>Can we draw conclusions on tracking behaviour based on the type of domain of website?</a:t>
            </a:r>
            <a:endParaRPr sz="1800">
              <a:solidFill>
                <a:srgbClr val="000000"/>
              </a:solidFill>
            </a:endParaRPr>
          </a:p>
          <a:p>
            <a:pPr marL="0" lvl="0" indent="0" algn="l" rtl="0">
              <a:spcBef>
                <a:spcPts val="480"/>
              </a:spcBef>
              <a:spcAft>
                <a:spcPts val="0"/>
              </a:spcAft>
              <a:buNone/>
            </a:pPr>
            <a:endParaRPr sz="18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ctrTitle"/>
          </p:nvPr>
        </p:nvSpPr>
        <p:spPr>
          <a:xfrm>
            <a:off x="685813" y="590370"/>
            <a:ext cx="7772400" cy="110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Proposed Approach</a:t>
            </a:r>
            <a:endParaRPr>
              <a:latin typeface="Arial"/>
              <a:ea typeface="Arial"/>
              <a:cs typeface="Arial"/>
              <a:sym typeface="Arial"/>
            </a:endParaRPr>
          </a:p>
        </p:txBody>
      </p:sp>
      <p:pic>
        <p:nvPicPr>
          <p:cNvPr id="108" name="Google Shape;108;p17"/>
          <p:cNvPicPr preferRelativeResize="0"/>
          <p:nvPr/>
        </p:nvPicPr>
        <p:blipFill>
          <a:blip r:embed="rId3">
            <a:alphaModFix/>
          </a:blip>
          <a:stretch>
            <a:fillRect/>
          </a:stretch>
        </p:blipFill>
        <p:spPr>
          <a:xfrm>
            <a:off x="973000" y="1510170"/>
            <a:ext cx="7198030" cy="310280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ubTitle" idx="1"/>
          </p:nvPr>
        </p:nvSpPr>
        <p:spPr>
          <a:xfrm>
            <a:off x="517150" y="456100"/>
            <a:ext cx="7841100" cy="4525800"/>
          </a:xfrm>
          <a:prstGeom prst="rect">
            <a:avLst/>
          </a:prstGeom>
        </p:spPr>
        <p:txBody>
          <a:bodyPr spcFirstLastPara="1" wrap="square" lIns="91425" tIns="45700" rIns="91425" bIns="45700" anchor="t" anchorCtr="0">
            <a:noAutofit/>
          </a:bodyPr>
          <a:lstStyle/>
          <a:p>
            <a:pPr marL="457200" lvl="0" indent="0" algn="ctr" rtl="0">
              <a:spcBef>
                <a:spcPts val="480"/>
              </a:spcBef>
              <a:spcAft>
                <a:spcPts val="0"/>
              </a:spcAft>
              <a:buNone/>
            </a:pPr>
            <a:r>
              <a:rPr lang="en-US" sz="1800" b="1" u="sng">
                <a:solidFill>
                  <a:srgbClr val="000000"/>
                </a:solidFill>
              </a:rPr>
              <a:t>Data Collection Methodology</a:t>
            </a:r>
            <a:endParaRPr sz="1800" b="1" u="sng">
              <a:solidFill>
                <a:srgbClr val="000000"/>
              </a:solidFill>
            </a:endParaRPr>
          </a:p>
          <a:p>
            <a:pPr marL="0" lvl="0" indent="0" algn="l" rtl="0">
              <a:spcBef>
                <a:spcPts val="480"/>
              </a:spcBef>
              <a:spcAft>
                <a:spcPts val="0"/>
              </a:spcAft>
              <a:buNone/>
            </a:pPr>
            <a:r>
              <a:rPr lang="en-US" sz="1800" b="1">
                <a:solidFill>
                  <a:srgbClr val="000000"/>
                </a:solidFill>
              </a:rPr>
              <a:t>         WHERE</a:t>
            </a:r>
            <a:r>
              <a:rPr lang="en-US" sz="1800">
                <a:solidFill>
                  <a:srgbClr val="000000"/>
                </a:solidFill>
              </a:rPr>
              <a:t>  </a:t>
            </a:r>
            <a:endParaRPr sz="1800">
              <a:solidFill>
                <a:srgbClr val="000000"/>
              </a:solidFill>
            </a:endParaRPr>
          </a:p>
          <a:p>
            <a:pPr marL="914400" lvl="0" indent="-342900" algn="l" rtl="0">
              <a:spcBef>
                <a:spcPts val="480"/>
              </a:spcBef>
              <a:spcAft>
                <a:spcPts val="0"/>
              </a:spcAft>
              <a:buClr>
                <a:srgbClr val="000000"/>
              </a:buClr>
              <a:buSzPts val="1800"/>
              <a:buChar char="●"/>
            </a:pPr>
            <a:r>
              <a:rPr lang="en-US" sz="1800">
                <a:solidFill>
                  <a:schemeClr val="dk1"/>
                </a:solidFill>
              </a:rPr>
              <a:t>Mobile(Browser) &amp; Desktop (Browser) - Ghostery Platform </a:t>
            </a:r>
            <a:endParaRPr sz="1800">
              <a:solidFill>
                <a:schemeClr val="dk1"/>
              </a:solidFill>
            </a:endParaRPr>
          </a:p>
          <a:p>
            <a:pPr marL="914400" lvl="0" indent="-342900" algn="l" rtl="0">
              <a:spcBef>
                <a:spcPts val="0"/>
              </a:spcBef>
              <a:spcAft>
                <a:spcPts val="0"/>
              </a:spcAft>
              <a:buClr>
                <a:srgbClr val="000000"/>
              </a:buClr>
              <a:buSzPts val="1800"/>
              <a:buChar char="●"/>
            </a:pPr>
            <a:r>
              <a:rPr lang="en-US" sz="1800">
                <a:solidFill>
                  <a:schemeClr val="dk1"/>
                </a:solidFill>
              </a:rPr>
              <a:t>Mobile (Applications) - Lumen Platform</a:t>
            </a:r>
            <a:endParaRPr sz="1800">
              <a:solidFill>
                <a:schemeClr val="dk1"/>
              </a:solidFill>
            </a:endParaRPr>
          </a:p>
          <a:p>
            <a:pPr marL="914400" lvl="0" indent="-342900" algn="l" rtl="0">
              <a:spcBef>
                <a:spcPts val="0"/>
              </a:spcBef>
              <a:spcAft>
                <a:spcPts val="0"/>
              </a:spcAft>
              <a:buClr>
                <a:schemeClr val="dk1"/>
              </a:buClr>
              <a:buSzPts val="1800"/>
              <a:buChar char="●"/>
            </a:pPr>
            <a:r>
              <a:rPr lang="en-US" sz="1800">
                <a:solidFill>
                  <a:schemeClr val="dk1"/>
                </a:solidFill>
              </a:rPr>
              <a:t>Desktop(Browser) - OpenWPM</a:t>
            </a:r>
            <a:endParaRPr sz="1800">
              <a:solidFill>
                <a:schemeClr val="dk1"/>
              </a:solidFill>
            </a:endParaRPr>
          </a:p>
          <a:p>
            <a:pPr marL="0" lvl="0" indent="0" algn="l" rtl="0">
              <a:spcBef>
                <a:spcPts val="480"/>
              </a:spcBef>
              <a:spcAft>
                <a:spcPts val="0"/>
              </a:spcAft>
              <a:buNone/>
            </a:pPr>
            <a:r>
              <a:rPr lang="en-US" sz="1800">
                <a:solidFill>
                  <a:schemeClr val="dk1"/>
                </a:solidFill>
              </a:rPr>
              <a:t>         </a:t>
            </a:r>
            <a:r>
              <a:rPr lang="en-US" sz="1800" b="1">
                <a:solidFill>
                  <a:schemeClr val="dk1"/>
                </a:solidFill>
              </a:rPr>
              <a:t>HOW</a:t>
            </a:r>
            <a:r>
              <a:rPr lang="en-US" sz="1800">
                <a:solidFill>
                  <a:schemeClr val="dk1"/>
                </a:solidFill>
              </a:rPr>
              <a:t>  </a:t>
            </a:r>
            <a:endParaRPr sz="1800">
              <a:solidFill>
                <a:schemeClr val="dk1"/>
              </a:solidFill>
            </a:endParaRPr>
          </a:p>
          <a:p>
            <a:pPr marL="914400" lvl="0" indent="-342900" algn="l" rtl="0">
              <a:spcBef>
                <a:spcPts val="480"/>
              </a:spcBef>
              <a:spcAft>
                <a:spcPts val="0"/>
              </a:spcAft>
              <a:buClr>
                <a:schemeClr val="dk1"/>
              </a:buClr>
              <a:buSzPts val="1800"/>
              <a:buChar char="●"/>
            </a:pPr>
            <a:r>
              <a:rPr lang="en-US" sz="1800">
                <a:solidFill>
                  <a:schemeClr val="dk1"/>
                </a:solidFill>
              </a:rPr>
              <a:t>Download the ghostery extension on mobile and desktop </a:t>
            </a:r>
            <a:endParaRPr sz="1800">
              <a:solidFill>
                <a:schemeClr val="dk1"/>
              </a:solidFill>
            </a:endParaRPr>
          </a:p>
          <a:p>
            <a:pPr marL="914400" lvl="0" indent="-342900" algn="l" rtl="0">
              <a:spcBef>
                <a:spcPts val="0"/>
              </a:spcBef>
              <a:spcAft>
                <a:spcPts val="0"/>
              </a:spcAft>
              <a:buClr>
                <a:schemeClr val="dk1"/>
              </a:buClr>
              <a:buSzPts val="1800"/>
              <a:buChar char="●"/>
            </a:pPr>
            <a:r>
              <a:rPr lang="en-US" sz="1800">
                <a:solidFill>
                  <a:schemeClr val="dk1"/>
                </a:solidFill>
              </a:rPr>
              <a:t>Download the Lumen app and browse the app to see the trackers</a:t>
            </a:r>
            <a:endParaRPr sz="1800">
              <a:solidFill>
                <a:schemeClr val="dk1"/>
              </a:solidFill>
            </a:endParaRPr>
          </a:p>
          <a:p>
            <a:pPr marL="914400" lvl="0" indent="-342900" algn="l" rtl="0">
              <a:spcBef>
                <a:spcPts val="0"/>
              </a:spcBef>
              <a:spcAft>
                <a:spcPts val="0"/>
              </a:spcAft>
              <a:buClr>
                <a:schemeClr val="dk1"/>
              </a:buClr>
              <a:buSzPts val="1800"/>
              <a:buChar char="●"/>
            </a:pPr>
            <a:r>
              <a:rPr lang="en-US" sz="1800">
                <a:solidFill>
                  <a:schemeClr val="dk1"/>
                </a:solidFill>
              </a:rPr>
              <a:t>OpenWPM crawl script</a:t>
            </a:r>
            <a:endParaRPr sz="1800">
              <a:solidFill>
                <a:schemeClr val="dk1"/>
              </a:solidFill>
            </a:endParaRPr>
          </a:p>
          <a:p>
            <a:pPr marL="0" lvl="0" indent="0" algn="l" rtl="0">
              <a:spcBef>
                <a:spcPts val="480"/>
              </a:spcBef>
              <a:spcAft>
                <a:spcPts val="0"/>
              </a:spcAft>
              <a:buNone/>
            </a:pPr>
            <a:r>
              <a:rPr lang="en-US" sz="1800">
                <a:solidFill>
                  <a:schemeClr val="dk1"/>
                </a:solidFill>
              </a:rPr>
              <a:t>         </a:t>
            </a:r>
            <a:r>
              <a:rPr lang="en-US" sz="1800" b="1">
                <a:solidFill>
                  <a:schemeClr val="dk1"/>
                </a:solidFill>
              </a:rPr>
              <a:t>WHAT</a:t>
            </a:r>
            <a:r>
              <a:rPr lang="en-US" sz="1800">
                <a:solidFill>
                  <a:schemeClr val="dk1"/>
                </a:solidFill>
              </a:rPr>
              <a:t>	</a:t>
            </a:r>
            <a:endParaRPr sz="1800">
              <a:solidFill>
                <a:schemeClr val="dk1"/>
              </a:solidFill>
            </a:endParaRPr>
          </a:p>
          <a:p>
            <a:pPr marL="914400" lvl="0" indent="-342900" algn="l" rtl="0">
              <a:spcBef>
                <a:spcPts val="480"/>
              </a:spcBef>
              <a:spcAft>
                <a:spcPts val="0"/>
              </a:spcAft>
              <a:buClr>
                <a:schemeClr val="dk1"/>
              </a:buClr>
              <a:buSzPts val="1800"/>
              <a:buChar char="●"/>
            </a:pPr>
            <a:r>
              <a:rPr lang="en-US" sz="1800">
                <a:solidFill>
                  <a:schemeClr val="dk1"/>
                </a:solidFill>
              </a:rPr>
              <a:t>Find the blacklisted website count on Mobile vs Desktop </a:t>
            </a:r>
            <a:endParaRPr sz="1800">
              <a:solidFill>
                <a:schemeClr val="dk1"/>
              </a:solidFill>
            </a:endParaRPr>
          </a:p>
          <a:p>
            <a:pPr marL="914400" lvl="0" indent="-342900" algn="l" rtl="0">
              <a:spcBef>
                <a:spcPts val="0"/>
              </a:spcBef>
              <a:spcAft>
                <a:spcPts val="0"/>
              </a:spcAft>
              <a:buClr>
                <a:schemeClr val="dk1"/>
              </a:buClr>
              <a:buSzPts val="1800"/>
              <a:buChar char="●"/>
            </a:pPr>
            <a:r>
              <a:rPr lang="en-US" sz="1800">
                <a:solidFill>
                  <a:schemeClr val="dk1"/>
                </a:solidFill>
              </a:rPr>
              <a:t>Find the blacklisted website unique to Mobile and Desktop </a:t>
            </a:r>
            <a:endParaRPr sz="1800">
              <a:solidFill>
                <a:schemeClr val="dk1"/>
              </a:solidFill>
            </a:endParaRPr>
          </a:p>
          <a:p>
            <a:pPr marL="914400" lvl="0" indent="-342900" algn="l" rtl="0">
              <a:spcBef>
                <a:spcPts val="0"/>
              </a:spcBef>
              <a:spcAft>
                <a:spcPts val="0"/>
              </a:spcAft>
              <a:buClr>
                <a:schemeClr val="dk1"/>
              </a:buClr>
              <a:buSzPts val="1800"/>
              <a:buChar char="●"/>
            </a:pPr>
            <a:r>
              <a:rPr lang="en-US" sz="1800">
                <a:solidFill>
                  <a:schemeClr val="dk1"/>
                </a:solidFill>
              </a:rPr>
              <a:t>Find trackers in Android apps of websites</a:t>
            </a:r>
            <a:endParaRPr sz="1800">
              <a:solidFill>
                <a:schemeClr val="dk1"/>
              </a:solidFill>
            </a:endParaRPr>
          </a:p>
          <a:p>
            <a:pPr marL="914400" lvl="0" indent="-342900" algn="l" rtl="0">
              <a:spcBef>
                <a:spcPts val="0"/>
              </a:spcBef>
              <a:spcAft>
                <a:spcPts val="0"/>
              </a:spcAft>
              <a:buClr>
                <a:schemeClr val="dk1"/>
              </a:buClr>
              <a:buSzPts val="1800"/>
              <a:buChar char="●"/>
            </a:pPr>
            <a:r>
              <a:rPr lang="en-US" sz="1800">
                <a:solidFill>
                  <a:schemeClr val="dk1"/>
                </a:solidFill>
              </a:rPr>
              <a:t>Extract third party requests and http response data </a:t>
            </a:r>
            <a:endParaRPr sz="1800">
              <a:solidFill>
                <a:schemeClr val="dk1"/>
              </a:solidFill>
            </a:endParaRPr>
          </a:p>
          <a:p>
            <a:pPr marL="0" lvl="0" indent="0" algn="l" rtl="0">
              <a:spcBef>
                <a:spcPts val="480"/>
              </a:spcBef>
              <a:spcAft>
                <a:spcPts val="0"/>
              </a:spcAft>
              <a:buClr>
                <a:schemeClr val="dk1"/>
              </a:buClr>
              <a:buSzPts val="1100"/>
              <a:buFont typeface="Arial"/>
              <a:buNone/>
            </a:pPr>
            <a:r>
              <a:rPr lang="en-US" sz="1800">
                <a:solidFill>
                  <a:schemeClr val="dk1"/>
                </a:solidFill>
              </a:rPr>
              <a:t>   </a:t>
            </a:r>
            <a:endParaRPr sz="1800">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685800" y="1597820"/>
            <a:ext cx="7772400" cy="110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Study / Experiment design</a:t>
            </a:r>
            <a:endParaRPr>
              <a:latin typeface="Arial"/>
              <a:ea typeface="Arial"/>
              <a:cs typeface="Arial"/>
              <a:sym typeface="Arial"/>
            </a:endParaRPr>
          </a:p>
        </p:txBody>
      </p:sp>
      <p:sp>
        <p:nvSpPr>
          <p:cNvPr id="119" name="Google Shape;119;p19"/>
          <p:cNvSpPr txBox="1">
            <a:spLocks noGrp="1"/>
          </p:cNvSpPr>
          <p:nvPr>
            <p:ph type="subTitle" idx="1"/>
          </p:nvPr>
        </p:nvSpPr>
        <p:spPr>
          <a:xfrm>
            <a:off x="1371600" y="2914650"/>
            <a:ext cx="6400800" cy="1314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400"/>
              <a:buFont typeface="Arial"/>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ctrTitle"/>
          </p:nvPr>
        </p:nvSpPr>
        <p:spPr>
          <a:xfrm>
            <a:off x="685800" y="550470"/>
            <a:ext cx="7772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Lumen Privacy Monitor:</a:t>
            </a:r>
            <a:endParaRPr sz="2400"/>
          </a:p>
        </p:txBody>
      </p:sp>
      <p:sp>
        <p:nvSpPr>
          <p:cNvPr id="125" name="Google Shape;125;p20"/>
          <p:cNvSpPr txBox="1">
            <a:spLocks noGrp="1"/>
          </p:cNvSpPr>
          <p:nvPr>
            <p:ph type="subTitle" idx="1"/>
          </p:nvPr>
        </p:nvSpPr>
        <p:spPr>
          <a:xfrm>
            <a:off x="685800" y="1535150"/>
            <a:ext cx="7772400" cy="30990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solidFill>
                  <a:srgbClr val="000000"/>
                </a:solidFill>
              </a:rPr>
              <a:t>Monitors the behaviour of the app over the network by analyzing the traffic to display follow information:</a:t>
            </a:r>
            <a:endParaRPr sz="1800">
              <a:solidFill>
                <a:srgbClr val="000000"/>
              </a:solidFill>
            </a:endParaRPr>
          </a:p>
          <a:p>
            <a:pPr marL="0" lvl="0" indent="0" algn="l" rtl="0">
              <a:spcBef>
                <a:spcPts val="480"/>
              </a:spcBef>
              <a:spcAft>
                <a:spcPts val="0"/>
              </a:spcAft>
              <a:buNone/>
            </a:pPr>
            <a:endParaRPr sz="1800">
              <a:solidFill>
                <a:srgbClr val="000000"/>
              </a:solidFill>
            </a:endParaRPr>
          </a:p>
          <a:p>
            <a:pPr marL="457200" lvl="0" indent="-342900" algn="l" rtl="0">
              <a:spcBef>
                <a:spcPts val="480"/>
              </a:spcBef>
              <a:spcAft>
                <a:spcPts val="0"/>
              </a:spcAft>
              <a:buClr>
                <a:srgbClr val="000000"/>
              </a:buClr>
              <a:buSzPts val="1800"/>
              <a:buAutoNum type="arabicPeriod"/>
            </a:pPr>
            <a:r>
              <a:rPr lang="en-US" sz="1800">
                <a:solidFill>
                  <a:srgbClr val="000000"/>
                </a:solidFill>
              </a:rPr>
              <a:t>No. of trackers blocked while visiting the app</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No. of third party requests</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The data that is shared with third parties</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Dangerous data leaks </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Detailed traffic analysis reports that display the common trackers, amount of traffic wasted on advertising</a:t>
            </a:r>
            <a:endParaRPr sz="180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ctrTitle"/>
          </p:nvPr>
        </p:nvSpPr>
        <p:spPr>
          <a:xfrm>
            <a:off x="563825" y="365095"/>
            <a:ext cx="7772400" cy="110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800"/>
              <a:t>Ghostery: Browser(Mobile Web) and Extension(Desktop)</a:t>
            </a:r>
            <a:endParaRPr sz="1800"/>
          </a:p>
        </p:txBody>
      </p:sp>
      <p:sp>
        <p:nvSpPr>
          <p:cNvPr id="131" name="Google Shape;131;p21"/>
          <p:cNvSpPr txBox="1">
            <a:spLocks noGrp="1"/>
          </p:cNvSpPr>
          <p:nvPr>
            <p:ph type="subTitle" idx="1"/>
          </p:nvPr>
        </p:nvSpPr>
        <p:spPr>
          <a:xfrm>
            <a:off x="685800" y="1123275"/>
            <a:ext cx="7772400" cy="36513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1800">
                <a:solidFill>
                  <a:srgbClr val="000000"/>
                </a:solidFill>
              </a:rPr>
              <a:t>It helps us analyse the following while browsing the websites on Mobile vs Desktop </a:t>
            </a:r>
            <a:endParaRPr sz="1800">
              <a:solidFill>
                <a:srgbClr val="000000"/>
              </a:solidFill>
            </a:endParaRPr>
          </a:p>
          <a:p>
            <a:pPr marL="457200" lvl="0" indent="-342900" algn="l" rtl="0">
              <a:spcBef>
                <a:spcPts val="480"/>
              </a:spcBef>
              <a:spcAft>
                <a:spcPts val="0"/>
              </a:spcAft>
              <a:buClr>
                <a:srgbClr val="000000"/>
              </a:buClr>
              <a:buSzPts val="1800"/>
              <a:buAutoNum type="arabicPeriod"/>
            </a:pPr>
            <a:r>
              <a:rPr lang="en-US" sz="1800">
                <a:solidFill>
                  <a:srgbClr val="000000"/>
                </a:solidFill>
              </a:rPr>
              <a:t>No. of trackers trying to track while visiting the website</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No. of trackers that were being blocked </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en-US" sz="1800">
                <a:solidFill>
                  <a:srgbClr val="000000"/>
                </a:solidFill>
              </a:rPr>
              <a:t>Categorise the trackers into the following domains :</a:t>
            </a:r>
            <a:endParaRPr sz="1800">
              <a:solidFill>
                <a:srgbClr val="000000"/>
              </a:solidFill>
            </a:endParaRPr>
          </a:p>
          <a:p>
            <a:pPr marL="914400" lvl="0" indent="0" algn="l" rtl="0">
              <a:spcBef>
                <a:spcPts val="480"/>
              </a:spcBef>
              <a:spcAft>
                <a:spcPts val="0"/>
              </a:spcAft>
              <a:buNone/>
            </a:pPr>
            <a:r>
              <a:rPr lang="en-US" sz="1800">
                <a:solidFill>
                  <a:srgbClr val="000000"/>
                </a:solidFill>
              </a:rPr>
              <a:t>a) Advertising</a:t>
            </a:r>
            <a:endParaRPr sz="1800">
              <a:solidFill>
                <a:srgbClr val="000000"/>
              </a:solidFill>
            </a:endParaRPr>
          </a:p>
          <a:p>
            <a:pPr marL="914400" lvl="0" indent="0" algn="l" rtl="0">
              <a:spcBef>
                <a:spcPts val="480"/>
              </a:spcBef>
              <a:spcAft>
                <a:spcPts val="0"/>
              </a:spcAft>
              <a:buNone/>
            </a:pPr>
            <a:r>
              <a:rPr lang="en-US" sz="1800">
                <a:solidFill>
                  <a:srgbClr val="000000"/>
                </a:solidFill>
              </a:rPr>
              <a:t>b) Site Analytics </a:t>
            </a:r>
            <a:endParaRPr sz="1800">
              <a:solidFill>
                <a:srgbClr val="000000"/>
              </a:solidFill>
            </a:endParaRPr>
          </a:p>
          <a:p>
            <a:pPr marL="914400" lvl="0" indent="0" algn="l" rtl="0">
              <a:spcBef>
                <a:spcPts val="480"/>
              </a:spcBef>
              <a:spcAft>
                <a:spcPts val="0"/>
              </a:spcAft>
              <a:buNone/>
            </a:pPr>
            <a:r>
              <a:rPr lang="en-US" sz="1800">
                <a:solidFill>
                  <a:srgbClr val="000000"/>
                </a:solidFill>
              </a:rPr>
              <a:t>c) Social Media </a:t>
            </a:r>
            <a:endParaRPr sz="1800">
              <a:solidFill>
                <a:srgbClr val="000000"/>
              </a:solidFill>
            </a:endParaRPr>
          </a:p>
          <a:p>
            <a:pPr marL="914400" lvl="0" indent="0" algn="l" rtl="0">
              <a:spcBef>
                <a:spcPts val="480"/>
              </a:spcBef>
              <a:spcAft>
                <a:spcPts val="0"/>
              </a:spcAft>
              <a:buNone/>
            </a:pPr>
            <a:r>
              <a:rPr lang="en-US" sz="1800">
                <a:solidFill>
                  <a:srgbClr val="000000"/>
                </a:solidFill>
              </a:rPr>
              <a:t>d) Essential Trackers </a:t>
            </a:r>
            <a:endParaRPr sz="1800">
              <a:solidFill>
                <a:srgbClr val="000000"/>
              </a:solidFill>
            </a:endParaRPr>
          </a:p>
          <a:p>
            <a:pPr marL="914400" lvl="0" indent="0" algn="l" rtl="0">
              <a:spcBef>
                <a:spcPts val="480"/>
              </a:spcBef>
              <a:spcAft>
                <a:spcPts val="0"/>
              </a:spcAft>
              <a:buNone/>
            </a:pPr>
            <a:r>
              <a:rPr lang="en-US" sz="1800">
                <a:solidFill>
                  <a:srgbClr val="000000"/>
                </a:solidFill>
              </a:rPr>
              <a:t>e) Customer interactions</a:t>
            </a:r>
            <a:endParaRPr sz="1800">
              <a:solidFill>
                <a:srgbClr val="000000"/>
              </a:solidFill>
            </a:endParaRPr>
          </a:p>
          <a:p>
            <a:pPr marL="457200" lvl="0" indent="-342900" algn="l" rtl="0">
              <a:spcBef>
                <a:spcPts val="480"/>
              </a:spcBef>
              <a:spcAft>
                <a:spcPts val="0"/>
              </a:spcAft>
              <a:buClr>
                <a:srgbClr val="000000"/>
              </a:buClr>
              <a:buSzPts val="1800"/>
              <a:buAutoNum type="arabicPeriod"/>
            </a:pPr>
            <a:r>
              <a:rPr lang="en-US" sz="1800">
                <a:solidFill>
                  <a:srgbClr val="000000"/>
                </a:solidFill>
              </a:rPr>
              <a:t>Identify the trackers blacklist unique to Mobile and Desktop </a:t>
            </a:r>
            <a:endParaRPr sz="1800">
              <a:solidFill>
                <a:srgbClr val="000000"/>
              </a:solidFill>
            </a:endParaRPr>
          </a:p>
          <a:p>
            <a:pPr marL="0" lvl="0" indent="0" algn="l" rtl="0">
              <a:spcBef>
                <a:spcPts val="480"/>
              </a:spcBef>
              <a:spcAft>
                <a:spcPts val="0"/>
              </a:spcAft>
              <a:buNone/>
            </a:pPr>
            <a:endParaRPr sz="1200">
              <a:solidFill>
                <a:srgbClr val="000000"/>
              </a:solidFill>
            </a:endParaRPr>
          </a:p>
          <a:p>
            <a:pPr marL="0" lvl="0" indent="0" algn="l" rtl="0">
              <a:spcBef>
                <a:spcPts val="480"/>
              </a:spcBef>
              <a:spcAft>
                <a:spcPts val="0"/>
              </a:spcAft>
              <a:buNone/>
            </a:pPr>
            <a:endParaRPr sz="1200">
              <a:solidFill>
                <a:srgbClr val="000000"/>
              </a:solidFill>
            </a:endParaRPr>
          </a:p>
          <a:p>
            <a:pPr marL="457200" lvl="0" indent="0" algn="l" rtl="0">
              <a:spcBef>
                <a:spcPts val="480"/>
              </a:spcBef>
              <a:spcAft>
                <a:spcPts val="0"/>
              </a:spcAft>
              <a:buNone/>
            </a:pPr>
            <a:endParaRPr sz="1200">
              <a:solidFill>
                <a:srgbClr val="000000"/>
              </a:solidFill>
            </a:endParaRPr>
          </a:p>
          <a:p>
            <a:pPr marL="0" lvl="0" indent="0" algn="l" rtl="0">
              <a:spcBef>
                <a:spcPts val="480"/>
              </a:spcBef>
              <a:spcAft>
                <a:spcPts val="0"/>
              </a:spcAft>
              <a:buNone/>
            </a:pPr>
            <a:endParaRPr sz="120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961</Words>
  <Application>Microsoft Office PowerPoint</Application>
  <PresentationFormat>On-screen Show (16:9)</PresentationFormat>
  <Paragraphs>109</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NCStateU-horizontal-left-logo</vt:lpstr>
      <vt:lpstr>Tracking ecosystem in desktop vs. mobile platforms</vt:lpstr>
      <vt:lpstr>Motivation for the project</vt:lpstr>
      <vt:lpstr>Related Work</vt:lpstr>
      <vt:lpstr>Problem Statement</vt:lpstr>
      <vt:lpstr>Proposed Approach</vt:lpstr>
      <vt:lpstr>PowerPoint Presentation</vt:lpstr>
      <vt:lpstr>Study / Experiment design</vt:lpstr>
      <vt:lpstr>Lumen Privacy Monitor:</vt:lpstr>
      <vt:lpstr>Ghostery: Browser(Mobile Web) and Extension(Desktop)</vt:lpstr>
      <vt:lpstr>Open WPM Framework:</vt:lpstr>
      <vt:lpstr>Evaluations</vt:lpstr>
      <vt:lpstr>PowerPoint Presentation</vt:lpstr>
      <vt:lpstr>       Observations of Third party site blocked in Desktop vs Mobile using Ghostery </vt:lpstr>
      <vt:lpstr>Lumen Privacy Monitor</vt:lpstr>
      <vt:lpstr>Lumen: No. of trackers vs. domains</vt:lpstr>
      <vt:lpstr>Lumen: Most common trackers </vt:lpstr>
      <vt:lpstr>Lumen: Dangerous Leaks in Apps</vt:lpstr>
      <vt:lpstr>OpenWPM : Third party behaviour</vt:lpstr>
      <vt:lpstr>OpenWPM: Blocked sites for each domain</vt:lpstr>
      <vt:lpstr>OpenWPM: Cookie data analysis</vt:lpstr>
      <vt:lpstr>Understanding common trackers through Network Diagram:</vt:lpstr>
      <vt:lpstr>Summary of findings:</vt:lpstr>
      <vt:lpstr>Summary of findings:</vt:lpstr>
      <vt:lpstr>Limitations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ecosystem in desktop vs. mobile platforms</dc:title>
  <cp:lastModifiedBy>Walk-In-Center Laptop Loaner</cp:lastModifiedBy>
  <cp:revision>4</cp:revision>
  <dcterms:modified xsi:type="dcterms:W3CDTF">2019-12-05T17:08:57Z</dcterms:modified>
</cp:coreProperties>
</file>