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2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5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" y="366"/>
            <a:ext cx="9143024" cy="6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u="sng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Гиперссылки</a:t>
            </a:r>
            <a:endParaRPr lang="ru-RU" sz="4400" b="1" u="sng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02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1F5480"/>
                </a:solidFill>
              </a:rPr>
              <a:t>Детали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133926" y="878319"/>
            <a:ext cx="7790873" cy="102155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В спецификации HTML5 появился тег </a:t>
            </a:r>
            <a:r>
              <a:rPr lang="ru-RU" b="1" dirty="0"/>
              <a:t>&lt;</a:t>
            </a:r>
            <a:r>
              <a:rPr lang="ru-RU" b="1" dirty="0" err="1"/>
              <a:t>details</a:t>
            </a:r>
            <a:r>
              <a:rPr lang="ru-RU" b="1" dirty="0"/>
              <a:t>&gt;, </a:t>
            </a:r>
            <a:r>
              <a:rPr lang="ru-RU" dirty="0"/>
              <a:t>который может показать или скрыть дополнительную информацию по требованию посетителя. Основной контент размещается в контейнере </a:t>
            </a:r>
            <a:r>
              <a:rPr lang="ru-RU" b="1" dirty="0"/>
              <a:t>&lt;</a:t>
            </a:r>
            <a:r>
              <a:rPr lang="ru-RU" b="1" dirty="0" err="1"/>
              <a:t>summary</a:t>
            </a:r>
            <a:r>
              <a:rPr lang="ru-RU" b="1" dirty="0"/>
              <a:t>&gt;.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480" y="2255981"/>
            <a:ext cx="4067175" cy="609600"/>
          </a:xfrm>
          <a:prstGeom prst="rect">
            <a:avLst/>
          </a:prstGeom>
        </p:spPr>
      </p:pic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558799" y="3101614"/>
            <a:ext cx="8446655" cy="1634490"/>
          </a:xfrm>
          <a:prstGeom prst="round2Diag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Браузеры по умолчанию выводят основной контент, дополнительный показывается и скрывается по щелчку указателя мыши. Чтобы посетитель догадался о наличии дополнительной информации, слева от основной выводится черный треугольник, одной из вершин развернутый к тексту, после щелчка и вывода дополнительного контента, вершина треугольника поворачивается к нему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54" y="5043920"/>
            <a:ext cx="6451500" cy="15323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77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1F5480"/>
                </a:solidFill>
              </a:rPr>
              <a:t>Детали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12618" y="1368961"/>
            <a:ext cx="79201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&lt;</a:t>
            </a:r>
            <a:r>
              <a:rPr lang="ru-RU" sz="2400" b="1" dirty="0" err="1"/>
              <a:t>details</a:t>
            </a:r>
            <a:r>
              <a:rPr lang="ru-RU" sz="2400" b="1" dirty="0"/>
              <a:t>&gt;</a:t>
            </a:r>
          </a:p>
          <a:p>
            <a:pPr marL="176213"/>
            <a:r>
              <a:rPr lang="ru-RU" sz="2400" b="1" dirty="0"/>
              <a:t>&lt;</a:t>
            </a:r>
            <a:r>
              <a:rPr lang="ru-RU" sz="2400" b="1" dirty="0" err="1"/>
              <a:t>summary</a:t>
            </a:r>
            <a:r>
              <a:rPr lang="ru-RU" sz="2400" b="1" dirty="0"/>
              <a:t>&gt; </a:t>
            </a:r>
            <a:r>
              <a:rPr lang="ru-RU" sz="2400" dirty="0"/>
              <a:t>Александр Сергеевич Пушкин </a:t>
            </a:r>
            <a:r>
              <a:rPr lang="ru-RU" sz="2400" b="1" dirty="0"/>
              <a:t>&lt;/</a:t>
            </a:r>
            <a:r>
              <a:rPr lang="ru-RU" sz="2400" b="1" dirty="0" err="1"/>
              <a:t>summary</a:t>
            </a:r>
            <a:r>
              <a:rPr lang="ru-RU" sz="2400" b="1" dirty="0"/>
              <a:t>&gt;</a:t>
            </a:r>
          </a:p>
          <a:p>
            <a:pPr marL="176213"/>
            <a:r>
              <a:rPr lang="ru-RU" sz="2400" b="1" dirty="0"/>
              <a:t>&lt;p&gt;</a:t>
            </a:r>
            <a:r>
              <a:rPr lang="ru-RU" sz="2400" dirty="0"/>
              <a:t> 26 мая 1799, Москва — 29 января 1837, </a:t>
            </a:r>
            <a:r>
              <a:rPr lang="ru-RU" sz="2400" dirty="0" smtClean="0"/>
              <a:t>Санкт-Петербург </a:t>
            </a:r>
            <a:r>
              <a:rPr lang="ru-RU" sz="2400" b="1" dirty="0" smtClean="0"/>
              <a:t>&lt;/</a:t>
            </a:r>
            <a:r>
              <a:rPr lang="ru-RU" sz="2400" b="1" dirty="0"/>
              <a:t>p&gt;</a:t>
            </a:r>
          </a:p>
          <a:p>
            <a:pPr marL="176213"/>
            <a:r>
              <a:rPr lang="ru-RU" sz="2400" b="1" dirty="0"/>
              <a:t>&lt;p</a:t>
            </a:r>
            <a:r>
              <a:rPr lang="ru-RU" sz="2400" b="1" dirty="0" smtClean="0"/>
              <a:t>&gt;</a:t>
            </a:r>
            <a:r>
              <a:rPr lang="ru-RU" sz="2400" dirty="0" smtClean="0"/>
              <a:t> русский </a:t>
            </a:r>
            <a:r>
              <a:rPr lang="ru-RU" sz="2400" dirty="0"/>
              <a:t>поэт, драматург и прозаик, заложивший основы русского реалистического направления, критик и теоретик литературы, историк, публицист; один из самых авторитетных литературных деятелей первой трети XIX </a:t>
            </a:r>
            <a:r>
              <a:rPr lang="ru-RU" sz="2400" dirty="0" smtClean="0"/>
              <a:t>века </a:t>
            </a:r>
            <a:r>
              <a:rPr lang="ru-RU" sz="2400" b="1" dirty="0"/>
              <a:t>&lt;/p&gt;</a:t>
            </a:r>
          </a:p>
          <a:p>
            <a:r>
              <a:rPr lang="ru-RU" sz="2400" b="1" dirty="0"/>
              <a:t>&lt;/</a:t>
            </a:r>
            <a:r>
              <a:rPr lang="ru-RU" sz="2400" b="1" dirty="0" err="1"/>
              <a:t>details</a:t>
            </a:r>
            <a:r>
              <a:rPr lang="ru-RU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94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Гиперссылки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216237" y="990387"/>
            <a:ext cx="7874818" cy="214526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Текст, который содержит ссылки на ресурсы Интернета, называется </a:t>
            </a:r>
            <a:r>
              <a:rPr lang="ru-RU" sz="2000" b="1" dirty="0"/>
              <a:t>гипертекстом</a:t>
            </a:r>
            <a:r>
              <a:rPr lang="ru-RU" sz="2000" dirty="0"/>
              <a:t> (термин ввел Тед Нельсон). Документы, на которые ссылается такой текст, могут находиться как на удаленном компьютере в сети Интернет, так и на том же компьютере, где находится просматриваемая страница. </a:t>
            </a:r>
            <a:endParaRPr lang="ru-RU" sz="2000" dirty="0" smtClean="0"/>
          </a:p>
          <a:p>
            <a:r>
              <a:rPr lang="ru-RU" sz="2000" dirty="0" smtClean="0"/>
              <a:t>Сами </a:t>
            </a:r>
            <a:r>
              <a:rPr lang="ru-RU" sz="2000" dirty="0"/>
              <a:t>указатели называют </a:t>
            </a:r>
            <a:r>
              <a:rPr lang="ru-RU" sz="2000" b="1" dirty="0"/>
              <a:t>гиперссылками</a:t>
            </a:r>
            <a:r>
              <a:rPr lang="ru-RU" sz="2000" dirty="0"/>
              <a:t>.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323585" y="3471311"/>
            <a:ext cx="8407786" cy="2813404"/>
            <a:chOff x="683803" y="3609857"/>
            <a:chExt cx="8407786" cy="2813404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928629" y="5674120"/>
              <a:ext cx="2010353" cy="7491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2200" dirty="0" smtClean="0"/>
                <a:t>на </a:t>
              </a:r>
              <a:r>
                <a:rPr lang="ru-RU" sz="2200" dirty="0"/>
                <a:t>удаленный </a:t>
              </a:r>
              <a:r>
                <a:rPr lang="ru-RU" sz="2200" dirty="0" smtClean="0"/>
                <a:t>HTML-файл</a:t>
              </a:r>
              <a:endParaRPr lang="ru-RU" sz="2200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370325" y="4548736"/>
              <a:ext cx="2721264" cy="11237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2200" dirty="0">
                  <a:solidFill>
                    <a:schemeClr val="lt1"/>
                  </a:solidFill>
                </a:rPr>
                <a:t>на любой файл, </a:t>
              </a:r>
            </a:p>
            <a:p>
              <a:pPr algn="ctr"/>
              <a:r>
                <a:rPr lang="ru-RU" sz="2200" dirty="0">
                  <a:solidFill>
                    <a:schemeClr val="lt1"/>
                  </a:solidFill>
                </a:rPr>
                <a:t>не являющийся HTML-документом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683803" y="4550408"/>
              <a:ext cx="2813483" cy="11237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2200" dirty="0">
                  <a:solidFill>
                    <a:schemeClr val="lt1"/>
                  </a:solidFill>
                </a:rPr>
                <a:t>на некоторую точку </a:t>
              </a:r>
            </a:p>
            <a:p>
              <a:pPr algn="ctr"/>
              <a:r>
                <a:rPr lang="ru-RU" sz="2200" dirty="0">
                  <a:solidFill>
                    <a:schemeClr val="lt1"/>
                  </a:solidFill>
                </a:rPr>
                <a:t>в текущем HTML-документе</a:t>
              </a:r>
            </a:p>
          </p:txBody>
        </p:sp>
        <p:sp>
          <p:nvSpPr>
            <p:cNvPr id="10" name="Двойная стрелка влево/вправо 9"/>
            <p:cNvSpPr/>
            <p:nvPr/>
          </p:nvSpPr>
          <p:spPr>
            <a:xfrm>
              <a:off x="3229696" y="3609857"/>
              <a:ext cx="3408217" cy="461665"/>
            </a:xfrm>
            <a:prstGeom prst="leftRightArrow">
              <a:avLst>
                <a:gd name="adj1" fmla="val 100000"/>
                <a:gd name="adj2" fmla="val 7215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ru-RU" sz="2400" b="1" dirty="0" smtClean="0"/>
                <a:t>ГИПЕРССЫЛКИ</a:t>
              </a:r>
              <a:endParaRPr lang="ru-RU" sz="2400" b="1" dirty="0"/>
            </a:p>
          </p:txBody>
        </p:sp>
        <p:sp>
          <p:nvSpPr>
            <p:cNvPr id="11" name="Нашивка 10"/>
            <p:cNvSpPr/>
            <p:nvPr/>
          </p:nvSpPr>
          <p:spPr>
            <a:xfrm rot="18471698" flipH="1">
              <a:off x="2968592" y="4083863"/>
              <a:ext cx="426004" cy="4064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Нашивка 11"/>
            <p:cNvSpPr/>
            <p:nvPr/>
          </p:nvSpPr>
          <p:spPr>
            <a:xfrm rot="3128302">
              <a:off x="6423946" y="4049644"/>
              <a:ext cx="426004" cy="4064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Нашивка 12"/>
            <p:cNvSpPr/>
            <p:nvPr/>
          </p:nvSpPr>
          <p:spPr>
            <a:xfrm rot="5400000">
              <a:off x="4697855" y="4214615"/>
              <a:ext cx="426004" cy="4064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4" name="Нашивка 13"/>
            <p:cNvSpPr/>
            <p:nvPr/>
          </p:nvSpPr>
          <p:spPr>
            <a:xfrm rot="5400000">
              <a:off x="4697855" y="4659090"/>
              <a:ext cx="426004" cy="4064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Нашивка 15"/>
            <p:cNvSpPr/>
            <p:nvPr/>
          </p:nvSpPr>
          <p:spPr>
            <a:xfrm rot="5400000">
              <a:off x="4697855" y="5120394"/>
              <a:ext cx="426004" cy="4064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1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-9236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Создание гиперссылки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77684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171956" y="850614"/>
            <a:ext cx="7660480" cy="146423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Создать гипертекстовую ссылку можно тегом </a:t>
            </a:r>
            <a:r>
              <a:rPr lang="ru-RU" sz="2000" b="1" dirty="0"/>
              <a:t>&lt;</a:t>
            </a:r>
            <a:r>
              <a:rPr lang="en-US" sz="2000" b="1" dirty="0"/>
              <a:t>A</a:t>
            </a:r>
            <a:r>
              <a:rPr lang="en-US" sz="2000" b="1" dirty="0" smtClean="0"/>
              <a:t>&gt;</a:t>
            </a:r>
            <a:r>
              <a:rPr lang="ru-RU" sz="2000" dirty="0" smtClean="0"/>
              <a:t>, </a:t>
            </a:r>
            <a:r>
              <a:rPr lang="ru-RU" sz="2000" dirty="0"/>
              <a:t>который употребляется с параметром </a:t>
            </a:r>
            <a:r>
              <a:rPr lang="en-US" sz="2000" b="1" dirty="0" smtClean="0"/>
              <a:t>HREF</a:t>
            </a:r>
            <a:r>
              <a:rPr lang="ru-RU" sz="2000" dirty="0" smtClean="0"/>
              <a:t>. </a:t>
            </a:r>
          </a:p>
          <a:p>
            <a:r>
              <a:rPr lang="ru-RU" sz="2000" b="1" dirty="0" smtClean="0"/>
              <a:t>Значением </a:t>
            </a:r>
            <a:r>
              <a:rPr lang="ru-RU" sz="2000" b="1" dirty="0"/>
              <a:t>параметра </a:t>
            </a:r>
            <a:r>
              <a:rPr lang="en-US" sz="2000" b="1" dirty="0"/>
              <a:t>HREF </a:t>
            </a:r>
            <a:r>
              <a:rPr lang="ru-RU" sz="2000" dirty="0"/>
              <a:t>может быть </a:t>
            </a:r>
            <a:r>
              <a:rPr lang="en-US" sz="2000" dirty="0"/>
              <a:t>URL – Uniform Resource Locator (</a:t>
            </a:r>
            <a:r>
              <a:rPr lang="ru-RU" sz="2000" dirty="0"/>
              <a:t>универсальный указатель ресурса).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6237" y="2541792"/>
            <a:ext cx="7449127" cy="46166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/>
              <a:t>Схема URL : </a:t>
            </a:r>
            <a:r>
              <a:rPr lang="ru-RU" sz="2400" b="1" dirty="0"/>
              <a:t>Протокол://сервер/путь к файлу.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18301" y="4765604"/>
            <a:ext cx="4572000" cy="193899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400" dirty="0"/>
              <a:t>Примеры </a:t>
            </a:r>
            <a:r>
              <a:rPr lang="ru-RU" sz="2400" dirty="0" smtClean="0"/>
              <a:t>протоколов:</a:t>
            </a:r>
            <a:endParaRPr lang="ru-RU" sz="24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 err="1" smtClean="0"/>
              <a:t>Http</a:t>
            </a:r>
            <a:r>
              <a:rPr lang="ru-RU" sz="2400" dirty="0" smtClean="0"/>
              <a:t> </a:t>
            </a:r>
            <a:r>
              <a:rPr lang="ru-RU" sz="2400" dirty="0"/>
              <a:t>для </a:t>
            </a:r>
            <a:r>
              <a:rPr lang="ru-RU" sz="2400" dirty="0" smtClean="0"/>
              <a:t>веб-страниц;</a:t>
            </a:r>
            <a:endParaRPr lang="ru-RU" sz="24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 err="1" smtClean="0"/>
              <a:t>Ftp</a:t>
            </a:r>
            <a:r>
              <a:rPr lang="ru-RU" sz="2400" dirty="0" smtClean="0"/>
              <a:t> </a:t>
            </a:r>
            <a:r>
              <a:rPr lang="ru-RU" sz="2400" dirty="0"/>
              <a:t>для </a:t>
            </a:r>
            <a:r>
              <a:rPr lang="ru-RU" sz="2400" dirty="0" smtClean="0"/>
              <a:t>файлов</a:t>
            </a:r>
            <a:r>
              <a:rPr lang="ru-RU" sz="2400" dirty="0"/>
              <a:t>;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 err="1" smtClean="0"/>
              <a:t>News</a:t>
            </a:r>
            <a:r>
              <a:rPr lang="ru-RU" sz="2400" dirty="0" smtClean="0"/>
              <a:t> </a:t>
            </a:r>
            <a:r>
              <a:rPr lang="ru-RU" sz="2400" dirty="0"/>
              <a:t>для групп </a:t>
            </a:r>
            <a:r>
              <a:rPr lang="ru-RU" sz="2400" dirty="0" smtClean="0"/>
              <a:t>новостей;</a:t>
            </a:r>
            <a:endParaRPr lang="ru-RU" sz="24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 err="1" smtClean="0"/>
              <a:t>Mailto</a:t>
            </a:r>
            <a:r>
              <a:rPr lang="ru-RU" sz="2400" dirty="0" smtClean="0"/>
              <a:t> </a:t>
            </a:r>
            <a:r>
              <a:rPr lang="ru-RU" sz="2400" dirty="0"/>
              <a:t>для электронной почты.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216237" y="3301373"/>
            <a:ext cx="8743036" cy="112371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Тег </a:t>
            </a:r>
            <a:r>
              <a:rPr lang="ru-RU" sz="2000" b="1" dirty="0"/>
              <a:t>&lt;A&gt;</a:t>
            </a:r>
            <a:r>
              <a:rPr lang="ru-RU" sz="2000" dirty="0"/>
              <a:t> является </a:t>
            </a:r>
            <a:r>
              <a:rPr lang="ru-RU" sz="2000" dirty="0" smtClean="0"/>
              <a:t>контейнером. Внутри размещается </a:t>
            </a:r>
            <a:r>
              <a:rPr lang="ru-RU" sz="2000" dirty="0"/>
              <a:t>текст, который становится при просмотре в браузере гипертекстом.</a:t>
            </a:r>
          </a:p>
          <a:p>
            <a:r>
              <a:rPr lang="ru-RU" sz="2000" b="1" dirty="0" smtClean="0">
                <a:solidFill>
                  <a:srgbClr val="0070C0"/>
                </a:solidFill>
              </a:rPr>
              <a:t>&lt;</a:t>
            </a:r>
            <a:r>
              <a:rPr lang="ru-RU" sz="2000" b="1" dirty="0">
                <a:solidFill>
                  <a:srgbClr val="0070C0"/>
                </a:solidFill>
              </a:rPr>
              <a:t>A HREF="http://www.penza.vt.ru/"&gt; Ростелеком &lt;/A&gt;</a:t>
            </a:r>
          </a:p>
        </p:txBody>
      </p:sp>
    </p:spTree>
    <p:extLst>
      <p:ext uri="{BB962C8B-B14F-4D97-AF65-F5344CB8AC3E}">
        <p14:creationId xmlns:p14="http://schemas.microsoft.com/office/powerpoint/2010/main" val="3322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7383" y="851523"/>
            <a:ext cx="8136706" cy="193899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/>
              <a:t>http</a:t>
            </a:r>
            <a:r>
              <a:rPr lang="ru-RU" sz="2400" b="1" dirty="0"/>
              <a:t>://www.sura.ru/dikov/tests.htm</a:t>
            </a:r>
          </a:p>
          <a:p>
            <a:r>
              <a:rPr lang="ru-RU" sz="2400" b="1" dirty="0"/>
              <a:t>http://www.informika.ru/</a:t>
            </a:r>
          </a:p>
          <a:p>
            <a:r>
              <a:rPr lang="ru-RU" sz="2400" b="1" dirty="0"/>
              <a:t>ftp://ftp.mccme.ru/pub/users/shen/progbook</a:t>
            </a:r>
          </a:p>
          <a:p>
            <a:r>
              <a:rPr lang="ru-RU" sz="2400" b="1" dirty="0"/>
              <a:t>mailto:andr271@yandex.ru</a:t>
            </a:r>
          </a:p>
          <a:p>
            <a:r>
              <a:rPr lang="ru-RU" sz="2400" b="1" dirty="0" smtClean="0"/>
              <a:t>news:comp.lang.logo</a:t>
            </a:r>
            <a:endParaRPr lang="ru-RU" sz="24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1F5480"/>
                </a:solidFill>
              </a:rPr>
              <a:t>Примеры </a:t>
            </a:r>
            <a:r>
              <a:rPr lang="en-US" b="1" dirty="0" smtClean="0">
                <a:solidFill>
                  <a:srgbClr val="1F5480"/>
                </a:solidFill>
              </a:rPr>
              <a:t>URL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724199" y="5125681"/>
            <a:ext cx="6169890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Пример </a:t>
            </a:r>
            <a:r>
              <a:rPr lang="ru-RU" sz="2400" dirty="0"/>
              <a:t>показывает, как можно сослаться на 8-й кадр презентации </a:t>
            </a:r>
            <a:r>
              <a:rPr lang="ru-RU" sz="2400" dirty="0" err="1"/>
              <a:t>PowerPoint</a:t>
            </a:r>
            <a:r>
              <a:rPr lang="ru-RU" sz="2400" dirty="0"/>
              <a:t>:</a:t>
            </a:r>
          </a:p>
          <a:p>
            <a:r>
              <a:rPr lang="ru-RU" sz="2400" b="1" dirty="0"/>
              <a:t>http://www.newseducation.ru/.cmsc/upload/docs/20061031171222KS.ppt#8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0183" y="3173268"/>
            <a:ext cx="7323906" cy="156966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Пример показывает, </a:t>
            </a:r>
            <a:r>
              <a:rPr lang="ru-RU" sz="2400" dirty="0"/>
              <a:t>как можно в ссылке заранее задавать тему будущего сообщения и его </a:t>
            </a:r>
            <a:r>
              <a:rPr lang="ru-RU" sz="2400" dirty="0" smtClean="0"/>
              <a:t>содержание:</a:t>
            </a:r>
          </a:p>
          <a:p>
            <a:r>
              <a:rPr lang="ru-RU" sz="2400" b="1" dirty="0" smtClean="0"/>
              <a:t>mailto</a:t>
            </a:r>
            <a:r>
              <a:rPr lang="ru-RU" sz="2400" b="1" dirty="0"/>
              <a:t>: </a:t>
            </a:r>
            <a:r>
              <a:rPr lang="ru-RU" sz="2400" b="1" dirty="0" err="1"/>
              <a:t>frost@rambler.ru?subject</a:t>
            </a:r>
            <a:r>
              <a:rPr lang="ru-RU" sz="2400" b="1" dirty="0"/>
              <a:t>=”тема письма”</a:t>
            </a:r>
          </a:p>
          <a:p>
            <a:r>
              <a:rPr lang="ru-RU" sz="2400" b="1" dirty="0"/>
              <a:t>mailto: </a:t>
            </a:r>
            <a:r>
              <a:rPr lang="ru-RU" sz="2400" b="1" dirty="0" err="1"/>
              <a:t>frost@rambler.ru?body</a:t>
            </a:r>
            <a:r>
              <a:rPr lang="ru-RU" sz="2400" b="1" dirty="0"/>
              <a:t>=”текст письма</a:t>
            </a:r>
            <a:r>
              <a:rPr lang="ru-RU" sz="2400" b="1" dirty="0" smtClean="0"/>
              <a:t>”</a:t>
            </a:r>
            <a:endParaRPr lang="ru-RU" sz="24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16237" y="1297051"/>
            <a:ext cx="468771" cy="707886"/>
            <a:chOff x="216237" y="1297051"/>
            <a:chExt cx="468771" cy="707886"/>
          </a:xfrm>
        </p:grpSpPr>
        <p:sp>
          <p:nvSpPr>
            <p:cNvPr id="8" name="Блок-схема: ссылка на другую страницу 7"/>
            <p:cNvSpPr/>
            <p:nvPr/>
          </p:nvSpPr>
          <p:spPr>
            <a:xfrm rot="16200000">
              <a:off x="247423" y="1429159"/>
              <a:ext cx="406399" cy="468770"/>
            </a:xfrm>
            <a:prstGeom prst="flowChartOffpage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16237" y="1297051"/>
              <a:ext cx="35539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0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ru-RU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996709" y="3490687"/>
            <a:ext cx="468771" cy="707886"/>
            <a:chOff x="216237" y="1297051"/>
            <a:chExt cx="468771" cy="707886"/>
          </a:xfrm>
        </p:grpSpPr>
        <p:sp>
          <p:nvSpPr>
            <p:cNvPr id="12" name="Блок-схема: ссылка на другую страницу 11"/>
            <p:cNvSpPr/>
            <p:nvPr/>
          </p:nvSpPr>
          <p:spPr>
            <a:xfrm rot="16200000">
              <a:off x="247423" y="1429159"/>
              <a:ext cx="406399" cy="468770"/>
            </a:xfrm>
            <a:prstGeom prst="flowChartOffpage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6237" y="1297051"/>
              <a:ext cx="35539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0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endParaRPr lang="ru-RU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072745" y="5556568"/>
            <a:ext cx="468771" cy="707886"/>
            <a:chOff x="216237" y="1297051"/>
            <a:chExt cx="468771" cy="707886"/>
          </a:xfrm>
        </p:grpSpPr>
        <p:sp>
          <p:nvSpPr>
            <p:cNvPr id="15" name="Блок-схема: ссылка на другую страницу 14"/>
            <p:cNvSpPr/>
            <p:nvPr/>
          </p:nvSpPr>
          <p:spPr>
            <a:xfrm rot="16200000">
              <a:off x="247423" y="1429159"/>
              <a:ext cx="406399" cy="468770"/>
            </a:xfrm>
            <a:prstGeom prst="flowChartOffpageConnec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16237" y="1297051"/>
              <a:ext cx="35539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0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ru-RU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5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двумя скругленными противолежащими углами 16"/>
          <p:cNvSpPr/>
          <p:nvPr/>
        </p:nvSpPr>
        <p:spPr>
          <a:xfrm>
            <a:off x="138581" y="791555"/>
            <a:ext cx="7656909" cy="7831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Каждому состоянию соответствует </a:t>
            </a:r>
            <a:r>
              <a:rPr lang="ru-RU" sz="2000" dirty="0"/>
              <a:t>свой цвет, который может быть изменен разработчиком страницы с помощью стилей</a:t>
            </a: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1F5480"/>
                </a:solidFill>
              </a:rPr>
              <a:t>Состояние гиперссылок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войная стрелка влево/вправо 3"/>
          <p:cNvSpPr/>
          <p:nvPr/>
        </p:nvSpPr>
        <p:spPr>
          <a:xfrm>
            <a:off x="3262708" y="1730745"/>
            <a:ext cx="4291765" cy="461665"/>
          </a:xfrm>
          <a:prstGeom prst="leftRightArrow">
            <a:avLst>
              <a:gd name="adj1" fmla="val 99238"/>
              <a:gd name="adj2" fmla="val 5056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Гипертекстовые ссылки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11425" y="1750760"/>
            <a:ext cx="2456873" cy="2231325"/>
            <a:chOff x="415636" y="2987220"/>
            <a:chExt cx="2456873" cy="223132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01071" y="3663980"/>
              <a:ext cx="2286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по умолчанию </a:t>
              </a:r>
              <a:r>
                <a:rPr lang="ru-RU" sz="2000" dirty="0" smtClean="0"/>
                <a:t>ссылка выделяется </a:t>
              </a:r>
              <a:r>
                <a:rPr lang="ru-RU" sz="2000" dirty="0"/>
                <a:t>синим цветом и подчеркиванием 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5636" y="3508174"/>
              <a:ext cx="2456873" cy="1710371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1173131" y="2987220"/>
              <a:ext cx="941879" cy="51077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Link</a:t>
              </a:r>
              <a:endParaRPr lang="ru-RU" sz="24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054273" y="2376925"/>
            <a:ext cx="2666888" cy="2173324"/>
            <a:chOff x="3493767" y="2648058"/>
            <a:chExt cx="2666888" cy="21733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534718" y="3328389"/>
              <a:ext cx="258498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 smtClean="0"/>
                <a:t>при </a:t>
              </a:r>
              <a:r>
                <a:rPr lang="ru-RU" sz="2000" dirty="0"/>
                <a:t>щелчке мышью ссылка становится </a:t>
              </a:r>
              <a:r>
                <a:rPr lang="ru-RU" sz="2000" dirty="0" smtClean="0"/>
                <a:t>активной </a:t>
              </a:r>
              <a:r>
                <a:rPr lang="ru-RU" sz="2000" dirty="0"/>
                <a:t>и меняет свой </a:t>
              </a:r>
              <a:r>
                <a:rPr lang="ru-RU" sz="2000" dirty="0" smtClean="0"/>
                <a:t>цвет</a:t>
              </a:r>
              <a:endParaRPr lang="ru-RU" sz="20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493767" y="3158836"/>
              <a:ext cx="2666888" cy="1662546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041779" y="2648058"/>
              <a:ext cx="1570863" cy="51077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400" dirty="0"/>
                <a:t>Active Link</a:t>
              </a:r>
              <a:endParaRPr lang="ru-RU" sz="2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6228220" y="2562697"/>
            <a:ext cx="2832206" cy="2376524"/>
            <a:chOff x="5951576" y="3054458"/>
            <a:chExt cx="2832206" cy="2376524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951576" y="3640820"/>
              <a:ext cx="274543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Если вернуться на эту же страницу после посещения </a:t>
              </a:r>
              <a:r>
                <a:rPr lang="ru-RU" sz="2000" dirty="0" smtClean="0"/>
                <a:t>ссылки, </a:t>
              </a:r>
              <a:r>
                <a:rPr lang="ru-RU" sz="2000" dirty="0"/>
                <a:t>то ее цвет поменяется на третий вариант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951576" y="3565236"/>
              <a:ext cx="2832206" cy="1865746"/>
            </a:xfrm>
            <a:prstGeom prst="rect">
              <a:avLst/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497790" y="3054458"/>
              <a:ext cx="1653009" cy="51077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400" dirty="0"/>
                <a:t>Visited Link</a:t>
              </a:r>
              <a:endParaRPr lang="ru-RU" sz="2400" dirty="0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2467280" y="4746530"/>
            <a:ext cx="3840872" cy="214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&lt;HEAD&gt;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555" algn="just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&lt;STYLE TYPE = "text/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810260" algn="just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A:link {color: yellow}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810260" algn="just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A:visited {color: aqua}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810260" algn="just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A:active {color: lime}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055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&lt;/STYLE&gt;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&lt;/HEAD&gt;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18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1F5480"/>
                </a:solidFill>
              </a:rPr>
              <a:t>Оформление гиперссылок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106217" y="796790"/>
            <a:ext cx="7596909" cy="78319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Группу ссылок можно оформить в виде списка. Например, в виде списка поисковых систем </a:t>
            </a:r>
            <a:r>
              <a:rPr lang="ru-RU" sz="2000" dirty="0" smtClean="0"/>
              <a:t>Интернета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1128" y="1739764"/>
            <a:ext cx="79802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&lt;H2&gt; </a:t>
            </a:r>
            <a:r>
              <a:rPr lang="ru-RU" b="1" dirty="0"/>
              <a:t>Наиболее популярные каталоги Интернета &lt;/</a:t>
            </a:r>
            <a:r>
              <a:rPr lang="en-US" b="1" dirty="0"/>
              <a:t>H2&gt;</a:t>
            </a:r>
          </a:p>
          <a:p>
            <a:r>
              <a:rPr lang="en-US" b="1" dirty="0"/>
              <a:t>&lt;UL&gt;</a:t>
            </a:r>
          </a:p>
          <a:p>
            <a:pPr marL="360363"/>
            <a:r>
              <a:rPr lang="en-US" b="1" dirty="0"/>
              <a:t>&lt;Li&gt; &lt;A HREF="http://catalog.mbt.ru/free/"&gt; </a:t>
            </a:r>
            <a:r>
              <a:rPr lang="ru-RU" b="1" dirty="0"/>
              <a:t>Свободный каталог &lt;/</a:t>
            </a:r>
            <a:r>
              <a:rPr lang="en-US" b="1" dirty="0"/>
              <a:t>A&gt;</a:t>
            </a:r>
          </a:p>
          <a:p>
            <a:pPr marL="360363"/>
            <a:r>
              <a:rPr lang="en-US" b="1" dirty="0"/>
              <a:t>&lt;Li&gt; &lt;A HREF="http://yp.piter.com/"&gt; </a:t>
            </a:r>
            <a:r>
              <a:rPr lang="ru-RU" b="1" dirty="0"/>
              <a:t>Желтые страницы </a:t>
            </a:r>
            <a:r>
              <a:rPr lang="en-US" b="1" dirty="0"/>
              <a:t>INTERNET &lt;/A&gt;</a:t>
            </a:r>
          </a:p>
          <a:p>
            <a:pPr marL="360363"/>
            <a:r>
              <a:rPr lang="en-US" b="1" dirty="0" smtClean="0"/>
              <a:t>&lt;</a:t>
            </a:r>
            <a:r>
              <a:rPr lang="en-US" b="1" dirty="0"/>
              <a:t>Li&gt; &lt;A HREF="http://url.linet.ru/"&gt; </a:t>
            </a:r>
            <a:r>
              <a:rPr lang="ru-RU" b="1" dirty="0"/>
              <a:t>Каталог ресурсов </a:t>
            </a:r>
            <a:r>
              <a:rPr lang="en-US" b="1" dirty="0"/>
              <a:t>URL &lt;/A&gt;</a:t>
            </a:r>
          </a:p>
          <a:p>
            <a:pPr marL="360363"/>
            <a:r>
              <a:rPr lang="en-US" b="1" dirty="0"/>
              <a:t>&lt;Li&gt; &lt;A HREF="http://www.ulitka.ru/"&gt; </a:t>
            </a:r>
            <a:r>
              <a:rPr lang="ru-RU" b="1" dirty="0"/>
              <a:t>Улитка &lt;/</a:t>
            </a:r>
            <a:r>
              <a:rPr lang="en-US" b="1" dirty="0"/>
              <a:t>A&gt;</a:t>
            </a:r>
          </a:p>
          <a:p>
            <a:pPr marL="360363"/>
            <a:r>
              <a:rPr lang="en-US" b="1" dirty="0"/>
              <a:t>&lt;Li&gt; &lt;A HREF="http://www.relcom.ru/win/Internet/Treasures/"&gt; </a:t>
            </a:r>
            <a:r>
              <a:rPr lang="ru-RU" b="1" dirty="0"/>
              <a:t>Сокровища Интернета. Россия и ближнее зарубежье &lt;/</a:t>
            </a:r>
            <a:r>
              <a:rPr lang="en-US" b="1" dirty="0"/>
              <a:t>A&gt;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UL&gt;</a:t>
            </a: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318654" y="4752722"/>
            <a:ext cx="8936183" cy="442674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В виде гиперссылки можно оформить и любое графическое </a:t>
            </a:r>
            <a:r>
              <a:rPr lang="ru-RU" sz="2000" dirty="0" smtClean="0"/>
              <a:t>изображение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19745" y="5438365"/>
            <a:ext cx="6885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&lt;A HREF="http://www.yandex.ru"&gt; &lt;IMG SRC="logo2.gif"&gt; &lt;/A&gt;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7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1F5480"/>
                </a:solidFill>
              </a:rPr>
              <a:t>Внутренние ссылки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942974"/>
            <a:ext cx="7773217" cy="112371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Если </a:t>
            </a:r>
            <a:r>
              <a:rPr lang="ru-RU" sz="2000" dirty="0"/>
              <a:t>ссылка осуществляется на внутреннюю страницу сайта, в качестве URL указывается просто путь к файлу, без указания протокола </a:t>
            </a:r>
            <a:r>
              <a:rPr lang="ru-RU" sz="2000" dirty="0" smtClean="0"/>
              <a:t>связи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22686" y="2517319"/>
            <a:ext cx="7182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&lt;A HREF = "fotogalary.html"&gt; </a:t>
            </a:r>
            <a:r>
              <a:rPr lang="ru-RU" sz="2000" b="1" dirty="0"/>
              <a:t>Галерея фотографий &lt;/</a:t>
            </a:r>
            <a:r>
              <a:rPr lang="en-US" sz="2000" b="1" dirty="0"/>
              <a:t>A&gt;</a:t>
            </a:r>
          </a:p>
          <a:p>
            <a:r>
              <a:rPr lang="en-US" sz="2000" b="1" dirty="0"/>
              <a:t>&lt;A HREF = "../../index.html"&gt; </a:t>
            </a:r>
            <a:r>
              <a:rPr lang="ru-RU" sz="2000" b="1" dirty="0"/>
              <a:t>На главную &lt;/</a:t>
            </a:r>
            <a:r>
              <a:rPr lang="en-US" sz="2000" b="1" dirty="0"/>
              <a:t>A&gt;</a:t>
            </a: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81709" y="3715572"/>
            <a:ext cx="8585200" cy="102155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Гиперссылки относятся к строчным элементам, поэтому в соответствии со спецификацией версии </a:t>
            </a:r>
            <a:r>
              <a:rPr lang="ru-RU" dirty="0" err="1"/>
              <a:t>strict</a:t>
            </a:r>
            <a:r>
              <a:rPr lang="ru-RU" dirty="0"/>
              <a:t> должны заключаться в блочный контейнер, например &lt;P&gt;</a:t>
            </a:r>
          </a:p>
        </p:txBody>
      </p:sp>
    </p:spTree>
    <p:extLst>
      <p:ext uri="{BB962C8B-B14F-4D97-AF65-F5344CB8AC3E}">
        <p14:creationId xmlns:p14="http://schemas.microsoft.com/office/powerpoint/2010/main" val="23298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6237" y="3282665"/>
            <a:ext cx="8493654" cy="70788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</a:t>
            </a:r>
            <a:r>
              <a:rPr lang="ru-RU" sz="2000" dirty="0"/>
              <a:t>конце каждого </a:t>
            </a:r>
            <a:r>
              <a:rPr lang="ru-RU" sz="2000" dirty="0" smtClean="0"/>
              <a:t>раздела разместите гиперссылку, направляющую </a:t>
            </a:r>
            <a:r>
              <a:rPr lang="ru-RU" sz="2000" dirty="0"/>
              <a:t>обратно на начало страницы, где находится </a:t>
            </a:r>
            <a:r>
              <a:rPr lang="ru-RU" sz="2000" dirty="0" smtClean="0"/>
              <a:t>оглавление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3730617" y="2747506"/>
            <a:ext cx="504312" cy="5660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1F5480"/>
                </a:solidFill>
              </a:rPr>
              <a:t>Внутренние </a:t>
            </a:r>
            <a:r>
              <a:rPr lang="ru-RU" b="1" dirty="0" smtClean="0">
                <a:solidFill>
                  <a:srgbClr val="1F5480"/>
                </a:solidFill>
              </a:rPr>
              <a:t>указатели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16237" y="1892415"/>
            <a:ext cx="8493654" cy="1015663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составьте </a:t>
            </a:r>
            <a:r>
              <a:rPr lang="ru-RU" sz="2000" dirty="0"/>
              <a:t>небольшое оглавление в начале страницы в виде списка ссылок, которые будут перемещать выбранные щелчком разделы документа сразу на экран, чтобы их можно было не искать на </a:t>
            </a:r>
            <a:r>
              <a:rPr lang="ru-RU" sz="2000" dirty="0" smtClean="0"/>
              <a:t>странице;</a:t>
            </a:r>
            <a:endParaRPr lang="ru-RU" sz="2000" dirty="0"/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216237" y="796110"/>
            <a:ext cx="7533072" cy="1084421"/>
          </a:xfrm>
          <a:prstGeom prst="downArrowCallo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Если </a:t>
            </a:r>
            <a:r>
              <a:rPr lang="ru-RU" sz="2000" dirty="0" err="1" smtClean="0"/>
              <a:t>html</a:t>
            </a:r>
            <a:r>
              <a:rPr lang="ru-RU" sz="2000" dirty="0" smtClean="0"/>
              <a:t>-документ </a:t>
            </a:r>
            <a:r>
              <a:rPr lang="ru-RU" sz="2000" dirty="0"/>
              <a:t>очень вытянут в длину (не умещается на нескольких экранах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122449" y="4365138"/>
            <a:ext cx="8927763" cy="2383631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Для создания указателя, </a:t>
            </a:r>
            <a:r>
              <a:rPr lang="ru-RU" sz="2000" dirty="0">
                <a:solidFill>
                  <a:schemeClr val="bg1"/>
                </a:solidFill>
              </a:rPr>
              <a:t>необходимо </a:t>
            </a:r>
            <a:r>
              <a:rPr lang="ru-RU" sz="2000" dirty="0" smtClean="0">
                <a:solidFill>
                  <a:schemeClr val="bg1"/>
                </a:solidFill>
              </a:rPr>
              <a:t>расставить </a:t>
            </a:r>
            <a:r>
              <a:rPr lang="ru-RU" sz="2000" dirty="0">
                <a:solidFill>
                  <a:schemeClr val="bg1"/>
                </a:solidFill>
              </a:rPr>
              <a:t>именные якоря в начале каждого раздела, на который затем будет осуществляться ссылка. </a:t>
            </a:r>
            <a:endParaRPr lang="ru-RU" sz="2000" dirty="0" smtClean="0">
              <a:solidFill>
                <a:schemeClr val="bg1"/>
              </a:solidFill>
            </a:endParaRPr>
          </a:p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Для </a:t>
            </a:r>
            <a:r>
              <a:rPr lang="ru-RU" sz="2000" dirty="0">
                <a:solidFill>
                  <a:schemeClr val="bg1"/>
                </a:solidFill>
              </a:rPr>
              <a:t>этого предназначен тот же тег </a:t>
            </a:r>
            <a:r>
              <a:rPr lang="ru-RU" sz="2000" b="1" dirty="0">
                <a:solidFill>
                  <a:schemeClr val="bg1"/>
                </a:solidFill>
              </a:rPr>
              <a:t>&lt;A&gt;</a:t>
            </a:r>
            <a:r>
              <a:rPr lang="ru-RU" sz="2000" dirty="0">
                <a:solidFill>
                  <a:schemeClr val="bg1"/>
                </a:solidFill>
              </a:rPr>
              <a:t>, но с атрибутом </a:t>
            </a:r>
            <a:r>
              <a:rPr lang="ru-RU" sz="2000" b="1" dirty="0">
                <a:solidFill>
                  <a:schemeClr val="bg1"/>
                </a:solidFill>
              </a:rPr>
              <a:t>NAME</a:t>
            </a:r>
            <a:r>
              <a:rPr lang="ru-RU" sz="2000" dirty="0">
                <a:solidFill>
                  <a:schemeClr val="bg1"/>
                </a:solidFill>
              </a:rPr>
              <a:t>, значение которому дается разработчиком веб-документа. Это значение является </a:t>
            </a:r>
            <a:r>
              <a:rPr lang="ru-RU" sz="2000" dirty="0" smtClean="0">
                <a:solidFill>
                  <a:schemeClr val="bg1"/>
                </a:solidFill>
              </a:rPr>
              <a:t>уникальным </a:t>
            </a:r>
            <a:r>
              <a:rPr lang="ru-RU" sz="2000" dirty="0">
                <a:solidFill>
                  <a:schemeClr val="bg1"/>
                </a:solidFill>
              </a:rPr>
              <a:t>именем текущего раздела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URL внутренней ссылки начинается не с протокола связи, а со знака #, после которого идет имя раздела, данное тегом &lt;A NAME=...&gt;.</a:t>
            </a:r>
          </a:p>
        </p:txBody>
      </p:sp>
    </p:spTree>
    <p:extLst>
      <p:ext uri="{BB962C8B-B14F-4D97-AF65-F5344CB8AC3E}">
        <p14:creationId xmlns:p14="http://schemas.microsoft.com/office/powerpoint/2010/main" val="8921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6164" y="842488"/>
            <a:ext cx="883920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&lt;HTML&gt;</a:t>
            </a:r>
          </a:p>
          <a:p>
            <a:pPr marL="268288" algn="just"/>
            <a:r>
              <a:rPr lang="ru-RU" sz="1400" b="1" dirty="0"/>
              <a:t>&lt;BODY&gt;</a:t>
            </a:r>
          </a:p>
          <a:p>
            <a:pPr marL="534988" algn="just"/>
            <a:r>
              <a:rPr lang="ru-RU" sz="1400" b="1" dirty="0"/>
              <a:t>&lt;H1&gt; &lt;A NAME="содержание"&gt;</a:t>
            </a:r>
            <a:r>
              <a:rPr lang="ru-RU" sz="1400" dirty="0"/>
              <a:t> КОНЦЕПЦИЯ МАТЕМАТИЧЕСКОГО ОБРАЗОВАНИЯ </a:t>
            </a:r>
            <a:r>
              <a:rPr lang="ru-RU" sz="1400" b="1" dirty="0"/>
              <a:t>&lt;/A&gt;</a:t>
            </a:r>
            <a:r>
              <a:rPr lang="ru-RU" sz="1400" dirty="0"/>
              <a:t> </a:t>
            </a:r>
            <a:r>
              <a:rPr lang="ru-RU" sz="1400" b="1" dirty="0"/>
              <a:t>&lt;/H1&gt;</a:t>
            </a:r>
          </a:p>
          <a:p>
            <a:pPr marL="534988" algn="just"/>
            <a:r>
              <a:rPr lang="ru-RU" sz="1400" b="1" dirty="0"/>
              <a:t>&lt;P&gt; &lt;A HREF="#раздел1"&gt; </a:t>
            </a:r>
            <a:r>
              <a:rPr lang="ru-RU" sz="1400" dirty="0"/>
              <a:t>Подготовка и повышение квалификации педагогических кадров </a:t>
            </a:r>
            <a:r>
              <a:rPr lang="ru-RU" sz="1400" b="1" dirty="0"/>
              <a:t>&lt;/A&gt;</a:t>
            </a:r>
          </a:p>
          <a:p>
            <a:pPr marL="534988" algn="just"/>
            <a:r>
              <a:rPr lang="ru-RU" sz="1400" dirty="0"/>
              <a:t>&lt;A HREF="#раздел2"&gt; Значение математического образования &lt;/A&gt;</a:t>
            </a:r>
          </a:p>
          <a:p>
            <a:pPr marL="534988" algn="just"/>
            <a:r>
              <a:rPr lang="ru-RU" sz="1400" b="1" dirty="0"/>
              <a:t>&lt;A HREF="#раздел3"&gt; </a:t>
            </a:r>
            <a:r>
              <a:rPr lang="ru-RU" sz="1400" dirty="0"/>
              <a:t>Общие принципы</a:t>
            </a:r>
            <a:r>
              <a:rPr lang="ru-RU" sz="1400" b="1" dirty="0"/>
              <a:t>&lt;/A&gt; &lt;/P&gt;</a:t>
            </a:r>
          </a:p>
          <a:p>
            <a:pPr marL="534988" algn="just"/>
            <a:r>
              <a:rPr lang="ru-RU" sz="1400" b="1" dirty="0"/>
              <a:t>&lt;H2&gt; &lt;A NAME="раздел1"&gt; </a:t>
            </a:r>
            <a:r>
              <a:rPr lang="ru-RU" sz="1400" dirty="0"/>
              <a:t>Подготовка и повышение квалификации педагогических кадров </a:t>
            </a:r>
            <a:r>
              <a:rPr lang="ru-RU" sz="1400" b="1" dirty="0"/>
              <a:t>&lt;/A&gt; &lt;/H2&gt;</a:t>
            </a:r>
          </a:p>
          <a:p>
            <a:pPr marL="534988" algn="just"/>
            <a:r>
              <a:rPr lang="ru-RU" sz="1400" b="1" dirty="0"/>
              <a:t>&lt;P&gt;</a:t>
            </a:r>
            <a:r>
              <a:rPr lang="ru-RU" sz="1400" dirty="0"/>
              <a:t> Сложившаяся система воспроизводства педагогических кадров сохраняет традиционную приверженность к «</a:t>
            </a:r>
            <a:r>
              <a:rPr lang="ru-RU" sz="1400" dirty="0" err="1"/>
              <a:t>знаниевой</a:t>
            </a:r>
            <a:r>
              <a:rPr lang="ru-RU" sz="1400" dirty="0"/>
              <a:t>» парадигме педагогического </a:t>
            </a:r>
            <a:r>
              <a:rPr lang="ru-RU" sz="1400" dirty="0" smtClean="0"/>
              <a:t>образования... </a:t>
            </a:r>
            <a:r>
              <a:rPr lang="ru-RU" sz="1400" b="1" dirty="0" smtClean="0"/>
              <a:t>&lt;/</a:t>
            </a:r>
            <a:r>
              <a:rPr lang="ru-RU" sz="1400" b="1" dirty="0"/>
              <a:t>P&gt;</a:t>
            </a:r>
          </a:p>
          <a:p>
            <a:pPr marL="534988" algn="just"/>
            <a:r>
              <a:rPr lang="ru-RU" sz="1400" b="1" dirty="0"/>
              <a:t>&lt;P&gt; &lt;A HREF="#содержание</a:t>
            </a:r>
            <a:r>
              <a:rPr lang="ru-RU" sz="1400" b="1" dirty="0" smtClean="0"/>
              <a:t>"&gt; </a:t>
            </a:r>
            <a:r>
              <a:rPr lang="ru-RU" sz="1400" dirty="0" smtClean="0"/>
              <a:t>Вернуться </a:t>
            </a:r>
            <a:r>
              <a:rPr lang="ru-RU" sz="1400" dirty="0"/>
              <a:t>в </a:t>
            </a:r>
            <a:r>
              <a:rPr lang="ru-RU" sz="1400" dirty="0" smtClean="0"/>
              <a:t>начало </a:t>
            </a:r>
            <a:r>
              <a:rPr lang="ru-RU" sz="1400" b="1" dirty="0" smtClean="0"/>
              <a:t>&lt;/</a:t>
            </a:r>
            <a:r>
              <a:rPr lang="ru-RU" sz="1400" b="1" dirty="0"/>
              <a:t>A&gt; &lt;/P&gt;</a:t>
            </a:r>
          </a:p>
          <a:p>
            <a:pPr marL="534988" algn="just"/>
            <a:r>
              <a:rPr lang="ru-RU" sz="1400" b="1" dirty="0"/>
              <a:t>&lt;H2&gt; &lt;A NAME="раздел2"&gt; </a:t>
            </a:r>
            <a:r>
              <a:rPr lang="ru-RU" sz="1400" dirty="0"/>
              <a:t>Значение математического образования </a:t>
            </a:r>
            <a:r>
              <a:rPr lang="ru-RU" sz="1400" b="1" dirty="0"/>
              <a:t>&lt;/A&gt; &lt;/H2&gt;</a:t>
            </a:r>
          </a:p>
          <a:p>
            <a:pPr marL="534988" algn="just"/>
            <a:r>
              <a:rPr lang="ru-RU" sz="1400" b="1" dirty="0"/>
              <a:t>&lt;P&gt;</a:t>
            </a:r>
            <a:r>
              <a:rPr lang="ru-RU" sz="1400" dirty="0"/>
              <a:t> В течение многих столетий математика является неотъемлемым элементом системы общего образования всех стран мира. Объясняется это уникальностью роли учебного предмета «Математика» в формировании личности. </a:t>
            </a:r>
            <a:r>
              <a:rPr lang="ru-RU" sz="1400" b="1" dirty="0"/>
              <a:t>&lt;/P&gt;</a:t>
            </a:r>
          </a:p>
          <a:p>
            <a:pPr marL="534988" algn="just"/>
            <a:r>
              <a:rPr lang="ru-RU" sz="1400" b="1" dirty="0"/>
              <a:t>&lt;P&gt;</a:t>
            </a:r>
            <a:r>
              <a:rPr lang="ru-RU" sz="1400" dirty="0"/>
              <a:t> Универсальный элемент мышления — логика. Полноценное развитие мышления современного человека, осуществляемое </a:t>
            </a:r>
            <a:r>
              <a:rPr lang="ru-RU" sz="1400" dirty="0" smtClean="0"/>
              <a:t>... </a:t>
            </a:r>
            <a:r>
              <a:rPr lang="ru-RU" sz="1400" b="1" dirty="0"/>
              <a:t>&lt;/P&gt;</a:t>
            </a:r>
          </a:p>
          <a:p>
            <a:pPr marL="534988" algn="just"/>
            <a:r>
              <a:rPr lang="ru-RU" sz="1400" b="1" dirty="0"/>
              <a:t>&lt;P&gt; &lt;A HREF="#содержание</a:t>
            </a:r>
            <a:r>
              <a:rPr lang="ru-RU" sz="1400" b="1" dirty="0" smtClean="0"/>
              <a:t>"&gt; </a:t>
            </a:r>
            <a:r>
              <a:rPr lang="ru-RU" sz="1400" dirty="0" smtClean="0"/>
              <a:t>Вернуться </a:t>
            </a:r>
            <a:r>
              <a:rPr lang="ru-RU" sz="1400" dirty="0"/>
              <a:t>в </a:t>
            </a:r>
            <a:r>
              <a:rPr lang="ru-RU" sz="1400" dirty="0" smtClean="0"/>
              <a:t>начало </a:t>
            </a:r>
            <a:r>
              <a:rPr lang="ru-RU" sz="1400" b="1" dirty="0" smtClean="0"/>
              <a:t>&lt;/</a:t>
            </a:r>
            <a:r>
              <a:rPr lang="ru-RU" sz="1400" b="1" dirty="0"/>
              <a:t>A&gt;&lt;/P&gt;</a:t>
            </a:r>
          </a:p>
          <a:p>
            <a:pPr marL="534988" algn="just"/>
            <a:r>
              <a:rPr lang="ru-RU" sz="1400" b="1" dirty="0"/>
              <a:t>&lt;H2&gt; &lt;A NAME="раздел3"&gt;</a:t>
            </a:r>
            <a:r>
              <a:rPr lang="ru-RU" sz="1400" dirty="0"/>
              <a:t> Общие принципы </a:t>
            </a:r>
            <a:r>
              <a:rPr lang="ru-RU" sz="1400" b="1" dirty="0"/>
              <a:t>&lt;/A&gt; &lt;/H2&gt;</a:t>
            </a:r>
          </a:p>
          <a:p>
            <a:pPr marL="534988" algn="just"/>
            <a:r>
              <a:rPr lang="ru-RU" sz="1400" b="1" dirty="0"/>
              <a:t>&lt;P&gt;</a:t>
            </a:r>
            <a:r>
              <a:rPr lang="ru-RU" sz="1400" dirty="0"/>
              <a:t> Главный принцип концепции математического образования в 12-летней школе, направленный на осуществление этих идей, состоит в реальном осуществлении </a:t>
            </a:r>
            <a:r>
              <a:rPr lang="ru-RU" sz="1400" dirty="0" smtClean="0"/>
              <a:t>… </a:t>
            </a:r>
            <a:r>
              <a:rPr lang="ru-RU" sz="1400" b="1" dirty="0" smtClean="0"/>
              <a:t>&lt;/</a:t>
            </a:r>
            <a:r>
              <a:rPr lang="ru-RU" sz="1400" b="1" dirty="0"/>
              <a:t>P&gt;</a:t>
            </a:r>
          </a:p>
          <a:p>
            <a:pPr marL="534988" algn="just"/>
            <a:r>
              <a:rPr lang="ru-RU" sz="1400" b="1" dirty="0"/>
              <a:t>&lt;OL </a:t>
            </a:r>
            <a:r>
              <a:rPr lang="ru-RU" sz="1400" b="1" dirty="0" err="1"/>
              <a:t>style</a:t>
            </a:r>
            <a:r>
              <a:rPr lang="ru-RU" sz="1400" b="1" dirty="0"/>
              <a:t>="</a:t>
            </a:r>
            <a:r>
              <a:rPr lang="ru-RU" sz="1400" b="1" dirty="0" err="1"/>
              <a:t>list-style-type</a:t>
            </a:r>
            <a:r>
              <a:rPr lang="ru-RU" sz="1400" b="1" dirty="0"/>
              <a:t>: </a:t>
            </a:r>
            <a:r>
              <a:rPr lang="ru-RU" sz="1400" b="1" dirty="0" err="1"/>
              <a:t>lower-alpha</a:t>
            </a:r>
            <a:r>
              <a:rPr lang="ru-RU" sz="1400" b="1" dirty="0"/>
              <a:t>"&gt;</a:t>
            </a:r>
          </a:p>
          <a:p>
            <a:pPr marL="720725" algn="just"/>
            <a:r>
              <a:rPr lang="ru-RU" sz="1400" b="1" dirty="0"/>
              <a:t>&lt;</a:t>
            </a:r>
            <a:r>
              <a:rPr lang="ru-RU" sz="1400" b="1" dirty="0" err="1"/>
              <a:t>Li</a:t>
            </a:r>
            <a:r>
              <a:rPr lang="ru-RU" sz="1400" b="1" dirty="0"/>
              <a:t>&gt; </a:t>
            </a:r>
            <a:r>
              <a:rPr lang="ru-RU" sz="1400" dirty="0"/>
              <a:t>образование с помощью математики,</a:t>
            </a:r>
          </a:p>
          <a:p>
            <a:pPr marL="720725" algn="just"/>
            <a:r>
              <a:rPr lang="ru-RU" sz="1400" b="1" dirty="0"/>
              <a:t>&lt;</a:t>
            </a:r>
            <a:r>
              <a:rPr lang="ru-RU" sz="1400" b="1" dirty="0" err="1"/>
              <a:t>Li</a:t>
            </a:r>
            <a:r>
              <a:rPr lang="ru-RU" sz="1400" b="1" dirty="0"/>
              <a:t>&gt; </a:t>
            </a:r>
            <a:r>
              <a:rPr lang="ru-RU" sz="1400" dirty="0"/>
              <a:t>собственно математическое образование.</a:t>
            </a:r>
          </a:p>
          <a:p>
            <a:pPr marL="534988" algn="just"/>
            <a:r>
              <a:rPr lang="ru-RU" sz="1400" b="1" dirty="0"/>
              <a:t>&lt;/OL&gt;</a:t>
            </a:r>
          </a:p>
          <a:p>
            <a:pPr marL="534988" algn="just"/>
            <a:r>
              <a:rPr lang="ru-RU" sz="1400" b="1" dirty="0"/>
              <a:t>&lt;P&gt; &lt;A HREF="#содержание</a:t>
            </a:r>
            <a:r>
              <a:rPr lang="ru-RU" sz="1400" b="1" dirty="0" smtClean="0"/>
              <a:t>"&gt; </a:t>
            </a:r>
            <a:r>
              <a:rPr lang="ru-RU" sz="1400" dirty="0" smtClean="0"/>
              <a:t>Вернуться </a:t>
            </a:r>
            <a:r>
              <a:rPr lang="ru-RU" sz="1400" dirty="0"/>
              <a:t>в </a:t>
            </a:r>
            <a:r>
              <a:rPr lang="ru-RU" sz="1400" dirty="0" smtClean="0"/>
              <a:t>начало </a:t>
            </a:r>
            <a:r>
              <a:rPr lang="ru-RU" sz="1400" b="1" dirty="0" smtClean="0"/>
              <a:t>&lt;/</a:t>
            </a:r>
            <a:r>
              <a:rPr lang="ru-RU" sz="1400" b="1" dirty="0"/>
              <a:t>A&gt; &lt;/P&gt;</a:t>
            </a:r>
          </a:p>
          <a:p>
            <a:pPr marL="268288" algn="just"/>
            <a:r>
              <a:rPr lang="ru-RU" sz="1400" b="1" dirty="0"/>
              <a:t>&lt;/BODY&gt;</a:t>
            </a:r>
          </a:p>
          <a:p>
            <a:pPr algn="just"/>
            <a:r>
              <a:rPr lang="ru-RU" sz="1400" b="1" dirty="0"/>
              <a:t>&lt;/HTML&gt;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237" y="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1F5480"/>
                </a:solidFill>
              </a:rPr>
              <a:t>Использование указателей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684480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1137</Words>
  <Application>Microsoft Office PowerPoint</Application>
  <PresentationFormat>Экран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Язык разметки HTML</vt:lpstr>
      <vt:lpstr>Гиперссылки</vt:lpstr>
      <vt:lpstr>Создание гиперссылки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Филиал МАГУ в г. Кировске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разметки HTML</dc:title>
  <dc:creator>Преподаватель</dc:creator>
  <cp:lastModifiedBy>Преподаватель</cp:lastModifiedBy>
  <cp:revision>12</cp:revision>
  <dcterms:created xsi:type="dcterms:W3CDTF">2023-09-19T05:55:25Z</dcterms:created>
  <dcterms:modified xsi:type="dcterms:W3CDTF">2023-09-20T06:15:37Z</dcterms:modified>
</cp:coreProperties>
</file>