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9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3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4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Графика</a:t>
            </a:r>
            <a:endParaRPr lang="ru-RU" sz="4400" b="1" u="sng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6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-1925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Атрибут </a:t>
            </a:r>
            <a:r>
              <a:rPr lang="en-US" b="1" dirty="0" smtClean="0">
                <a:solidFill>
                  <a:srgbClr val="1F5480"/>
                </a:solidFill>
              </a:rPr>
              <a:t>ALT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782582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187362" y="988335"/>
            <a:ext cx="7810901" cy="132802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Атрибут </a:t>
            </a:r>
            <a:r>
              <a:rPr lang="en-US" sz="2400" b="1" dirty="0" smtClean="0"/>
              <a:t>ALT</a:t>
            </a:r>
            <a:r>
              <a:rPr lang="ru-RU" sz="2400" dirty="0" smtClean="0"/>
              <a:t> предусматривает текстовое сообщение, которое появится вместо картинки в том случае, если в браузере выключена опция просмотра графики</a:t>
            </a: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10873" y="2698715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Атрибут </a:t>
            </a:r>
            <a:r>
              <a:rPr lang="en-US" b="1" dirty="0">
                <a:solidFill>
                  <a:srgbClr val="1F5480"/>
                </a:solidFill>
              </a:rPr>
              <a:t>ALIGN 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0873" y="3413920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500183" y="3641689"/>
            <a:ext cx="8518689" cy="255389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По умолчанию и</a:t>
            </a:r>
            <a:r>
              <a:rPr lang="ru-RU" sz="2400" dirty="0" smtClean="0"/>
              <a:t>зображение является строчным элементом. Поэтому если мы добавляем несколько изображений подряд, то они размещаются браузером в одной строке слева направо и выравниваются по нижнему краю. Чтобы изменить выравнивание или тип элемента, используется параметр </a:t>
            </a:r>
            <a:r>
              <a:rPr lang="ru-RU" sz="2400" b="1" dirty="0" smtClean="0"/>
              <a:t>ALIGN</a:t>
            </a:r>
            <a:r>
              <a:rPr lang="ru-RU" sz="2400" dirty="0" smtClean="0"/>
              <a:t> или соответствующие свойства из таблицы стилей.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10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Атрибут </a:t>
            </a:r>
            <a:r>
              <a:rPr lang="en-US" b="1" dirty="0">
                <a:solidFill>
                  <a:srgbClr val="1F5480"/>
                </a:solidFill>
              </a:rPr>
              <a:t>ALIGN 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73276"/>
              </p:ext>
            </p:extLst>
          </p:nvPr>
        </p:nvGraphicFramePr>
        <p:xfrm>
          <a:off x="285612" y="1658179"/>
          <a:ext cx="8675508" cy="473701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62439"/>
                <a:gridCol w="7113069"/>
              </a:tblGrid>
              <a:tr h="40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Пояснение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TOP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самому высокому элементу </a:t>
                      </a:r>
                      <a:r>
                        <a:rPr lang="ru-RU" sz="1800" dirty="0" smtClean="0">
                          <a:effectLst/>
                        </a:rPr>
                        <a:t>строки (“</a:t>
                      </a:r>
                      <a:r>
                        <a:rPr lang="ru-RU" sz="1800" dirty="0" err="1">
                          <a:effectLst/>
                        </a:rPr>
                        <a:t>vertical-align</a:t>
                      </a:r>
                      <a:r>
                        <a:rPr lang="ru-RU" sz="1800" dirty="0">
                          <a:effectLst/>
                        </a:rPr>
                        <a:t>: </a:t>
                      </a:r>
                      <a:r>
                        <a:rPr lang="ru-RU" sz="1800" dirty="0" err="1">
                          <a:effectLst/>
                        </a:rPr>
                        <a:t>top</a:t>
                      </a:r>
                      <a:r>
                        <a:rPr lang="ru-RU" sz="1800" dirty="0">
                          <a:effectLst/>
                        </a:rPr>
                        <a:t>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TEXTTOP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самому высокому текстовому элементу строки 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(“</a:t>
                      </a:r>
                      <a:r>
                        <a:rPr lang="ru-RU" sz="1800" dirty="0" err="1">
                          <a:effectLst/>
                        </a:rPr>
                        <a:t>vertical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align: text-top”)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MIDDLE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середине строки 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(“</a:t>
                      </a:r>
                      <a:r>
                        <a:rPr lang="en-US" sz="1800" dirty="0">
                          <a:effectLst/>
                        </a:rPr>
                        <a:t>vertical-align: middle”)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ABSMIDDLE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 середине текущей строки с учетом нижней части некоторых символов (например: р, д)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BASELINE /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BOTTOM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 нижней части </a:t>
                      </a:r>
                      <a:r>
                        <a:rPr lang="ru-RU" sz="1800" dirty="0" smtClean="0">
                          <a:effectLst/>
                        </a:rPr>
                        <a:t>строки (“</a:t>
                      </a:r>
                      <a:r>
                        <a:rPr lang="ru-RU" sz="1800" dirty="0" err="1">
                          <a:effectLst/>
                        </a:rPr>
                        <a:t>vertical-align</a:t>
                      </a:r>
                      <a:r>
                        <a:rPr lang="ru-RU" sz="1800" dirty="0">
                          <a:effectLst/>
                        </a:rPr>
                        <a:t>: </a:t>
                      </a:r>
                      <a:r>
                        <a:rPr lang="ru-RU" sz="1800" dirty="0" err="1">
                          <a:effectLst/>
                        </a:rPr>
                        <a:t>baseline</a:t>
                      </a:r>
                      <a:r>
                        <a:rPr lang="ru-RU" sz="1800" dirty="0">
                          <a:effectLst/>
                        </a:rPr>
                        <a:t>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ABSBOTTOM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 самой нижней части строки, с учетом нижней части некоторых символов (например: р, д)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LEFT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изображение располагается слева от текста и не является элементом строки, а как бы </a:t>
                      </a:r>
                      <a:r>
                        <a:rPr lang="ru-RU" sz="1800" dirty="0" smtClean="0">
                          <a:effectLst/>
                        </a:rPr>
                        <a:t>плавает (“</a:t>
                      </a:r>
                      <a:r>
                        <a:rPr lang="ru-RU" sz="1800" dirty="0" err="1">
                          <a:effectLst/>
                        </a:rPr>
                        <a:t>float</a:t>
                      </a:r>
                      <a:r>
                        <a:rPr lang="ru-RU" sz="1800" dirty="0">
                          <a:effectLst/>
                        </a:rPr>
                        <a:t>: </a:t>
                      </a:r>
                      <a:r>
                        <a:rPr lang="ru-RU" sz="1800" dirty="0" err="1">
                          <a:effectLst/>
                        </a:rPr>
                        <a:t>left</a:t>
                      </a:r>
                      <a:r>
                        <a:rPr lang="ru-RU" sz="1800" dirty="0">
                          <a:effectLst/>
                        </a:rPr>
                        <a:t>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RIGHT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изображение располагается справа от текста и не является элементом строки, а как бы </a:t>
                      </a:r>
                      <a:r>
                        <a:rPr lang="ru-RU" sz="1800" dirty="0" smtClean="0">
                          <a:effectLst/>
                        </a:rPr>
                        <a:t>плавает (“</a:t>
                      </a:r>
                      <a:r>
                        <a:rPr lang="ru-RU" sz="1800" dirty="0" err="1">
                          <a:effectLst/>
                        </a:rPr>
                        <a:t>float</a:t>
                      </a:r>
                      <a:r>
                        <a:rPr lang="ru-RU" sz="1800" dirty="0">
                          <a:effectLst/>
                        </a:rPr>
                        <a:t>: </a:t>
                      </a:r>
                      <a:r>
                        <a:rPr lang="ru-RU" sz="1800" dirty="0" err="1">
                          <a:effectLst/>
                        </a:rPr>
                        <a:t>right</a:t>
                      </a:r>
                      <a:r>
                        <a:rPr lang="ru-RU" sz="1800" dirty="0">
                          <a:effectLst/>
                        </a:rPr>
                        <a:t>”)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285612" y="887837"/>
            <a:ext cx="5224507" cy="442674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/>
              <a:t>По умолчанию установлено значение </a:t>
            </a:r>
            <a:r>
              <a:rPr lang="ru-RU" sz="2000" dirty="0" err="1" smtClean="0"/>
              <a:t>baseline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4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Атрибуты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97990"/>
              </p:ext>
            </p:extLst>
          </p:nvPr>
        </p:nvGraphicFramePr>
        <p:xfrm>
          <a:off x="158486" y="1064651"/>
          <a:ext cx="8783383" cy="410285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294929"/>
                <a:gridCol w="1838425"/>
                <a:gridCol w="5650029"/>
              </a:tblGrid>
              <a:tr h="4324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Параметр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Пояснение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HSPACE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левое и правое поле от изображения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(“margin: 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120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120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”)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0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VSPACE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верхнее и нижнее поле от изображения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(“margin: 120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120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 0</a:t>
                      </a:r>
                      <a:r>
                        <a:rPr lang="ru-RU" sz="2000">
                          <a:effectLst/>
                        </a:rPr>
                        <a:t>рх</a:t>
                      </a:r>
                      <a:r>
                        <a:rPr lang="en-US" sz="2000">
                          <a:effectLst/>
                        </a:rPr>
                        <a:t>”)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1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WIDTH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устанавливает размер изображения по ширине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ru-RU" sz="2000" dirty="0" err="1">
                          <a:effectLst/>
                        </a:rPr>
                        <a:t>width</a:t>
                      </a:r>
                      <a:r>
                        <a:rPr lang="ru-RU" sz="2000" dirty="0">
                          <a:effectLst/>
                        </a:rPr>
                        <a:t>: 200px)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1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HEIGHT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устанавливает размер изображения по длине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(height: 150px)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20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BORDER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 пикселей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выводит рамку вокруг изображения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(“</a:t>
                      </a:r>
                      <a:r>
                        <a:rPr lang="ru-RU" sz="2000" dirty="0" err="1">
                          <a:effectLst/>
                        </a:rPr>
                        <a:t>border</a:t>
                      </a:r>
                      <a:r>
                        <a:rPr lang="ru-RU" sz="2000" dirty="0">
                          <a:effectLst/>
                        </a:rPr>
                        <a:t>: 1px </a:t>
                      </a:r>
                      <a:r>
                        <a:rPr lang="ru-RU" sz="2000" dirty="0" err="1">
                          <a:effectLst/>
                        </a:rPr>
                        <a:t>solid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blue</a:t>
                      </a:r>
                      <a:r>
                        <a:rPr lang="ru-RU" sz="2000" dirty="0">
                          <a:effectLst/>
                        </a:rPr>
                        <a:t> ”)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863514" y="5677913"/>
            <a:ext cx="601097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Атрибуты </a:t>
            </a:r>
            <a:r>
              <a:rPr lang="ru-RU" sz="2000" b="1" dirty="0" smtClean="0"/>
              <a:t>ALIGN, HSPACE, VSPACE, BORDER </a:t>
            </a:r>
            <a:r>
              <a:rPr lang="ru-RU" sz="2000" dirty="0" smtClean="0"/>
              <a:t>не рекомендуются спецификацией HTML 4.01 и выше от W3C. Используются свойства таблицы стилей.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8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Рамка для изображения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58486" y="1173980"/>
            <a:ext cx="7820857" cy="132802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Картинку или фотографию при желании можно заключить в красивую рамку с помощью свойства </a:t>
            </a:r>
            <a:r>
              <a:rPr lang="en-US" sz="2400" b="1" dirty="0" smtClean="0"/>
              <a:t>border</a:t>
            </a:r>
            <a:r>
              <a:rPr lang="en-US" sz="2400" dirty="0" smtClean="0"/>
              <a:t> </a:t>
            </a:r>
            <a:r>
              <a:rPr lang="ru-RU" sz="2400" dirty="0" smtClean="0"/>
              <a:t>из таблицы стилей.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3367" y="3213971"/>
            <a:ext cx="789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&lt;</a:t>
            </a:r>
            <a:r>
              <a:rPr lang="en-US" sz="2400" dirty="0" smtClean="0"/>
              <a:t>P&gt; &lt;IMG SRC=”images/itsme1.jpg” ALT ="</a:t>
            </a:r>
            <a:r>
              <a:rPr lang="ru-RU" sz="2400" dirty="0" smtClean="0"/>
              <a:t>Моя фотография" </a:t>
            </a:r>
            <a:r>
              <a:rPr lang="en-US" sz="2400" dirty="0" smtClean="0"/>
              <a:t>STYLE = ”border: 10px groove </a:t>
            </a:r>
            <a:r>
              <a:rPr lang="en-US" sz="2400" dirty="0" err="1" smtClean="0"/>
              <a:t>NavajoWhite</a:t>
            </a:r>
            <a:r>
              <a:rPr lang="en-US" sz="2400" dirty="0" smtClean="0"/>
              <a:t>”&gt; &lt;/P&gt;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7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Тег </a:t>
            </a:r>
            <a:r>
              <a:rPr lang="ru-RU" b="1" dirty="0">
                <a:solidFill>
                  <a:srgbClr val="1F5480"/>
                </a:solidFill>
              </a:rPr>
              <a:t>&lt;</a:t>
            </a:r>
            <a:r>
              <a:rPr lang="en-US" b="1" dirty="0">
                <a:solidFill>
                  <a:srgbClr val="1F5480"/>
                </a:solidFill>
              </a:rPr>
              <a:t>figure&gt;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497755" y="3749637"/>
            <a:ext cx="596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&lt;</a:t>
            </a:r>
            <a:r>
              <a:rPr lang="ru-RU" sz="2400" dirty="0" err="1" smtClean="0"/>
              <a:t>figure</a:t>
            </a:r>
            <a:r>
              <a:rPr lang="ru-RU" sz="2400" dirty="0" smtClean="0"/>
              <a:t>&gt;</a:t>
            </a:r>
          </a:p>
          <a:p>
            <a:pPr marL="355600"/>
            <a:r>
              <a:rPr lang="ru-RU" sz="2400" dirty="0" smtClean="0"/>
              <a:t>&lt;</a:t>
            </a:r>
            <a:r>
              <a:rPr lang="ru-RU" sz="2400" dirty="0" err="1" smtClean="0"/>
              <a:t>img</a:t>
            </a:r>
            <a:r>
              <a:rPr lang="ru-RU" sz="2400" dirty="0" smtClean="0"/>
              <a:t> </a:t>
            </a:r>
            <a:r>
              <a:rPr lang="ru-RU" sz="2400" dirty="0" err="1" smtClean="0"/>
              <a:t>src</a:t>
            </a:r>
            <a:r>
              <a:rPr lang="ru-RU" sz="2400" dirty="0" smtClean="0"/>
              <a:t>="russia.jpg" </a:t>
            </a:r>
            <a:r>
              <a:rPr lang="ru-RU" sz="2400" dirty="0" err="1" smtClean="0"/>
              <a:t>alt</a:t>
            </a:r>
            <a:r>
              <a:rPr lang="ru-RU" sz="2400" dirty="0" smtClean="0"/>
              <a:t>="Собор Василия Блаженного"&gt;</a:t>
            </a:r>
          </a:p>
          <a:p>
            <a:pPr marL="355600"/>
            <a:r>
              <a:rPr lang="ru-RU" sz="2400" dirty="0" smtClean="0"/>
              <a:t>&lt;</a:t>
            </a:r>
            <a:r>
              <a:rPr lang="ru-RU" sz="2400" dirty="0" err="1" smtClean="0"/>
              <a:t>figcaption</a:t>
            </a:r>
            <a:r>
              <a:rPr lang="ru-RU" sz="2400" dirty="0" smtClean="0"/>
              <a:t>&gt; Храм Василия Блаженного &lt;/</a:t>
            </a:r>
            <a:r>
              <a:rPr lang="ru-RU" sz="2400" dirty="0" err="1" smtClean="0"/>
              <a:t>figcaption</a:t>
            </a:r>
            <a:r>
              <a:rPr lang="ru-RU" sz="2400" dirty="0" smtClean="0"/>
              <a:t>&gt;</a:t>
            </a:r>
          </a:p>
          <a:p>
            <a:r>
              <a:rPr lang="ru-RU" sz="2400" dirty="0" smtClean="0"/>
              <a:t>&lt;/</a:t>
            </a:r>
            <a:r>
              <a:rPr lang="ru-RU" sz="2400" dirty="0" err="1" smtClean="0"/>
              <a:t>figure</a:t>
            </a:r>
            <a:r>
              <a:rPr lang="ru-RU" sz="2400" dirty="0" smtClean="0"/>
              <a:t>&gt;</a:t>
            </a:r>
            <a:endParaRPr lang="ru-RU" sz="2400" dirty="0"/>
          </a:p>
        </p:txBody>
      </p: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158486" y="1045788"/>
            <a:ext cx="7503646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Используется для группирования любых элементов, например изображений и подписей к ним</a:t>
            </a:r>
            <a:endParaRPr lang="ru-RU" sz="2400" dirty="0"/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956644" y="2448576"/>
            <a:ext cx="6570311" cy="51077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Подпись заключается в теги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figcaption</a:t>
            </a:r>
            <a:r>
              <a:rPr lang="ru-RU" sz="2400" b="1" dirty="0" smtClean="0"/>
              <a:t>&gt;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86" y="3679839"/>
            <a:ext cx="2233261" cy="24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1F5480"/>
                </a:solidFill>
              </a:rPr>
              <a:t>Т</a:t>
            </a:r>
            <a:r>
              <a:rPr lang="ru-RU" b="1" dirty="0" smtClean="0">
                <a:solidFill>
                  <a:srgbClr val="1F5480"/>
                </a:solidFill>
              </a:rPr>
              <a:t>ег </a:t>
            </a:r>
            <a:r>
              <a:rPr lang="ru-RU" b="1" dirty="0">
                <a:solidFill>
                  <a:srgbClr val="1F5480"/>
                </a:solidFill>
              </a:rPr>
              <a:t>&lt;</a:t>
            </a:r>
            <a:r>
              <a:rPr lang="en-US" b="1" dirty="0">
                <a:solidFill>
                  <a:srgbClr val="1F5480"/>
                </a:solidFill>
              </a:rPr>
              <a:t>HR&gt; 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58486" y="838594"/>
            <a:ext cx="7936360" cy="91940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Используется для размещения простых разделительных линий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7566"/>
              </p:ext>
            </p:extLst>
          </p:nvPr>
        </p:nvGraphicFramePr>
        <p:xfrm>
          <a:off x="158486" y="1881380"/>
          <a:ext cx="8870011" cy="279649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562640"/>
                <a:gridCol w="2742913"/>
                <a:gridCol w="4564458"/>
              </a:tblGrid>
              <a:tr h="359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Атрибут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Пояснение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SHADE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тень (</a:t>
                      </a:r>
                      <a:r>
                        <a:rPr lang="ru-RU" sz="2000" dirty="0" err="1">
                          <a:effectLst/>
                        </a:rPr>
                        <a:t>box-shadow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NOSHADE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нет </a:t>
                      </a:r>
                      <a:r>
                        <a:rPr lang="ru-RU" sz="2000" dirty="0" smtClean="0">
                          <a:effectLst/>
                        </a:rPr>
                        <a:t>тени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box-shadow: none)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WIDTH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число / %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ширина </a:t>
                      </a:r>
                      <a:r>
                        <a:rPr lang="ru-RU" sz="2000" dirty="0" smtClean="0">
                          <a:effectLst/>
                        </a:rPr>
                        <a:t>линии (</a:t>
                      </a:r>
                      <a:r>
                        <a:rPr lang="ru-RU" sz="2000" dirty="0" err="1">
                          <a:effectLst/>
                        </a:rPr>
                        <a:t>width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9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ALIGN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LEFT / RIGHT / CENTER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горизонтальное выравнивание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(margin)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SIZE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1...175 пикселов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толщина </a:t>
                      </a:r>
                      <a:r>
                        <a:rPr lang="ru-RU" sz="2000" dirty="0" smtClean="0">
                          <a:effectLst/>
                        </a:rPr>
                        <a:t>линии (</a:t>
                      </a:r>
                      <a:r>
                        <a:rPr lang="ru-RU" sz="2000" dirty="0" err="1">
                          <a:effectLst/>
                        </a:rPr>
                        <a:t>height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COLOR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или номер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цвета цвет </a:t>
                      </a:r>
                      <a:r>
                        <a:rPr lang="ru-RU" sz="2000" dirty="0" smtClean="0">
                          <a:effectLst/>
                        </a:rPr>
                        <a:t>линии (</a:t>
                      </a:r>
                      <a:r>
                        <a:rPr lang="ru-RU" sz="2000" dirty="0" err="1">
                          <a:effectLst/>
                        </a:rPr>
                        <a:t>color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4056" y="6111614"/>
            <a:ext cx="896112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Все атрибуты не рекомендованы спецификацией HTML 4.01 и тем более HTML5.</a:t>
            </a:r>
          </a:p>
          <a:p>
            <a:r>
              <a:rPr lang="ru-RU" sz="2000" dirty="0" smtClean="0"/>
              <a:t>Вместо атрибутов лучше использовать таблицу стилей.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79094" y="49330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&lt;HR NOSHADE WIDTH=50% SIZE=6&gt;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&lt;HR WIDTH=70% SIZE=3 NOSHADE&gt;</a:t>
            </a:r>
            <a:endParaRPr lang="en-US" sz="2000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350894" y="5068825"/>
            <a:ext cx="2600325" cy="18097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285172" y="5641336"/>
            <a:ext cx="37433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1F5480"/>
                </a:solidFill>
              </a:rPr>
              <a:t>Адаптивные изображения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158486" y="970710"/>
            <a:ext cx="7936360" cy="132802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Тег </a:t>
            </a:r>
            <a:r>
              <a:rPr lang="ru-RU" sz="2400" b="1" dirty="0" smtClean="0"/>
              <a:t>&lt;PICTURE&gt;</a:t>
            </a:r>
            <a:r>
              <a:rPr lang="ru-RU" sz="2400" dirty="0" smtClean="0"/>
              <a:t> с </a:t>
            </a:r>
            <a:r>
              <a:rPr lang="ru-RU" sz="2400" dirty="0" err="1" smtClean="0"/>
              <a:t>медиазапросами</a:t>
            </a:r>
            <a:r>
              <a:rPr lang="ru-RU" sz="2400" dirty="0" smtClean="0"/>
              <a:t> используется для загрузки картинок разных размеров в зависимости от разрешения экрана.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383" y="2522963"/>
            <a:ext cx="8547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Тег </a:t>
            </a:r>
            <a:r>
              <a:rPr lang="ru-RU" sz="2400" b="1" dirty="0" smtClean="0"/>
              <a:t>&lt;PICTURE&gt;</a:t>
            </a:r>
            <a:r>
              <a:rPr lang="ru-RU" sz="2400" dirty="0" smtClean="0"/>
              <a:t> является контейнером, в который помещаются теги </a:t>
            </a:r>
            <a:r>
              <a:rPr lang="ru-RU" sz="2400" b="1" dirty="0" smtClean="0"/>
              <a:t>&lt;SOURCE&gt;</a:t>
            </a:r>
            <a:r>
              <a:rPr lang="ru-RU" sz="2400" dirty="0" smtClean="0"/>
              <a:t> с </a:t>
            </a:r>
            <a:r>
              <a:rPr lang="ru-RU" sz="2400" dirty="0" err="1" smtClean="0"/>
              <a:t>медиазапросами</a:t>
            </a:r>
            <a:r>
              <a:rPr lang="ru-RU" sz="2400" dirty="0" smtClean="0"/>
              <a:t> для каждой картинки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53404" y="4617053"/>
            <a:ext cx="7462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&lt;PICTURE&gt;</a:t>
            </a:r>
          </a:p>
          <a:p>
            <a:pPr marL="452438"/>
            <a:r>
              <a:rPr lang="en-US" sz="2400" dirty="0" smtClean="0"/>
              <a:t>&lt;SOURCE SRCSET="small.jpg" MEDIA="(max-width: 768px)"&gt;</a:t>
            </a:r>
          </a:p>
          <a:p>
            <a:pPr marL="452438"/>
            <a:r>
              <a:rPr lang="en-US" sz="2400" dirty="0" smtClean="0"/>
              <a:t>&lt;SOURCE SRCSET="default.jpg"&gt;</a:t>
            </a:r>
          </a:p>
          <a:p>
            <a:pPr marL="452438"/>
            <a:r>
              <a:rPr lang="en-US" sz="2400" dirty="0" smtClean="0"/>
              <a:t>&lt;IMG SRCSET="default.jpg"</a:t>
            </a:r>
          </a:p>
          <a:p>
            <a:r>
              <a:rPr lang="en-US" sz="2400" dirty="0" smtClean="0"/>
              <a:t>&lt;/PICTURE&gt;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72654" y="3693723"/>
            <a:ext cx="697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примере проверяется условие: если окно просмотра меньше 768 пикселей, то загружается изображение меньшего размера (small.jpg), в противном случае – исходное изображение (default.jpg)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7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8486" y="0"/>
            <a:ext cx="8533127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1F5480"/>
                </a:solidFill>
              </a:rPr>
              <a:t>Адаптивные изображения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8486" y="715205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158485" y="913796"/>
            <a:ext cx="8321371" cy="1975009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dirty="0" smtClean="0"/>
              <a:t>Для проверки можно создавать запросы для </a:t>
            </a:r>
            <a:r>
              <a:rPr lang="en-US" sz="2200" dirty="0" smtClean="0"/>
              <a:t>max-width, min-width, max-height, min-height </a:t>
            </a:r>
            <a:r>
              <a:rPr lang="ru-RU" sz="2200" dirty="0" smtClean="0"/>
              <a:t>и </a:t>
            </a:r>
            <a:r>
              <a:rPr lang="en-US" sz="2200" dirty="0" smtClean="0"/>
              <a:t>orientation. </a:t>
            </a:r>
            <a:r>
              <a:rPr lang="ru-RU" sz="2200" dirty="0" smtClean="0"/>
              <a:t>Свойство </a:t>
            </a:r>
            <a:r>
              <a:rPr lang="en-US" sz="2200" b="1" dirty="0" smtClean="0"/>
              <a:t>orientation</a:t>
            </a:r>
            <a:r>
              <a:rPr lang="en-US" sz="2200" dirty="0" smtClean="0"/>
              <a:t> </a:t>
            </a:r>
            <a:r>
              <a:rPr lang="ru-RU" sz="2200" dirty="0" smtClean="0"/>
              <a:t>может иметь одно из двух значений: </a:t>
            </a:r>
            <a:r>
              <a:rPr lang="en-US" sz="2200" b="1" dirty="0" smtClean="0"/>
              <a:t>portrait</a:t>
            </a:r>
            <a:r>
              <a:rPr lang="en-US" sz="2200" dirty="0" smtClean="0"/>
              <a:t> (</a:t>
            </a:r>
            <a:r>
              <a:rPr lang="ru-RU" sz="2200" dirty="0" smtClean="0"/>
              <a:t>книжная) или </a:t>
            </a:r>
            <a:r>
              <a:rPr lang="en-US" sz="2200" b="1" dirty="0" smtClean="0"/>
              <a:t>landscape</a:t>
            </a:r>
            <a:r>
              <a:rPr lang="en-US" sz="2200" dirty="0" smtClean="0"/>
              <a:t> (</a:t>
            </a:r>
            <a:r>
              <a:rPr lang="ru-RU" sz="2200" dirty="0" smtClean="0"/>
              <a:t>альбомная). </a:t>
            </a:r>
            <a:r>
              <a:rPr lang="ru-RU" sz="2200" dirty="0" err="1" smtClean="0"/>
              <a:t>Медиазапросы</a:t>
            </a:r>
            <a:r>
              <a:rPr lang="ru-RU" sz="2200" dirty="0" smtClean="0"/>
              <a:t> могут быть сложными и включать в себя логические союзы </a:t>
            </a:r>
            <a:r>
              <a:rPr lang="en-US" sz="2200" b="1" dirty="0" smtClean="0"/>
              <a:t>AND</a:t>
            </a:r>
            <a:r>
              <a:rPr lang="en-US" sz="2200" dirty="0" smtClean="0"/>
              <a:t> </a:t>
            </a:r>
            <a:r>
              <a:rPr lang="ru-RU" sz="2200" dirty="0" smtClean="0"/>
              <a:t>или </a:t>
            </a:r>
            <a:r>
              <a:rPr lang="en-US" sz="2200" b="1" dirty="0" smtClean="0"/>
              <a:t>OR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4519" y="3041571"/>
            <a:ext cx="8037094" cy="38164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&lt;PICTURE&gt;</a:t>
            </a:r>
          </a:p>
          <a:p>
            <a:pPr marL="269875"/>
            <a:r>
              <a:rPr lang="en-US" sz="2200" dirty="0" smtClean="0"/>
              <a:t>&lt;SOURCE SRCSET="smallLandscape.jpg" MEDIA="(max-width: 40em) and (orientation: landscape)"&gt;</a:t>
            </a:r>
          </a:p>
          <a:p>
            <a:pPr marL="269875"/>
            <a:r>
              <a:rPr lang="en-US" sz="2200" dirty="0" smtClean="0"/>
              <a:t>&lt;SOURCE SRCSET="smallPortrait.jpg" MEDIA="(max-width: 40em) and (orientation: portrait)"&gt;</a:t>
            </a:r>
          </a:p>
          <a:p>
            <a:pPr marL="269875"/>
            <a:r>
              <a:rPr lang="en-US" sz="2200" dirty="0" smtClean="0"/>
              <a:t>&lt;SOURCE SRCSET="defaultLandscape.jpg" MEDIA="(min-width: 40em) and (orientation: landscape)"&gt;</a:t>
            </a:r>
          </a:p>
          <a:p>
            <a:pPr marL="269875"/>
            <a:r>
              <a:rPr lang="en-US" sz="2200" dirty="0" smtClean="0"/>
              <a:t>&lt;SOURCE SRCSET="defaultPortrait.jpg" MEDIA="(min-width: 40em) and (orientation: portrait)"&gt;</a:t>
            </a:r>
          </a:p>
          <a:p>
            <a:pPr marL="269875"/>
            <a:r>
              <a:rPr lang="en-US" sz="2200" dirty="0" smtClean="0"/>
              <a:t>&lt;IMG SRCSET="defaultLandscape.jpg"&gt;</a:t>
            </a:r>
          </a:p>
          <a:p>
            <a:r>
              <a:rPr lang="en-US" sz="2200" dirty="0" smtClean="0"/>
              <a:t>&lt;/PICTURE&gt;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02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16236" y="1088906"/>
            <a:ext cx="8013363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/>
            <a:r>
              <a:rPr lang="ru-RU" sz="2400" dirty="0">
                <a:solidFill>
                  <a:schemeClr val="dk1"/>
                </a:solidFill>
              </a:rPr>
              <a:t>На веб-странице можно размещать графические </a:t>
            </a:r>
            <a:r>
              <a:rPr lang="ru-RU" sz="2400" dirty="0" smtClean="0">
                <a:solidFill>
                  <a:schemeClr val="dk1"/>
                </a:solidFill>
              </a:rPr>
              <a:t>рисунки </a:t>
            </a:r>
            <a:r>
              <a:rPr lang="ru-RU" sz="2400" dirty="0">
                <a:solidFill>
                  <a:schemeClr val="dk1"/>
                </a:solidFill>
              </a:rPr>
              <a:t>только в </a:t>
            </a:r>
            <a:r>
              <a:rPr lang="ru-RU" sz="2400" dirty="0" smtClean="0">
                <a:solidFill>
                  <a:schemeClr val="dk1"/>
                </a:solidFill>
              </a:rPr>
              <a:t>трёх форматах</a:t>
            </a:r>
            <a:r>
              <a:rPr lang="ru-RU" sz="2400" dirty="0">
                <a:solidFill>
                  <a:schemeClr val="dk1"/>
                </a:solidFill>
              </a:rPr>
              <a:t>: </a:t>
            </a:r>
            <a:r>
              <a:rPr lang="ru-RU" sz="2400" b="1" dirty="0">
                <a:solidFill>
                  <a:schemeClr val="dk1"/>
                </a:solidFill>
              </a:rPr>
              <a:t>GIF, PNG и JPEG</a:t>
            </a:r>
            <a:endParaRPr lang="ru-RU" sz="2400" b="1" dirty="0">
              <a:solidFill>
                <a:schemeClr val="dk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Форматы графики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27993" y="3872202"/>
            <a:ext cx="3941878" cy="156966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Размер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каждой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картинки</a:t>
            </a:r>
            <a:r>
              <a:rPr lang="ru-RU" sz="2400" dirty="0" smtClean="0"/>
              <a:t>, размещаемой на веб-странице не должен превышать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25 килобайт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06661" y="3872202"/>
            <a:ext cx="3747520" cy="156966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ru-RU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Размер всей страницы </a:t>
            </a:r>
            <a:r>
              <a:rPr lang="ru-RU" sz="2400" dirty="0" smtClean="0"/>
              <a:t>должен быть в пределах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150–200 килобайт</a:t>
            </a:r>
            <a:r>
              <a:rPr lang="ru-RU" sz="2400" dirty="0" smtClean="0"/>
              <a:t>.</a:t>
            </a:r>
          </a:p>
          <a:p>
            <a:pPr algn="just"/>
            <a:endParaRPr lang="ru-RU" sz="11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18618" y="2265433"/>
            <a:ext cx="4720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Рекомендации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16236" y="1088906"/>
            <a:ext cx="8013363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/>
            <a:r>
              <a:rPr lang="ru-RU" sz="2400" dirty="0">
                <a:solidFill>
                  <a:schemeClr val="dk1"/>
                </a:solidFill>
              </a:rPr>
              <a:t>На веб-странице можно размещать графические </a:t>
            </a:r>
            <a:r>
              <a:rPr lang="ru-RU" sz="2400" dirty="0" smtClean="0">
                <a:solidFill>
                  <a:schemeClr val="dk1"/>
                </a:solidFill>
              </a:rPr>
              <a:t>рисунки </a:t>
            </a:r>
            <a:r>
              <a:rPr lang="ru-RU" sz="2400" dirty="0">
                <a:solidFill>
                  <a:schemeClr val="dk1"/>
                </a:solidFill>
              </a:rPr>
              <a:t>только в </a:t>
            </a:r>
            <a:r>
              <a:rPr lang="ru-RU" sz="2400" dirty="0" smtClean="0">
                <a:solidFill>
                  <a:schemeClr val="dk1"/>
                </a:solidFill>
              </a:rPr>
              <a:t>трёх форматах</a:t>
            </a:r>
            <a:r>
              <a:rPr lang="ru-RU" sz="2400" dirty="0">
                <a:solidFill>
                  <a:schemeClr val="dk1"/>
                </a:solidFill>
              </a:rPr>
              <a:t>: </a:t>
            </a:r>
            <a:r>
              <a:rPr lang="ru-RU" sz="2400" b="1" dirty="0">
                <a:solidFill>
                  <a:schemeClr val="dk1"/>
                </a:solidFill>
              </a:rPr>
              <a:t>GIF, PNG и JPEG</a:t>
            </a:r>
            <a:endParaRPr lang="ru-RU" sz="2400" b="1" dirty="0">
              <a:solidFill>
                <a:schemeClr val="dk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Форматы графики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27993" y="3872202"/>
            <a:ext cx="3941878" cy="156966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Размер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каждой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картинки</a:t>
            </a:r>
            <a:r>
              <a:rPr lang="ru-RU" sz="2400" dirty="0" smtClean="0"/>
              <a:t>, размещаемой на веб-странице не должен превышать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25 килобайт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06661" y="3872202"/>
            <a:ext cx="3747520" cy="156966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ru-RU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Размер всей страницы </a:t>
            </a:r>
            <a:r>
              <a:rPr lang="ru-RU" sz="2400" dirty="0" smtClean="0"/>
              <a:t>должен быть в пределах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150–200 килобайт</a:t>
            </a:r>
            <a:r>
              <a:rPr lang="ru-RU" sz="2400" dirty="0" smtClean="0"/>
              <a:t>.</a:t>
            </a:r>
          </a:p>
          <a:p>
            <a:pPr algn="just"/>
            <a:endParaRPr lang="ru-RU" sz="11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18618" y="2265433"/>
            <a:ext cx="4720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Рекомендации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80405" y="2925605"/>
            <a:ext cx="1047881" cy="51077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/>
            <a:r>
              <a:rPr lang="ru-RU" sz="2400" b="1" dirty="0" smtClean="0">
                <a:solidFill>
                  <a:schemeClr val="dk1"/>
                </a:solidFill>
              </a:rPr>
              <a:t>GIF</a:t>
            </a:r>
            <a:endParaRPr lang="ru-RU" sz="2400" b="1" dirty="0">
              <a:solidFill>
                <a:schemeClr val="dk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6237" y="0"/>
            <a:ext cx="6898937" cy="94297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Форматы графики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16237" y="869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261488" y="4549807"/>
            <a:ext cx="1066798" cy="51077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/>
            <a:r>
              <a:rPr lang="ru-RU" sz="2400" b="1" dirty="0" smtClean="0">
                <a:solidFill>
                  <a:schemeClr val="dk1"/>
                </a:solidFill>
              </a:rPr>
              <a:t>PNG</a:t>
            </a:r>
            <a:endParaRPr lang="ru-RU" sz="2400" b="1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216237" y="1301403"/>
            <a:ext cx="1112049" cy="510778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/>
            <a:r>
              <a:rPr lang="ru-RU" sz="2400" b="1" dirty="0" smtClean="0">
                <a:solidFill>
                  <a:schemeClr val="dk1"/>
                </a:solidFill>
              </a:rPr>
              <a:t>JPEG</a:t>
            </a:r>
            <a:endParaRPr lang="ru-RU" sz="2400" b="1" dirty="0">
              <a:solidFill>
                <a:schemeClr val="dk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8286" y="944311"/>
            <a:ext cx="755202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Сжатие графики с потерей качества. Коэффициент качества достигает 1:100. Поддерживает 16,7 млн цветов. Используется для фотографических изображений.</a:t>
            </a:r>
          </a:p>
          <a:p>
            <a:r>
              <a:rPr lang="ru-RU" dirty="0" smtClean="0"/>
              <a:t>Недостаток: «дрожание линий», то есть потеря деталей вокруг четких контуров</a:t>
            </a:r>
            <a:endParaRPr lang="ru-RU" dirty="0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695073" y="5520352"/>
            <a:ext cx="6270257" cy="126608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ru-RU" dirty="0" smtClean="0"/>
              <a:t>Форматы позволяют определять прогрессивное отображение, когда при загрузке страницы на экране сначала появляется грубое изображение, которое по мере получения дополнительной информации постепенно улучшается.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28286" y="2527415"/>
            <a:ext cx="7762173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Метод сжатия LZW. Сжатие графики без потерь качества. Поддержка прозрачного фона, чересстрочного вывода на экран. Но поддерживает не более 256 цветов. </a:t>
            </a:r>
          </a:p>
          <a:p>
            <a:r>
              <a:rPr lang="ru-RU" dirty="0" smtClean="0"/>
              <a:t>«Анимированный GIF (гиф)» - слайд-фильм, который проигрывает браузер на веб-странице. Особенность - хранение последовательности кадров в одном файле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2497" y="4387517"/>
            <a:ext cx="77579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Считается единственным форматом в Интернете, способным поддерживать полноцветные изображения с прозрачным фоном в сжатом состоянии без потерь качества.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8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7700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Группы графических </a:t>
            </a:r>
            <a:br>
              <a:rPr lang="ru-RU" b="1" dirty="0" smtClean="0">
                <a:solidFill>
                  <a:srgbClr val="1F5480"/>
                </a:solidFill>
              </a:rPr>
            </a:br>
            <a:r>
              <a:rPr lang="ru-RU" b="1" dirty="0" smtClean="0">
                <a:solidFill>
                  <a:srgbClr val="1F5480"/>
                </a:solidFill>
              </a:rPr>
              <a:t>изображений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946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948410" y="1298393"/>
            <a:ext cx="1817868" cy="40862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Линии и полосы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l="2485" r="3007"/>
          <a:stretch/>
        </p:blipFill>
        <p:spPr>
          <a:xfrm>
            <a:off x="187362" y="1889181"/>
            <a:ext cx="3403734" cy="988773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77002" y="5048713"/>
            <a:ext cx="3614159" cy="1542958"/>
            <a:chOff x="77002" y="5048713"/>
            <a:chExt cx="3614159" cy="1542958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7002" y="5484231"/>
              <a:ext cx="3614159" cy="1107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с двумя скругленными противолежащими углами 20"/>
            <p:cNvSpPr/>
            <p:nvPr/>
          </p:nvSpPr>
          <p:spPr>
            <a:xfrm>
              <a:off x="357853" y="5048713"/>
              <a:ext cx="3015989" cy="408623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dirty="0" smtClean="0"/>
                <a:t>Пиктограммы перемещения</a:t>
              </a:r>
              <a:endParaRPr lang="ru-RU" dirty="0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26" y="5764351"/>
              <a:ext cx="3508245" cy="651531"/>
            </a:xfrm>
            <a:prstGeom prst="rect">
              <a:avLst/>
            </a:prstGeom>
          </p:spPr>
        </p:pic>
      </p:grpSp>
      <p:sp>
        <p:nvSpPr>
          <p:cNvPr id="26" name="Прямоугольник 25"/>
          <p:cNvSpPr/>
          <p:nvPr/>
        </p:nvSpPr>
        <p:spPr>
          <a:xfrm>
            <a:off x="82851" y="1707015"/>
            <a:ext cx="3608310" cy="12266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82852" y="3346178"/>
            <a:ext cx="3608309" cy="1422827"/>
            <a:chOff x="82852" y="3346178"/>
            <a:chExt cx="3608309" cy="1422827"/>
          </a:xfrm>
        </p:grpSpPr>
        <p:sp>
          <p:nvSpPr>
            <p:cNvPr id="18" name="Прямоугольник с двумя скругленными противолежащими углами 17"/>
            <p:cNvSpPr/>
            <p:nvPr/>
          </p:nvSpPr>
          <p:spPr>
            <a:xfrm>
              <a:off x="331201" y="3346178"/>
              <a:ext cx="3111610" cy="408623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dirty="0" smtClean="0"/>
                <a:t>Пиктограммы реконструкции</a:t>
              </a:r>
              <a:endParaRPr lang="ru-RU" dirty="0"/>
            </a:p>
          </p:txBody>
        </p:sp>
        <p:pic>
          <p:nvPicPr>
            <p:cNvPr id="19" name="Рисунок 18"/>
            <p:cNvPicPr/>
            <p:nvPr/>
          </p:nvPicPr>
          <p:blipFill rotWithShape="1">
            <a:blip r:embed="rId4"/>
            <a:srcRect l="25549"/>
            <a:stretch/>
          </p:blipFill>
          <p:spPr>
            <a:xfrm>
              <a:off x="201473" y="3894786"/>
              <a:ext cx="3311741" cy="695325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/>
          </p:nvSpPr>
          <p:spPr>
            <a:xfrm>
              <a:off x="82852" y="3759917"/>
              <a:ext cx="3608309" cy="100908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3977476" y="1298392"/>
            <a:ext cx="5099149" cy="1865457"/>
            <a:chOff x="3977476" y="1298392"/>
            <a:chExt cx="5099149" cy="1865457"/>
          </a:xfrm>
        </p:grpSpPr>
        <p:sp>
          <p:nvSpPr>
            <p:cNvPr id="7" name="Прямоугольник с двумя скругленными противолежащими углами 6"/>
            <p:cNvSpPr/>
            <p:nvPr/>
          </p:nvSpPr>
          <p:spPr>
            <a:xfrm>
              <a:off x="4876247" y="1298392"/>
              <a:ext cx="3506202" cy="408623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dirty="0" smtClean="0"/>
                <a:t>Пиктограммы-маркеры в списках</a:t>
              </a:r>
              <a:endParaRPr lang="ru-RU" dirty="0"/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8490" y="1792931"/>
              <a:ext cx="4928135" cy="1370918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/>
          </p:nvSpPr>
          <p:spPr>
            <a:xfrm>
              <a:off x="3977476" y="1721332"/>
              <a:ext cx="5060649" cy="1430963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3977476" y="3346178"/>
            <a:ext cx="5060649" cy="1427952"/>
            <a:chOff x="3977476" y="3346178"/>
            <a:chExt cx="5060649" cy="1427952"/>
          </a:xfrm>
        </p:grpSpPr>
        <p:sp>
          <p:nvSpPr>
            <p:cNvPr id="8" name="Прямоугольник с двумя скругленными противолежащими углами 7"/>
            <p:cNvSpPr/>
            <p:nvPr/>
          </p:nvSpPr>
          <p:spPr>
            <a:xfrm>
              <a:off x="5383625" y="3346178"/>
              <a:ext cx="2457864" cy="408623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dirty="0" smtClean="0"/>
                <a:t>Пиктограммы новинок</a:t>
              </a:r>
              <a:endParaRPr lang="ru-RU" dirty="0"/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478" y="3883396"/>
              <a:ext cx="4523740" cy="804545"/>
            </a:xfrm>
            <a:prstGeom prst="rect">
              <a:avLst/>
            </a:prstGeom>
          </p:spPr>
        </p:pic>
        <p:sp>
          <p:nvSpPr>
            <p:cNvPr id="30" name="Прямоугольник 29"/>
            <p:cNvSpPr/>
            <p:nvPr/>
          </p:nvSpPr>
          <p:spPr>
            <a:xfrm>
              <a:off x="3977476" y="3765042"/>
              <a:ext cx="5060649" cy="100908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3977475" y="5051775"/>
            <a:ext cx="5060649" cy="1590463"/>
            <a:chOff x="3977475" y="5051775"/>
            <a:chExt cx="5060649" cy="1590463"/>
          </a:xfrm>
        </p:grpSpPr>
        <p:sp>
          <p:nvSpPr>
            <p:cNvPr id="24" name="Прямоугольник с двумя скругленными противолежащими углами 23"/>
            <p:cNvSpPr/>
            <p:nvPr/>
          </p:nvSpPr>
          <p:spPr>
            <a:xfrm>
              <a:off x="5257183" y="5051775"/>
              <a:ext cx="2497485" cy="408623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ru-RU" dirty="0" smtClean="0"/>
                <a:t>Фоновые изображения</a:t>
              </a:r>
              <a:endParaRPr lang="ru-RU" dirty="0"/>
            </a:p>
          </p:txBody>
        </p:sp>
        <p:pic>
          <p:nvPicPr>
            <p:cNvPr id="25" name="Рисунок 24"/>
            <p:cNvPicPr/>
            <p:nvPr/>
          </p:nvPicPr>
          <p:blipFill rotWithShape="1">
            <a:blip r:embed="rId7"/>
            <a:srcRect t="3861"/>
            <a:stretch/>
          </p:blipFill>
          <p:spPr bwMode="auto">
            <a:xfrm>
              <a:off x="4291364" y="5521142"/>
              <a:ext cx="4429125" cy="11074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Прямоугольник 30"/>
            <p:cNvSpPr/>
            <p:nvPr/>
          </p:nvSpPr>
          <p:spPr>
            <a:xfrm>
              <a:off x="3977475" y="5472356"/>
              <a:ext cx="5060649" cy="116988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568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7700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Группы графических </a:t>
            </a:r>
            <a:br>
              <a:rPr lang="ru-RU" b="1" dirty="0" smtClean="0">
                <a:solidFill>
                  <a:srgbClr val="1F5480"/>
                </a:solidFill>
              </a:rPr>
            </a:br>
            <a:r>
              <a:rPr lang="ru-RU" b="1" dirty="0" smtClean="0">
                <a:solidFill>
                  <a:srgbClr val="1F5480"/>
                </a:solidFill>
              </a:rPr>
              <a:t>изображений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9462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047198" y="1480558"/>
            <a:ext cx="2547528" cy="40862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Картинки и фотографии</a:t>
            </a:r>
            <a:endParaRPr lang="ru-RU" dirty="0"/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362" y="2129539"/>
            <a:ext cx="4267200" cy="9048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7362" y="1889182"/>
            <a:ext cx="4461640" cy="1316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3893109" y="3612162"/>
            <a:ext cx="3412652" cy="40862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Рекламные баннеры и логотипы</a:t>
            </a:r>
            <a:endParaRPr lang="ru-RU" dirty="0"/>
          </a:p>
        </p:txBody>
      </p:sp>
      <p:pic>
        <p:nvPicPr>
          <p:cNvPr id="38" name="Рисунок 37"/>
          <p:cNvPicPr/>
          <p:nvPr/>
        </p:nvPicPr>
        <p:blipFill rotWithShape="1">
          <a:blip r:embed="rId3"/>
          <a:srcRect t="3133"/>
          <a:stretch/>
        </p:blipFill>
        <p:spPr bwMode="auto">
          <a:xfrm>
            <a:off x="3767980" y="4267806"/>
            <a:ext cx="3914775" cy="1245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272588" y="4020785"/>
            <a:ext cx="4485372" cy="177661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-1925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1F5480"/>
                </a:solidFill>
              </a:rPr>
              <a:t>Фоновые изображения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782582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187363" y="913797"/>
            <a:ext cx="7801606" cy="1804749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Фоновые изображения добавляются ко многим элементам веб-страницы и самой странице атрибутом </a:t>
            </a:r>
            <a:r>
              <a:rPr lang="ru-RU" sz="2000" b="1" dirty="0" smtClean="0"/>
              <a:t>BACKGROUND</a:t>
            </a:r>
            <a:r>
              <a:rPr lang="ru-RU" sz="2000" dirty="0" smtClean="0"/>
              <a:t>. В значении параметра указывается путь к файлу, хранящему образец фона.</a:t>
            </a:r>
          </a:p>
          <a:p>
            <a:r>
              <a:rPr lang="ru-RU" sz="2000" dirty="0" smtClean="0"/>
              <a:t>Таблица стилей предлагает аналогичное свойство </a:t>
            </a:r>
            <a:r>
              <a:rPr lang="ru-RU" sz="2000" b="1" dirty="0" err="1" smtClean="0"/>
              <a:t>background-image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7362" y="2961456"/>
            <a:ext cx="8537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&lt;MARQUEE STYLE = "background-image: </a:t>
            </a:r>
            <a:r>
              <a:rPr lang="en-US" dirty="0" err="1" smtClean="0"/>
              <a:t>url</a:t>
            </a:r>
            <a:r>
              <a:rPr lang="en-US" dirty="0" smtClean="0"/>
              <a:t>(bgpict15.jpg); height: 50px; width: 300px"&gt;</a:t>
            </a:r>
            <a:endParaRPr lang="ru-RU" dirty="0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187362" y="3753667"/>
            <a:ext cx="8696756" cy="1464231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 smtClean="0"/>
              <a:t>Атрибут </a:t>
            </a:r>
            <a:r>
              <a:rPr lang="ru-RU" sz="2000" b="1" dirty="0" smtClean="0"/>
              <a:t>BGPROPERTIES</a:t>
            </a:r>
            <a:r>
              <a:rPr lang="ru-RU" sz="2000" dirty="0" smtClean="0"/>
              <a:t> для тега &lt;BODY&gt; со значением </a:t>
            </a:r>
            <a:r>
              <a:rPr lang="ru-RU" sz="2000" b="1" dirty="0" smtClean="0"/>
              <a:t>FIXED.</a:t>
            </a:r>
          </a:p>
          <a:p>
            <a:r>
              <a:rPr lang="ru-RU" sz="2000" dirty="0" smtClean="0"/>
              <a:t>При скроллинге (прокручивании) содержимого страницы фон будет оставаться фиксированным (неподвижным), т.е. содержимое будет как бы парить над фоновым рисунком.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85486" y="5464025"/>
            <a:ext cx="6935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 BACKGROUND = “bgpict15.jpg” BGPROPERTIES = FIXED&gt;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07984" y="6066670"/>
            <a:ext cx="7042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 STYLE=”background-image: </a:t>
            </a:r>
            <a:r>
              <a:rPr lang="en-US" dirty="0" err="1" smtClean="0"/>
              <a:t>url</a:t>
            </a:r>
            <a:r>
              <a:rPr lang="en-US" dirty="0" smtClean="0"/>
              <a:t>(bgpict15.jpg); background-attachment: fixed;”&gt;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4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-1925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1F5480"/>
                </a:solidFill>
              </a:rPr>
              <a:t>Где взять файлы-картинки?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782582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96120" y="1028342"/>
            <a:ext cx="6161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копирование непосредственно с веб-страниц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8050" y="5447899"/>
            <a:ext cx="7162031" cy="1410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06443" y="2779642"/>
            <a:ext cx="7703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специальные сайты (платные и бесплатные), предлагающие множество коллекций графических изображений по различным разделам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24590" y="4351624"/>
            <a:ext cx="7482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графические редакторы, позволяющие создать авторское оригинальное графическое изображение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3441" y="1402937"/>
            <a:ext cx="8047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страница защищена законом от нелегального копирования (присутствует значок © со стоящим рядом именем владельца ресурса), то не нарушая прав копирования, можно на своей веб-странице поставить ссылку на рисунок с внешнего сайта и тогда картинка будет отображаться и на вашей странице.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48050" y="5380290"/>
            <a:ext cx="7555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Чтобы добавить любое графическое изображение на страницу, существует тег </a:t>
            </a:r>
            <a:r>
              <a:rPr lang="ru-RU" sz="2000" b="1" dirty="0" smtClean="0"/>
              <a:t>&lt;IMG&gt; </a:t>
            </a:r>
            <a:r>
              <a:rPr lang="ru-RU" sz="2000" dirty="0" smtClean="0"/>
              <a:t>в качестве значения параметра </a:t>
            </a:r>
            <a:r>
              <a:rPr lang="ru-RU" sz="2000" b="1" dirty="0" smtClean="0"/>
              <a:t>SRC</a:t>
            </a:r>
            <a:endParaRPr lang="ru-RU" sz="20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903567" y="6109909"/>
            <a:ext cx="7340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&lt;IMG SRC=”http://www.sura.ru/</a:t>
            </a:r>
            <a:r>
              <a:rPr lang="en-US" sz="2000" dirty="0" err="1" smtClean="0"/>
              <a:t>dikov</a:t>
            </a:r>
            <a:r>
              <a:rPr lang="en-US" sz="2000" dirty="0" smtClean="0"/>
              <a:t>/mycat.gif”&gt;</a:t>
            </a:r>
            <a:endParaRPr lang="ru-RU" sz="2000" dirty="0"/>
          </a:p>
        </p:txBody>
      </p:sp>
      <p:sp>
        <p:nvSpPr>
          <p:cNvPr id="16" name="Нашивка 15"/>
          <p:cNvSpPr/>
          <p:nvPr/>
        </p:nvSpPr>
        <p:spPr>
          <a:xfrm>
            <a:off x="176022" y="1360618"/>
            <a:ext cx="486079" cy="7298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Нашивка 16"/>
          <p:cNvSpPr/>
          <p:nvPr/>
        </p:nvSpPr>
        <p:spPr>
          <a:xfrm>
            <a:off x="1484289" y="4428627"/>
            <a:ext cx="486079" cy="729875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Нашивка 17"/>
          <p:cNvSpPr/>
          <p:nvPr/>
        </p:nvSpPr>
        <p:spPr>
          <a:xfrm>
            <a:off x="648829" y="3024130"/>
            <a:ext cx="486079" cy="729875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62101" y="1020349"/>
            <a:ext cx="7956992" cy="16054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34908" y="2783946"/>
            <a:ext cx="7538290" cy="13186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970368" y="4302651"/>
            <a:ext cx="7039713" cy="100102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03567" y="6488668"/>
            <a:ext cx="3731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&lt;IMG SRC=“путь к файлу-картинке”&gt;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7362" y="-19250"/>
            <a:ext cx="8533127" cy="94297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rgbClr val="1F5480"/>
                </a:solidFill>
              </a:rPr>
              <a:t>Значение </a:t>
            </a:r>
            <a:r>
              <a:rPr lang="ru-RU" b="1" dirty="0">
                <a:solidFill>
                  <a:srgbClr val="1F5480"/>
                </a:solidFill>
              </a:rPr>
              <a:t>параметра </a:t>
            </a:r>
            <a:r>
              <a:rPr lang="en-US" b="1" dirty="0">
                <a:solidFill>
                  <a:srgbClr val="1F5480"/>
                </a:solidFill>
              </a:rPr>
              <a:t>SRC 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22" name="Пятиугольник 21"/>
          <p:cNvSpPr/>
          <p:nvPr/>
        </p:nvSpPr>
        <p:spPr>
          <a:xfrm flipH="1">
            <a:off x="-1" y="1204253"/>
            <a:ext cx="8056345" cy="1384995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ятиугольник 22"/>
          <p:cNvSpPr/>
          <p:nvPr/>
        </p:nvSpPr>
        <p:spPr>
          <a:xfrm flipH="1">
            <a:off x="412282" y="3054708"/>
            <a:ext cx="8471838" cy="13849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7362" y="782582"/>
            <a:ext cx="638669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ятиугольник 23"/>
          <p:cNvSpPr/>
          <p:nvPr/>
        </p:nvSpPr>
        <p:spPr>
          <a:xfrm flipH="1">
            <a:off x="1597794" y="5050988"/>
            <a:ext cx="7546206" cy="13849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6002" y="1204252"/>
            <a:ext cx="74358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Абсолютный путь к файлу </a:t>
            </a:r>
            <a:r>
              <a:rPr lang="ru-RU" sz="2400" dirty="0" smtClean="0"/>
              <a:t>(начинается с имени диска)</a:t>
            </a:r>
          </a:p>
          <a:p>
            <a:r>
              <a:rPr lang="ru-RU" sz="2000" dirty="0" smtClean="0">
                <a:solidFill>
                  <a:srgbClr val="C00000"/>
                </a:solidFill>
              </a:rPr>
              <a:t>Веб-разработчики никогда не используют этот вариант, так как при переносе сайта на сервер или другой компьютер ссылки работать правильно уже не будут.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19212" y="3181624"/>
            <a:ext cx="8080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rgbClr val="0070C0"/>
                </a:solidFill>
              </a:rPr>
              <a:t>Корнезависимый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/>
              <a:t>(начинается с папки, в которой находится </a:t>
            </a:r>
            <a:r>
              <a:rPr lang="ru-RU" sz="2400" dirty="0" err="1" smtClean="0"/>
              <a:t>html</a:t>
            </a:r>
            <a:r>
              <a:rPr lang="ru-RU" sz="2400" dirty="0" smtClean="0"/>
              <a:t>-документ; при этом имя папки не указывается).</a:t>
            </a:r>
          </a:p>
          <a:p>
            <a:r>
              <a:rPr lang="ru-RU" sz="2400" b="1" dirty="0" smtClean="0"/>
              <a:t>&lt;</a:t>
            </a:r>
            <a:r>
              <a:rPr lang="ru-RU" sz="2400" b="1" dirty="0" err="1" smtClean="0"/>
              <a:t>img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src</a:t>
            </a:r>
            <a:r>
              <a:rPr lang="ru-RU" sz="2400" b="1" dirty="0" smtClean="0"/>
              <a:t> = "</a:t>
            </a:r>
            <a:r>
              <a:rPr lang="ru-RU" sz="2400" b="1" dirty="0" err="1" smtClean="0"/>
              <a:t>themes</a:t>
            </a:r>
            <a:r>
              <a:rPr lang="ru-RU" sz="2400" b="1" dirty="0" smtClean="0"/>
              <a:t>/</a:t>
            </a:r>
            <a:r>
              <a:rPr lang="ru-RU" sz="2400" b="1" dirty="0" err="1" smtClean="0"/>
              <a:t>laverne</a:t>
            </a:r>
            <a:r>
              <a:rPr lang="ru-RU" sz="2400" b="1" dirty="0" smtClean="0"/>
              <a:t>/alvbull1.gif"&gt;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223435" y="4958656"/>
            <a:ext cx="70360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rgbClr val="0070C0"/>
                </a:solidFill>
              </a:rPr>
              <a:t>Документозависимый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/>
              <a:t>(строится относительно веб-страницы, на которой находится ссылка; каждый уровень вверх обозначается “../”).</a:t>
            </a:r>
          </a:p>
          <a:p>
            <a:r>
              <a:rPr lang="ru-RU" sz="2400" b="1" dirty="0" smtClean="0"/>
              <a:t>&lt;</a:t>
            </a:r>
            <a:r>
              <a:rPr lang="ru-RU" sz="2400" b="1" dirty="0" err="1" smtClean="0"/>
              <a:t>img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src</a:t>
            </a:r>
            <a:r>
              <a:rPr lang="ru-RU" sz="2400" b="1" dirty="0" smtClean="0"/>
              <a:t> = "../../</a:t>
            </a:r>
            <a:r>
              <a:rPr lang="ru-RU" sz="2400" b="1" dirty="0" err="1" smtClean="0"/>
              <a:t>pics</a:t>
            </a:r>
            <a:r>
              <a:rPr lang="ru-RU" sz="2400" b="1" dirty="0" smtClean="0"/>
              <a:t>/home.gif"&gt;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32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1292</Words>
  <Application>Microsoft Office PowerPoint</Application>
  <PresentationFormat>Экран (4:3)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Язык разметки HTML</vt:lpstr>
      <vt:lpstr>Форматы графики</vt:lpstr>
      <vt:lpstr>Форматы графики</vt:lpstr>
      <vt:lpstr>Форматы графики</vt:lpstr>
      <vt:lpstr>Группы графических  изображений</vt:lpstr>
      <vt:lpstr>Группы графических  изображений</vt:lpstr>
      <vt:lpstr>Фоновые изображения</vt:lpstr>
      <vt:lpstr>Где взять файлы-картинки?</vt:lpstr>
      <vt:lpstr>Значение параметра SRC </vt:lpstr>
      <vt:lpstr>Атрибут ALT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Александр Сергеев</dc:creator>
  <cp:lastModifiedBy>Александр Сергеев</cp:lastModifiedBy>
  <cp:revision>21</cp:revision>
  <dcterms:created xsi:type="dcterms:W3CDTF">2023-09-17T11:12:39Z</dcterms:created>
  <dcterms:modified xsi:type="dcterms:W3CDTF">2023-09-17T23:07:38Z</dcterms:modified>
</cp:coreProperties>
</file>