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C23A"/>
    <a:srgbClr val="4472C4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61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9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2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9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9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6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7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4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5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815E-F7B8-4E93-9F6C-89F6C3C8DBB8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" y="366"/>
            <a:ext cx="9143024" cy="685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1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lors/colors_names.as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imagitek.com/he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>
                <a:ln w="13462">
                  <a:solidFill>
                    <a:srgbClr val="1E2A5A"/>
                  </a:solidFill>
                  <a:prstDash val="solid"/>
                </a:ln>
                <a:solidFill>
                  <a:srgbClr val="A0C23A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Язык разметки </a:t>
            </a:r>
            <a:r>
              <a:rPr lang="en-US" b="1" dirty="0" smtClean="0">
                <a:ln w="13462">
                  <a:solidFill>
                    <a:srgbClr val="1E2A5A"/>
                  </a:solidFill>
                  <a:prstDash val="solid"/>
                </a:ln>
                <a:solidFill>
                  <a:srgbClr val="A0C23A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HTML</a:t>
            </a:r>
            <a:endParaRPr lang="en-US" b="1" dirty="0">
              <a:ln w="13462">
                <a:solidFill>
                  <a:srgbClr val="1E2A5A"/>
                </a:solidFill>
                <a:prstDash val="solid"/>
              </a:ln>
              <a:solidFill>
                <a:srgbClr val="A0C23A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400" b="1" u="sng" dirty="0">
                <a:solidFill>
                  <a:srgbClr val="1F5480"/>
                </a:solidFill>
                <a:latin typeface="+mj-lt"/>
                <a:ea typeface="+mj-ea"/>
                <a:cs typeface="+mj-cs"/>
              </a:rPr>
              <a:t>Разметка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6980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843" y="-35667"/>
            <a:ext cx="7365663" cy="942974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Тег </a:t>
            </a:r>
            <a:r>
              <a:rPr lang="en-US" b="1" dirty="0" smtClean="0">
                <a:solidFill>
                  <a:srgbClr val="1F5480"/>
                </a:solidFill>
              </a:rPr>
              <a:t>&lt;Font&gt;</a:t>
            </a:r>
            <a:endParaRPr lang="ru-RU" b="1" dirty="0">
              <a:solidFill>
                <a:srgbClr val="1F5480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6712" y="831107"/>
            <a:ext cx="6708438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с двумя скругленными противолежащими углами 2"/>
          <p:cNvSpPr/>
          <p:nvPr/>
        </p:nvSpPr>
        <p:spPr>
          <a:xfrm>
            <a:off x="193843" y="1141373"/>
            <a:ext cx="7064207" cy="1328023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Однако </a:t>
            </a:r>
            <a:r>
              <a:rPr lang="ru-RU" sz="2400" dirty="0"/>
              <a:t>с появлением каскадных таблиц стилей (CSS) тег FONT признан полностью устаревшим и не рекомендован к использованию.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66749" y="3198763"/>
            <a:ext cx="7896226" cy="1200329"/>
          </a:xfrm>
          <a:prstGeom prst="rect">
            <a:avLst/>
          </a:prstGeom>
          <a:solidFill>
            <a:srgbClr val="A0C23A"/>
          </a:solidFill>
          <a:ln>
            <a:solidFill>
              <a:srgbClr val="A0C23A"/>
            </a:solidFill>
          </a:ln>
        </p:spPr>
        <p:txBody>
          <a:bodyPr wrap="square">
            <a:spAutoFit/>
          </a:bodyPr>
          <a:lstStyle/>
          <a:p>
            <a:r>
              <a:rPr lang="ru-RU" sz="2400" dirty="0" smtClean="0"/>
              <a:t>Вместо </a:t>
            </a:r>
            <a:r>
              <a:rPr lang="ru-RU" sz="2400" dirty="0"/>
              <a:t>него используется таблица стилей, например,</a:t>
            </a:r>
          </a:p>
          <a:p>
            <a:endParaRPr lang="ru-RU" sz="2400" dirty="0"/>
          </a:p>
          <a:p>
            <a:r>
              <a:rPr lang="ru-RU" sz="2400" dirty="0"/>
              <a:t>&lt;P </a:t>
            </a:r>
            <a:r>
              <a:rPr lang="ru-RU" sz="2400" dirty="0" err="1"/>
              <a:t>style</a:t>
            </a:r>
            <a:r>
              <a:rPr lang="ru-RU" sz="2400" dirty="0"/>
              <a:t>=”</a:t>
            </a:r>
            <a:r>
              <a:rPr lang="ru-RU" sz="2400" dirty="0" err="1"/>
              <a:t>font-size</a:t>
            </a:r>
            <a:r>
              <a:rPr lang="ru-RU" sz="2400" dirty="0"/>
              <a:t>: 24pt; </a:t>
            </a:r>
            <a:r>
              <a:rPr lang="ru-RU" sz="2400" dirty="0" err="1"/>
              <a:t>color</a:t>
            </a:r>
            <a:r>
              <a:rPr lang="ru-RU" sz="2400" dirty="0"/>
              <a:t>: </a:t>
            </a:r>
            <a:r>
              <a:rPr lang="ru-RU" sz="2400" dirty="0" err="1"/>
              <a:t>aqua</a:t>
            </a:r>
            <a:r>
              <a:rPr lang="ru-RU" sz="2400" dirty="0"/>
              <a:t>; </a:t>
            </a:r>
            <a:r>
              <a:rPr lang="ru-RU" sz="2400" dirty="0" err="1"/>
              <a:t>font-family</a:t>
            </a:r>
            <a:r>
              <a:rPr lang="ru-RU" sz="2400" dirty="0"/>
              <a:t>: </a:t>
            </a:r>
            <a:r>
              <a:rPr lang="ru-RU" sz="2400" dirty="0" err="1"/>
              <a:t>Tahoma</a:t>
            </a:r>
            <a:r>
              <a:rPr lang="ru-RU" sz="2400" dirty="0"/>
              <a:t>;”&gt;</a:t>
            </a:r>
          </a:p>
        </p:txBody>
      </p:sp>
    </p:spTree>
    <p:extLst>
      <p:ext uri="{BB962C8B-B14F-4D97-AF65-F5344CB8AC3E}">
        <p14:creationId xmlns:p14="http://schemas.microsoft.com/office/powerpoint/2010/main" val="356623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843" y="-130917"/>
            <a:ext cx="7365663" cy="942974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Бегущая строка</a:t>
            </a:r>
            <a:endParaRPr lang="ru-RU" b="1" dirty="0">
              <a:solidFill>
                <a:srgbClr val="1F5480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6712" y="735857"/>
            <a:ext cx="6708438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с двумя скругленными противолежащими углами 2"/>
          <p:cNvSpPr/>
          <p:nvPr/>
        </p:nvSpPr>
        <p:spPr>
          <a:xfrm>
            <a:off x="193843" y="831107"/>
            <a:ext cx="8670588" cy="1225868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200" dirty="0" smtClean="0"/>
              <a:t>Тег </a:t>
            </a:r>
            <a:r>
              <a:rPr lang="en-US" sz="2200" b="1" dirty="0"/>
              <a:t>&lt;MARQUEE&gt; </a:t>
            </a:r>
            <a:r>
              <a:rPr lang="ru-RU" sz="2200" b="1" dirty="0" smtClean="0"/>
              <a:t>&lt;/MARQUEE</a:t>
            </a:r>
            <a:r>
              <a:rPr lang="ru-RU" sz="2200" b="1" dirty="0"/>
              <a:t>&gt; </a:t>
            </a:r>
            <a:r>
              <a:rPr lang="ru-RU" sz="2200" dirty="0" smtClean="0"/>
              <a:t>выводит </a:t>
            </a:r>
            <a:r>
              <a:rPr lang="ru-RU" sz="2200" dirty="0"/>
              <a:t>на страницу бегущую строку. Этот тег не вошел в стандарт языка, но поддерживается большинством браузеров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40419" y="2188160"/>
            <a:ext cx="5691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&lt;MARQUEE&gt; </a:t>
            </a:r>
            <a:r>
              <a:rPr lang="ru-RU" sz="2400" dirty="0"/>
              <a:t>Бегущая строка &lt;/</a:t>
            </a:r>
            <a:r>
              <a:rPr lang="en-US" sz="2400" dirty="0"/>
              <a:t>MARQUEE&gt;</a:t>
            </a:r>
            <a:endParaRPr lang="ru-RU" sz="2400" dirty="0"/>
          </a:p>
        </p:txBody>
      </p:sp>
      <p:sp>
        <p:nvSpPr>
          <p:cNvPr id="9" name="Прямоугольник с двумя скругленными противолежащими углами 8"/>
          <p:cNvSpPr/>
          <p:nvPr/>
        </p:nvSpPr>
        <p:spPr>
          <a:xfrm>
            <a:off x="2098237" y="2761729"/>
            <a:ext cx="6671549" cy="442674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 smtClean="0"/>
              <a:t>Атрибуты для </a:t>
            </a:r>
            <a:r>
              <a:rPr lang="ru-RU" sz="2000" dirty="0"/>
              <a:t>управления параметрами бегущей </a:t>
            </a:r>
            <a:r>
              <a:rPr lang="ru-RU" sz="2000" dirty="0" smtClean="0"/>
              <a:t>строки</a:t>
            </a:r>
            <a:endParaRPr lang="ru-RU" sz="20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763324"/>
              </p:ext>
            </p:extLst>
          </p:nvPr>
        </p:nvGraphicFramePr>
        <p:xfrm>
          <a:off x="1428750" y="3354869"/>
          <a:ext cx="7607131" cy="3195961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900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3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3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Атрибут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Значение атрибута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Комментарии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ALIGN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TOP / MIDDLE / BOTTOM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вертикальное выравнивание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BEHAVIOR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SCROLL / SLIDE / ALTERNATE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поведение (многократное перемещение / однократное перемещение / вперед-назад)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DIRECTION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LEFT / RIGHT/ DOWN </a:t>
                      </a:r>
                      <a:r>
                        <a:rPr lang="ru-RU" sz="1400" dirty="0" smtClean="0">
                          <a:effectLst/>
                        </a:rPr>
                        <a:t>/UP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направление движения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HEIGHT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число / %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высота области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WIDTH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число / %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ширина области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BGCOLOR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число / название цвета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цвет фона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LOOP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INFINITE / число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число повторений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SCROLLAMOUNT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число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скорость перемещения (от 1 до 10)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SCROLLDELAY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число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скорость до перерисовки (миллисекунд)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HSPACE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число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поле по вертикали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VSPACE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число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поле по горизонтали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75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843" y="40533"/>
            <a:ext cx="7365663" cy="942974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Контактная </a:t>
            </a:r>
            <a:r>
              <a:rPr lang="ru-RU" b="1" dirty="0">
                <a:solidFill>
                  <a:srgbClr val="1F5480"/>
                </a:solidFill>
              </a:rPr>
              <a:t>информация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6712" y="907307"/>
            <a:ext cx="6708438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с двумя скругленными противолежащими углами 2"/>
          <p:cNvSpPr/>
          <p:nvPr/>
        </p:nvSpPr>
        <p:spPr>
          <a:xfrm>
            <a:off x="359112" y="1519248"/>
            <a:ext cx="7616657" cy="1736646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400" dirty="0"/>
              <a:t>Обычно на веб-странице размещается контактная информация, чтобы посетитель мог связаться с автором или владельцем веб-узла. Для оформления такой информации можно использовать тег </a:t>
            </a:r>
            <a:r>
              <a:rPr lang="ru-RU" sz="2400" b="1" dirty="0"/>
              <a:t>&lt;ADDRESS&gt;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14500" y="3791635"/>
            <a:ext cx="6667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&lt;ADDRESS&gt;</a:t>
            </a:r>
            <a:r>
              <a:rPr lang="en-US" sz="2400" dirty="0"/>
              <a:t>e-mail: ivanov@yandex.ru</a:t>
            </a:r>
            <a:r>
              <a:rPr lang="en-US" sz="2400" b="1" dirty="0"/>
              <a:t>&lt;/ADDRESS&gt;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3462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843" y="40533"/>
            <a:ext cx="7365663" cy="942974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Комментарии</a:t>
            </a:r>
            <a:endParaRPr lang="ru-RU" b="1" dirty="0">
              <a:solidFill>
                <a:srgbClr val="1F5480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6712" y="907307"/>
            <a:ext cx="6708438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с двумя скругленными противолежащими углами 2"/>
          <p:cNvSpPr/>
          <p:nvPr/>
        </p:nvSpPr>
        <p:spPr>
          <a:xfrm>
            <a:off x="359112" y="1519248"/>
            <a:ext cx="7616657" cy="919401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400" dirty="0"/>
              <a:t>Как и в других языках программирования, в HTML есть тег </a:t>
            </a:r>
            <a:r>
              <a:rPr lang="ru-RU" sz="2400" dirty="0" smtClean="0"/>
              <a:t>комментариев</a:t>
            </a:r>
            <a:endParaRPr lang="ru-RU" sz="2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33550" y="2974390"/>
            <a:ext cx="40290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&lt;!- - комментарии ……. - - &gt;</a:t>
            </a:r>
          </a:p>
        </p:txBody>
      </p:sp>
    </p:spTree>
    <p:extLst>
      <p:ext uri="{BB962C8B-B14F-4D97-AF65-F5344CB8AC3E}">
        <p14:creationId xmlns:p14="http://schemas.microsoft.com/office/powerpoint/2010/main" val="231641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6237" y="0"/>
            <a:ext cx="6898937" cy="942974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Заголовки </a:t>
            </a:r>
            <a:r>
              <a:rPr lang="ru-RU" b="1" dirty="0">
                <a:solidFill>
                  <a:srgbClr val="1F5480"/>
                </a:solidFill>
              </a:rPr>
              <a:t>на странице 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16237" y="869207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216236" y="1027837"/>
            <a:ext cx="8222913" cy="1736646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Т</a:t>
            </a:r>
            <a:r>
              <a:rPr lang="ru-RU" sz="2400" dirty="0" smtClean="0"/>
              <a:t>еги заголовков начинаются </a:t>
            </a:r>
            <a:r>
              <a:rPr lang="ru-RU" sz="2400" dirty="0"/>
              <a:t>буквой </a:t>
            </a:r>
            <a:r>
              <a:rPr lang="ru-RU" sz="2400" b="1" dirty="0"/>
              <a:t>H</a:t>
            </a:r>
            <a:r>
              <a:rPr lang="ru-RU" sz="2400" dirty="0"/>
              <a:t> </a:t>
            </a:r>
            <a:r>
              <a:rPr lang="ru-RU" sz="2400" dirty="0" smtClean="0"/>
              <a:t>и заканчиваются </a:t>
            </a:r>
            <a:r>
              <a:rPr lang="ru-RU" sz="2400" b="1" dirty="0"/>
              <a:t>номером</a:t>
            </a:r>
            <a:r>
              <a:rPr lang="ru-RU" sz="2400" dirty="0"/>
              <a:t> уровня </a:t>
            </a:r>
            <a:r>
              <a:rPr lang="ru-RU" sz="2400" dirty="0" smtClean="0"/>
              <a:t>заголовка </a:t>
            </a:r>
            <a:r>
              <a:rPr lang="en-US" sz="2400" b="1" dirty="0" smtClean="0"/>
              <a:t>&lt;H1&gt; &lt;/H1&gt;</a:t>
            </a:r>
            <a:r>
              <a:rPr lang="ru-RU" sz="2400" dirty="0"/>
              <a:t> </a:t>
            </a:r>
            <a:r>
              <a:rPr lang="ru-RU" sz="2400" b="1" dirty="0" smtClean="0"/>
              <a:t>(блочный элемент)</a:t>
            </a:r>
          </a:p>
          <a:p>
            <a:r>
              <a:rPr lang="ru-RU" sz="2400" dirty="0" smtClean="0"/>
              <a:t>Каждый </a:t>
            </a:r>
            <a:r>
              <a:rPr lang="ru-RU" sz="2400" dirty="0"/>
              <a:t>уровень отличается от предыдущего меньшим размером шрифта.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94250"/>
              </p:ext>
            </p:extLst>
          </p:nvPr>
        </p:nvGraphicFramePr>
        <p:xfrm>
          <a:off x="1943101" y="3048794"/>
          <a:ext cx="6638924" cy="3332958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3949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9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54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>
                          <a:effectLst/>
                        </a:rPr>
                        <a:t>&lt;H1</a:t>
                      </a:r>
                      <a:r>
                        <a:rPr lang="ru-RU" sz="2600" dirty="0" smtClean="0">
                          <a:effectLst/>
                        </a:rPr>
                        <a:t>&gt; </a:t>
                      </a:r>
                      <a:r>
                        <a:rPr lang="ru-RU" sz="2600" b="0" dirty="0" smtClean="0">
                          <a:effectLst/>
                        </a:rPr>
                        <a:t>Заголовок </a:t>
                      </a:r>
                      <a:r>
                        <a:rPr lang="ru-RU" sz="2600" b="0" dirty="0">
                          <a:effectLst/>
                        </a:rPr>
                        <a:t>1 </a:t>
                      </a:r>
                      <a:r>
                        <a:rPr lang="ru-RU" sz="2600" dirty="0">
                          <a:effectLst/>
                        </a:rPr>
                        <a:t>&lt;/H1&gt; </a:t>
                      </a:r>
                      <a:endParaRPr lang="ru-RU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600" b="0" dirty="0">
                          <a:effectLst/>
                        </a:rPr>
                        <a:t>Заголовок 1</a:t>
                      </a:r>
                      <a:endParaRPr lang="ru-RU" sz="2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4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>
                          <a:effectLst/>
                        </a:rPr>
                        <a:t>&lt;H2</a:t>
                      </a:r>
                      <a:r>
                        <a:rPr lang="ru-RU" sz="2600" dirty="0" smtClean="0">
                          <a:effectLst/>
                        </a:rPr>
                        <a:t>&gt; </a:t>
                      </a:r>
                      <a:r>
                        <a:rPr lang="ru-RU" sz="2600" b="0" dirty="0" smtClean="0">
                          <a:effectLst/>
                        </a:rPr>
                        <a:t>Заголовок </a:t>
                      </a:r>
                      <a:r>
                        <a:rPr lang="ru-RU" sz="2600" b="0" dirty="0">
                          <a:effectLst/>
                        </a:rPr>
                        <a:t>2 </a:t>
                      </a:r>
                      <a:r>
                        <a:rPr lang="ru-RU" sz="2600" dirty="0">
                          <a:effectLst/>
                        </a:rPr>
                        <a:t>&lt;/H2&gt; </a:t>
                      </a:r>
                      <a:endParaRPr lang="ru-RU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>
                          <a:effectLst/>
                        </a:rPr>
                        <a:t>Заголовок 2</a:t>
                      </a:r>
                      <a:endParaRPr lang="ru-RU" sz="2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4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>
                          <a:effectLst/>
                        </a:rPr>
                        <a:t>&lt;H3</a:t>
                      </a:r>
                      <a:r>
                        <a:rPr lang="ru-RU" sz="2600" dirty="0" smtClean="0">
                          <a:effectLst/>
                        </a:rPr>
                        <a:t>&gt; </a:t>
                      </a:r>
                      <a:r>
                        <a:rPr lang="ru-RU" sz="2600" b="0" dirty="0" smtClean="0">
                          <a:effectLst/>
                        </a:rPr>
                        <a:t>Заголовок </a:t>
                      </a:r>
                      <a:r>
                        <a:rPr lang="ru-RU" sz="2600" b="0" dirty="0">
                          <a:effectLst/>
                        </a:rPr>
                        <a:t>3 </a:t>
                      </a:r>
                      <a:r>
                        <a:rPr lang="ru-RU" sz="2600" dirty="0">
                          <a:effectLst/>
                        </a:rPr>
                        <a:t>&lt;/H3&gt; </a:t>
                      </a:r>
                      <a:endParaRPr lang="ru-RU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>
                          <a:effectLst/>
                        </a:rPr>
                        <a:t>Заголовок 3</a:t>
                      </a:r>
                      <a:endParaRPr lang="ru-RU" sz="2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4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>
                          <a:effectLst/>
                        </a:rPr>
                        <a:t>&lt;H4</a:t>
                      </a:r>
                      <a:r>
                        <a:rPr lang="ru-RU" sz="2600" dirty="0" smtClean="0">
                          <a:effectLst/>
                        </a:rPr>
                        <a:t>&gt; </a:t>
                      </a:r>
                      <a:r>
                        <a:rPr lang="ru-RU" sz="2600" b="0" dirty="0" smtClean="0">
                          <a:effectLst/>
                        </a:rPr>
                        <a:t>Заголовок </a:t>
                      </a:r>
                      <a:r>
                        <a:rPr lang="ru-RU" sz="2600" b="0" dirty="0">
                          <a:effectLst/>
                        </a:rPr>
                        <a:t>4 </a:t>
                      </a:r>
                      <a:r>
                        <a:rPr lang="ru-RU" sz="2600" dirty="0">
                          <a:effectLst/>
                        </a:rPr>
                        <a:t>&lt;/H4&gt; </a:t>
                      </a:r>
                      <a:endParaRPr lang="ru-RU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>
                          <a:effectLst/>
                        </a:rPr>
                        <a:t>Заголовок 4</a:t>
                      </a:r>
                      <a:endParaRPr lang="ru-RU" sz="2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4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>
                          <a:effectLst/>
                        </a:rPr>
                        <a:t>&lt;H5</a:t>
                      </a:r>
                      <a:r>
                        <a:rPr lang="ru-RU" sz="2600" dirty="0" smtClean="0">
                          <a:effectLst/>
                        </a:rPr>
                        <a:t>&gt; </a:t>
                      </a:r>
                      <a:r>
                        <a:rPr lang="ru-RU" sz="2600" b="0" dirty="0" smtClean="0">
                          <a:effectLst/>
                        </a:rPr>
                        <a:t>Заголовок </a:t>
                      </a:r>
                      <a:r>
                        <a:rPr lang="ru-RU" sz="2600" b="0" dirty="0">
                          <a:effectLst/>
                        </a:rPr>
                        <a:t>5</a:t>
                      </a:r>
                      <a:r>
                        <a:rPr lang="ru-RU" sz="2600" dirty="0">
                          <a:effectLst/>
                        </a:rPr>
                        <a:t> &lt;/H5&gt; </a:t>
                      </a:r>
                      <a:endParaRPr lang="ru-RU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>
                          <a:effectLst/>
                        </a:rPr>
                        <a:t>Заголовок 5</a:t>
                      </a:r>
                      <a:endParaRPr lang="ru-RU" sz="2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4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>
                          <a:effectLst/>
                        </a:rPr>
                        <a:t>&lt;H6</a:t>
                      </a:r>
                      <a:r>
                        <a:rPr lang="ru-RU" sz="2600" dirty="0" smtClean="0">
                          <a:effectLst/>
                        </a:rPr>
                        <a:t>&gt; </a:t>
                      </a:r>
                      <a:r>
                        <a:rPr lang="ru-RU" sz="2600" b="0" dirty="0" smtClean="0">
                          <a:effectLst/>
                        </a:rPr>
                        <a:t>Заголовок </a:t>
                      </a:r>
                      <a:r>
                        <a:rPr lang="ru-RU" sz="2600" b="0" dirty="0">
                          <a:effectLst/>
                        </a:rPr>
                        <a:t>6</a:t>
                      </a:r>
                      <a:r>
                        <a:rPr lang="ru-RU" sz="2600" dirty="0">
                          <a:effectLst/>
                        </a:rPr>
                        <a:t> &lt;/H6&gt; </a:t>
                      </a:r>
                      <a:endParaRPr lang="ru-RU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>
                          <a:effectLst/>
                        </a:rPr>
                        <a:t>Заголовок 6</a:t>
                      </a:r>
                      <a:endParaRPr lang="ru-RU" sz="2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51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6237" y="0"/>
            <a:ext cx="6898937" cy="942974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Абзацы на </a:t>
            </a:r>
            <a:r>
              <a:rPr lang="ru-RU" b="1" dirty="0">
                <a:solidFill>
                  <a:srgbClr val="1F5480"/>
                </a:solidFill>
              </a:rPr>
              <a:t>странице 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16237" y="869207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216237" y="1027837"/>
            <a:ext cx="7889538" cy="510778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 smtClean="0"/>
              <a:t>Тег абзаца </a:t>
            </a:r>
            <a:r>
              <a:rPr lang="ru-RU" sz="2400" b="1" dirty="0"/>
              <a:t>&lt;</a:t>
            </a:r>
            <a:r>
              <a:rPr lang="en-US" sz="2400" b="1" dirty="0"/>
              <a:t>P</a:t>
            </a:r>
            <a:r>
              <a:rPr lang="en-US" sz="2400" b="1" dirty="0" smtClean="0"/>
              <a:t>&gt;</a:t>
            </a:r>
            <a:r>
              <a:rPr lang="ru-RU" sz="2400" b="1" dirty="0" smtClean="0"/>
              <a:t> </a:t>
            </a:r>
            <a:r>
              <a:rPr lang="en-US" sz="2400" b="1" dirty="0" smtClean="0"/>
              <a:t>&lt;P/&gt;</a:t>
            </a:r>
            <a:r>
              <a:rPr lang="ru-RU" sz="2400" b="1" dirty="0" smtClean="0"/>
              <a:t> (блочный элемент)</a:t>
            </a:r>
            <a:endParaRPr lang="ru-RU" sz="2400" b="1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497399"/>
              </p:ext>
            </p:extLst>
          </p:nvPr>
        </p:nvGraphicFramePr>
        <p:xfrm>
          <a:off x="216237" y="2756716"/>
          <a:ext cx="5629275" cy="1615832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13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0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effectLst/>
                        </a:rPr>
                        <a:t>LEFT </a:t>
                      </a:r>
                      <a:endParaRPr lang="ru-RU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 b="0" dirty="0" smtClean="0">
                          <a:effectLst/>
                        </a:rPr>
                        <a:t>выравнивание по левому краю</a:t>
                      </a:r>
                      <a:endParaRPr lang="ru-RU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0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effectLst/>
                        </a:rPr>
                        <a:t>RIGHT </a:t>
                      </a:r>
                      <a:endParaRPr lang="ru-RU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effectLst/>
                        </a:rPr>
                        <a:t>выравнивание по правому краю</a:t>
                      </a:r>
                      <a:endParaRPr lang="ru-RU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6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smtClean="0">
                          <a:effectLst/>
                        </a:rPr>
                        <a:t>CENTER </a:t>
                      </a:r>
                      <a:endParaRPr lang="ru-RU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smtClean="0">
                          <a:effectLst/>
                        </a:rPr>
                        <a:t>выравнивание по центру</a:t>
                      </a:r>
                      <a:endParaRPr lang="ru-RU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0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effectLst/>
                        </a:rPr>
                        <a:t>JUSTIFY</a:t>
                      </a:r>
                      <a:endParaRPr lang="ru-RU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smtClean="0">
                          <a:effectLst/>
                        </a:rPr>
                        <a:t>выравнивание по ширине</a:t>
                      </a:r>
                      <a:endParaRPr lang="ru-RU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Прямоугольник с двумя скругленными противолежащими углами 2"/>
          <p:cNvSpPr/>
          <p:nvPr/>
        </p:nvSpPr>
        <p:spPr>
          <a:xfrm>
            <a:off x="930612" y="1687965"/>
            <a:ext cx="7213263" cy="919401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 smtClean="0"/>
              <a:t>Атрибут </a:t>
            </a:r>
            <a:r>
              <a:rPr lang="ru-RU" sz="2400" dirty="0"/>
              <a:t>выравнивания абзаца по горизонтали </a:t>
            </a:r>
            <a:r>
              <a:rPr lang="ru-RU" sz="2400" b="1" dirty="0" smtClean="0"/>
              <a:t>ALIGN </a:t>
            </a:r>
            <a:r>
              <a:rPr lang="ru-RU" sz="2400" b="1" dirty="0" smtClean="0">
                <a:solidFill>
                  <a:srgbClr val="C00000"/>
                </a:solidFill>
              </a:rPr>
              <a:t>(считается устаревшим)</a:t>
            </a:r>
            <a:endParaRPr lang="ru-RU" sz="24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7717" y="4506023"/>
            <a:ext cx="79595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&lt;P ALIGN=CENTER&gt; </a:t>
            </a:r>
            <a:r>
              <a:rPr lang="ru-RU" sz="2000" dirty="0" smtClean="0"/>
              <a:t>Здесь вы </a:t>
            </a:r>
            <a:r>
              <a:rPr lang="ru-RU" sz="2000" dirty="0"/>
              <a:t>увидите </a:t>
            </a:r>
            <a:r>
              <a:rPr lang="ru-RU" sz="2000" dirty="0" smtClean="0"/>
              <a:t>фото моей </a:t>
            </a:r>
            <a:r>
              <a:rPr lang="ru-RU" sz="2000" dirty="0"/>
              <a:t>любимой собаки </a:t>
            </a:r>
            <a:r>
              <a:rPr lang="ru-RU" sz="2000" b="1" dirty="0"/>
              <a:t>&lt;/P&gt;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14500" y="5422374"/>
            <a:ext cx="7410450" cy="400110"/>
          </a:xfrm>
          <a:prstGeom prst="rect">
            <a:avLst/>
          </a:prstGeom>
          <a:solidFill>
            <a:srgbClr val="A0C23A"/>
          </a:solidFill>
          <a:ln>
            <a:solidFill>
              <a:srgbClr val="A0C23A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b="1" dirty="0"/>
              <a:t>в HTML5 вместо атрибута ALIGN используется таблица </a:t>
            </a:r>
            <a:r>
              <a:rPr lang="ru-RU" sz="2000" b="1" dirty="0" smtClean="0"/>
              <a:t>стилей</a:t>
            </a:r>
            <a:endParaRPr lang="ru-RU" sz="20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714500" y="5822484"/>
            <a:ext cx="7410450" cy="707886"/>
          </a:xfrm>
          <a:prstGeom prst="rect">
            <a:avLst/>
          </a:prstGeom>
          <a:solidFill>
            <a:srgbClr val="A0C23A"/>
          </a:solidFill>
          <a:ln>
            <a:solidFill>
              <a:srgbClr val="A0C23A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&lt;P STYLE="</a:t>
            </a:r>
            <a:r>
              <a:rPr lang="ru-RU" sz="2000" dirty="0" err="1"/>
              <a:t>text-align</a:t>
            </a:r>
            <a:r>
              <a:rPr lang="ru-RU" sz="2000" dirty="0"/>
              <a:t>: </a:t>
            </a:r>
            <a:r>
              <a:rPr lang="ru-RU" sz="2000" dirty="0" err="1"/>
              <a:t>center</a:t>
            </a:r>
            <a:r>
              <a:rPr lang="ru-RU" sz="2000" dirty="0"/>
              <a:t>;"&gt; Здесь вы увидите фото моей любимой собаки &lt;/P&gt;</a:t>
            </a:r>
          </a:p>
        </p:txBody>
      </p:sp>
    </p:spTree>
    <p:extLst>
      <p:ext uri="{BB962C8B-B14F-4D97-AF65-F5344CB8AC3E}">
        <p14:creationId xmlns:p14="http://schemas.microsoft.com/office/powerpoint/2010/main" val="295284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6237" y="0"/>
            <a:ext cx="6898937" cy="942974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Выделение текста</a:t>
            </a:r>
            <a:endParaRPr lang="ru-RU" b="1" dirty="0">
              <a:solidFill>
                <a:srgbClr val="1F5480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16237" y="869207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216237" y="1027837"/>
            <a:ext cx="7889538" cy="919401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Внутри абзаца возможно выделять отдельные фрагменты текста: буквы</a:t>
            </a:r>
            <a:r>
              <a:rPr lang="ru-RU" sz="2400" dirty="0" smtClean="0"/>
              <a:t>, слова </a:t>
            </a:r>
            <a:r>
              <a:rPr lang="ru-RU" sz="2400" dirty="0"/>
              <a:t>или предложения.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8480"/>
              </p:ext>
            </p:extLst>
          </p:nvPr>
        </p:nvGraphicFramePr>
        <p:xfrm>
          <a:off x="304800" y="2108301"/>
          <a:ext cx="8458199" cy="4239768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206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2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html</a:t>
                      </a:r>
                      <a:r>
                        <a:rPr lang="ru-RU" sz="2000" dirty="0">
                          <a:effectLst/>
                        </a:rPr>
                        <a:t>-код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Вид в </a:t>
                      </a:r>
                      <a:r>
                        <a:rPr lang="ru-RU" sz="2000" dirty="0" smtClean="0">
                          <a:effectLst/>
                        </a:rPr>
                        <a:t>браузере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Пояснение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css-свойство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&lt;B&gt;</a:t>
                      </a:r>
                      <a:r>
                        <a:rPr lang="ru-RU" sz="2000" b="0" dirty="0">
                          <a:effectLst/>
                        </a:rPr>
                        <a:t>Пример</a:t>
                      </a:r>
                      <a:r>
                        <a:rPr lang="ru-RU" sz="2000" dirty="0">
                          <a:effectLst/>
                        </a:rPr>
                        <a:t>&lt;/B&gt;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Пример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полужирный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(Bold)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font-weight: bold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&lt;I&gt;</a:t>
                      </a:r>
                      <a:r>
                        <a:rPr lang="ru-RU" sz="2000" b="0" dirty="0">
                          <a:effectLst/>
                        </a:rPr>
                        <a:t>Пример</a:t>
                      </a:r>
                      <a:r>
                        <a:rPr lang="en-US" sz="2000" dirty="0">
                          <a:effectLst/>
                        </a:rPr>
                        <a:t>&lt;/I&gt;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i="1" dirty="0">
                          <a:effectLst/>
                        </a:rPr>
                        <a:t>Пример</a:t>
                      </a:r>
                      <a:endParaRPr lang="ru-RU" sz="20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курсив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(Italic)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font-style: italic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&lt;U&gt;</a:t>
                      </a:r>
                      <a:r>
                        <a:rPr lang="ru-RU" sz="2000" b="0" dirty="0">
                          <a:effectLst/>
                        </a:rPr>
                        <a:t>Пример</a:t>
                      </a:r>
                      <a:r>
                        <a:rPr lang="ru-RU" sz="2000" dirty="0">
                          <a:effectLst/>
                        </a:rPr>
                        <a:t>&lt;/U&gt;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u="sng">
                          <a:effectLst/>
                        </a:rPr>
                        <a:t>Пример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подчеркнутый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(Underline)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text-decoration: underline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&lt;S&gt;</a:t>
                      </a:r>
                      <a:r>
                        <a:rPr lang="ru-RU" sz="2000" b="0" dirty="0">
                          <a:effectLst/>
                        </a:rPr>
                        <a:t>Пример</a:t>
                      </a:r>
                      <a:r>
                        <a:rPr lang="en-US" sz="2000" dirty="0">
                          <a:effectLst/>
                        </a:rPr>
                        <a:t>&lt;/S&gt;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strike="sngStrike">
                          <a:effectLst/>
                        </a:rPr>
                        <a:t>Пример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зачеркнутый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(Stroke)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text-decoration: linethrough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x</a:t>
                      </a:r>
                      <a:r>
                        <a:rPr lang="en-US" sz="2000" dirty="0">
                          <a:effectLst/>
                        </a:rPr>
                        <a:t>&lt;SUP&gt;</a:t>
                      </a:r>
                      <a:r>
                        <a:rPr lang="en-US" sz="2000" b="0" dirty="0">
                          <a:effectLst/>
                        </a:rPr>
                        <a:t>2</a:t>
                      </a:r>
                      <a:r>
                        <a:rPr lang="en-US" sz="2000" dirty="0">
                          <a:effectLst/>
                        </a:rPr>
                        <a:t>&lt;/SUP&gt;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r>
                        <a:rPr lang="en-US" sz="2000" baseline="30000">
                          <a:effectLst/>
                        </a:rPr>
                        <a:t>2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верхний индекс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(SUPerscript)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vertical-align:super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H</a:t>
                      </a:r>
                      <a:r>
                        <a:rPr lang="en-US" sz="2000" dirty="0">
                          <a:effectLst/>
                        </a:rPr>
                        <a:t>&lt;SUB&gt;</a:t>
                      </a:r>
                      <a:r>
                        <a:rPr lang="en-US" sz="2000" b="0" dirty="0">
                          <a:effectLst/>
                        </a:rPr>
                        <a:t>2</a:t>
                      </a:r>
                      <a:r>
                        <a:rPr lang="en-US" sz="2000" dirty="0">
                          <a:effectLst/>
                        </a:rPr>
                        <a:t>&lt;SUB&gt;</a:t>
                      </a:r>
                      <a:r>
                        <a:rPr lang="en-US" sz="2000" b="0" dirty="0">
                          <a:effectLst/>
                        </a:rPr>
                        <a:t>O</a:t>
                      </a:r>
                      <a:endParaRPr lang="ru-RU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</a:t>
                      </a:r>
                      <a:r>
                        <a:rPr lang="en-US" sz="2000" baseline="-25000">
                          <a:effectLst/>
                        </a:rPr>
                        <a:t>2</a:t>
                      </a:r>
                      <a:r>
                        <a:rPr lang="en-US" sz="2000">
                          <a:effectLst/>
                        </a:rPr>
                        <a:t>O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нижний индекс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(SUBscript)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vertical-align</a:t>
                      </a:r>
                      <a:r>
                        <a:rPr lang="ru-RU" sz="2000" dirty="0">
                          <a:effectLst/>
                        </a:rPr>
                        <a:t>: </a:t>
                      </a:r>
                      <a:r>
                        <a:rPr lang="ru-RU" sz="2000" dirty="0" err="1">
                          <a:effectLst/>
                        </a:rPr>
                        <a:t>sub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53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6237" y="0"/>
            <a:ext cx="6898937" cy="942974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Переход на новую строку</a:t>
            </a:r>
            <a:endParaRPr lang="ru-RU" b="1" dirty="0">
              <a:solidFill>
                <a:srgbClr val="1F5480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16237" y="869207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216237" y="1094512"/>
            <a:ext cx="6994188" cy="1736646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Чтобы перейти на новую строку внутри абзаца, используют тег </a:t>
            </a:r>
            <a:r>
              <a:rPr lang="ru-RU" sz="2400" b="1" dirty="0"/>
              <a:t>&lt;</a:t>
            </a:r>
            <a:r>
              <a:rPr lang="ru-RU" sz="2400" b="1" dirty="0" smtClean="0"/>
              <a:t>BR&gt;</a:t>
            </a:r>
          </a:p>
          <a:p>
            <a:r>
              <a:rPr lang="ru-RU" sz="2400" dirty="0" smtClean="0"/>
              <a:t>&lt;BR&gt; </a:t>
            </a:r>
            <a:r>
              <a:rPr lang="ru-RU" sz="2400" dirty="0"/>
              <a:t>не является контейнером, поэтому не имеет закрывающего тега.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914650" y="3364895"/>
            <a:ext cx="5905500" cy="2832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&lt;p&gt;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Р.Л. Стивенсон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&lt;/p&gt;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&lt;p&gt;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Лето в стране настало,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Вереск опять цветет.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Но некому готовить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Вересковый мед.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&lt;/p&gt;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&lt;/</a:t>
            </a: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body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&gt;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78438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6237" y="0"/>
            <a:ext cx="6898937" cy="942974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Специальные символы </a:t>
            </a:r>
            <a:endParaRPr lang="ru-RU" b="1" dirty="0">
              <a:solidFill>
                <a:srgbClr val="1F5480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16237" y="869207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637" y="1040765"/>
            <a:ext cx="5532438" cy="574950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16237" y="1520709"/>
            <a:ext cx="2219325" cy="19389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Если символов </a:t>
            </a:r>
            <a:endParaRPr lang="ru-RU" sz="2400" dirty="0" smtClean="0"/>
          </a:p>
          <a:p>
            <a:r>
              <a:rPr lang="ru-RU" sz="2400" dirty="0" smtClean="0"/>
              <a:t>на </a:t>
            </a:r>
            <a:r>
              <a:rPr lang="ru-RU" sz="2400" dirty="0"/>
              <a:t>клавиатуре </a:t>
            </a:r>
            <a:endParaRPr lang="ru-RU" sz="2400" dirty="0" smtClean="0"/>
          </a:p>
          <a:p>
            <a:r>
              <a:rPr lang="ru-RU" sz="2400" dirty="0" smtClean="0"/>
              <a:t>не хватает используем их код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1198" y="3915519"/>
            <a:ext cx="2400401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sz="2400" dirty="0"/>
              <a:t>Символ пробел </a:t>
            </a:r>
            <a:endParaRPr lang="ru-RU" sz="2400" dirty="0" smtClean="0"/>
          </a:p>
          <a:p>
            <a:r>
              <a:rPr lang="ru-RU" sz="2400" dirty="0" smtClean="0"/>
              <a:t>имеет </a:t>
            </a:r>
            <a:r>
              <a:rPr lang="ru-RU" sz="2400" dirty="0"/>
              <a:t>код </a:t>
            </a:r>
            <a:r>
              <a:rPr lang="ru-RU" sz="2400" b="1" dirty="0"/>
              <a:t>&amp;</a:t>
            </a:r>
            <a:r>
              <a:rPr lang="ru-RU" sz="2400" b="1" dirty="0" err="1"/>
              <a:t>nbsp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46393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412" y="0"/>
            <a:ext cx="7365663" cy="942974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Стилевое </a:t>
            </a:r>
            <a:r>
              <a:rPr lang="ru-RU" b="1" dirty="0">
                <a:solidFill>
                  <a:srgbClr val="1F5480"/>
                </a:solidFill>
              </a:rPr>
              <a:t>оформление текста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16237" y="945407"/>
            <a:ext cx="6708438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с двумя скругленными противолежащими углами 2"/>
          <p:cNvSpPr/>
          <p:nvPr/>
        </p:nvSpPr>
        <p:spPr>
          <a:xfrm>
            <a:off x="216237" y="1131522"/>
            <a:ext cx="8451513" cy="919401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Тег </a:t>
            </a:r>
            <a:r>
              <a:rPr lang="en-US" sz="2400" b="1" dirty="0" smtClean="0"/>
              <a:t>&lt;font&gt; &lt;/font&gt;</a:t>
            </a:r>
            <a:r>
              <a:rPr lang="ru-RU" sz="2400" dirty="0" smtClean="0"/>
              <a:t>,</a:t>
            </a:r>
            <a:r>
              <a:rPr lang="en-US" sz="2400" dirty="0" smtClean="0"/>
              <a:t> </a:t>
            </a:r>
            <a:r>
              <a:rPr lang="ru-RU" sz="2400" dirty="0" smtClean="0"/>
              <a:t>благодаря </a:t>
            </a:r>
            <a:r>
              <a:rPr lang="ru-RU" sz="2400" dirty="0"/>
              <a:t>своим атрибутам, определяет стилевое оформление </a:t>
            </a:r>
            <a:r>
              <a:rPr lang="ru-RU" sz="2400" dirty="0" smtClean="0"/>
              <a:t>текста </a:t>
            </a:r>
            <a:r>
              <a:rPr lang="ru-RU" sz="2400" b="1" dirty="0" smtClean="0">
                <a:solidFill>
                  <a:srgbClr val="C00000"/>
                </a:solidFill>
              </a:rPr>
              <a:t>(считается устаревшим)</a:t>
            </a:r>
            <a:endParaRPr lang="ru-RU" sz="2400" b="1" dirty="0">
              <a:solidFill>
                <a:srgbClr val="C00000"/>
              </a:solidFill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750260"/>
              </p:ext>
            </p:extLst>
          </p:nvPr>
        </p:nvGraphicFramePr>
        <p:xfrm>
          <a:off x="1010602" y="2588377"/>
          <a:ext cx="7876223" cy="3228975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1619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6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Атрибут</a:t>
                      </a:r>
                      <a:endParaRPr lang="ru-RU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Описание</a:t>
                      </a:r>
                      <a:endParaRPr lang="ru-RU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SIZE</a:t>
                      </a:r>
                      <a:endParaRPr lang="ru-RU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Определяет размер шрифта. </a:t>
                      </a:r>
                      <a:endParaRPr lang="ru-RU" sz="2200" dirty="0" smtClean="0">
                        <a:effectLst/>
                      </a:endParaRPr>
                    </a:p>
                    <a:p>
                      <a:pPr indent="2159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effectLst/>
                        </a:rPr>
                        <a:t>Может </a:t>
                      </a:r>
                      <a:r>
                        <a:rPr lang="ru-RU" sz="2200" dirty="0">
                          <a:effectLst/>
                        </a:rPr>
                        <a:t>принимать значения от 1 до 7.</a:t>
                      </a:r>
                      <a:endParaRPr lang="ru-RU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FACE</a:t>
                      </a:r>
                      <a:endParaRPr lang="ru-RU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Задает тип шрифта.</a:t>
                      </a:r>
                    </a:p>
                    <a:p>
                      <a:pPr indent="2159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Можно задать сразу несколько вариантов шрифтов на тот случай, если при просмотре страницы на другом компьютере браузером не будет обнаружен заданный первый шрифт, тогда будет отыскиваться следующий по списку.</a:t>
                      </a:r>
                      <a:endParaRPr lang="ru-RU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2457450" y="6057210"/>
            <a:ext cx="64293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&lt;FONT </a:t>
            </a:r>
            <a:r>
              <a:rPr lang="en-US" sz="2400" dirty="0"/>
              <a:t>FACE = “Arial, Comic Sans </a:t>
            </a:r>
            <a:r>
              <a:rPr lang="en-US" sz="2400" dirty="0" err="1"/>
              <a:t>Ms</a:t>
            </a:r>
            <a:r>
              <a:rPr lang="en-US" sz="2400" dirty="0"/>
              <a:t>, Wingdings</a:t>
            </a:r>
            <a:r>
              <a:rPr lang="en-US" sz="2400" dirty="0" smtClean="0"/>
              <a:t>”</a:t>
            </a:r>
            <a:r>
              <a:rPr lang="en-US" sz="2400" b="1" dirty="0" smtClean="0"/>
              <a:t>&gt;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53067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843" y="-83292"/>
            <a:ext cx="7365663" cy="942974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Атрибут тега </a:t>
            </a:r>
            <a:r>
              <a:rPr lang="en-US" b="1" dirty="0" smtClean="0">
                <a:solidFill>
                  <a:srgbClr val="1F5480"/>
                </a:solidFill>
              </a:rPr>
              <a:t>&lt;Font&gt;</a:t>
            </a:r>
            <a:r>
              <a:rPr lang="ru-RU" b="1" dirty="0" smtClean="0">
                <a:solidFill>
                  <a:srgbClr val="1F5480"/>
                </a:solidFill>
              </a:rPr>
              <a:t> </a:t>
            </a:r>
            <a:r>
              <a:rPr lang="en-US" b="1" dirty="0" smtClean="0">
                <a:solidFill>
                  <a:srgbClr val="1F5480"/>
                </a:solidFill>
              </a:rPr>
              <a:t>COLOR</a:t>
            </a:r>
            <a:endParaRPr lang="ru-RU" b="1" dirty="0">
              <a:solidFill>
                <a:srgbClr val="1F5480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6712" y="783482"/>
            <a:ext cx="6708438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с двумя скругленными противолежащими углами 2"/>
          <p:cNvSpPr/>
          <p:nvPr/>
        </p:nvSpPr>
        <p:spPr>
          <a:xfrm>
            <a:off x="193843" y="802532"/>
            <a:ext cx="8670588" cy="2145268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400" dirty="0"/>
              <a:t>Атрибут </a:t>
            </a:r>
            <a:r>
              <a:rPr lang="ru-RU" sz="2400" b="1" dirty="0"/>
              <a:t>COLOR</a:t>
            </a:r>
            <a:r>
              <a:rPr lang="ru-RU" sz="2400" dirty="0"/>
              <a:t> определяет цвет шрифта. </a:t>
            </a:r>
            <a:endParaRPr lang="ru-RU" sz="2400" dirty="0" smtClean="0"/>
          </a:p>
          <a:p>
            <a:pPr algn="just"/>
            <a:r>
              <a:rPr lang="ru-RU" sz="2400" dirty="0" smtClean="0"/>
              <a:t>Значениями </a:t>
            </a:r>
            <a:r>
              <a:rPr lang="ru-RU" sz="2400" dirty="0"/>
              <a:t>могут быть либо одно шестнадцатеричное число из примерно 16 млн цветов, либо функция </a:t>
            </a:r>
            <a:r>
              <a:rPr lang="ru-RU" sz="2400" dirty="0" err="1"/>
              <a:t>rgb</a:t>
            </a:r>
            <a:r>
              <a:rPr lang="ru-RU" sz="2400" dirty="0"/>
              <a:t>(α,β,γ), либо </a:t>
            </a:r>
            <a:r>
              <a:rPr lang="ru-RU" sz="2400" dirty="0" err="1"/>
              <a:t>rgba</a:t>
            </a:r>
            <a:r>
              <a:rPr lang="ru-RU" sz="2400" dirty="0"/>
              <a:t> (α,β,γ, прозрачность), </a:t>
            </a:r>
            <a:endParaRPr lang="ru-RU" sz="2400" dirty="0" smtClean="0"/>
          </a:p>
          <a:p>
            <a:pPr algn="just"/>
            <a:r>
              <a:rPr lang="ru-RU" sz="2400" dirty="0" smtClean="0"/>
              <a:t>либо </a:t>
            </a:r>
            <a:r>
              <a:rPr lang="ru-RU" sz="2400" dirty="0"/>
              <a:t>одно </a:t>
            </a:r>
            <a:r>
              <a:rPr lang="ru-RU" sz="2400" dirty="0" smtClean="0"/>
              <a:t>из </a:t>
            </a:r>
            <a:r>
              <a:rPr lang="ru-RU" sz="2400" dirty="0"/>
              <a:t>названий</a:t>
            </a: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3876675" y="2073655"/>
            <a:ext cx="5164772" cy="477456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47649" y="3260608"/>
            <a:ext cx="36290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Более полную таблицу цветов можно найти по адресу </a:t>
            </a:r>
            <a:r>
              <a:rPr lang="ru-RU" dirty="0">
                <a:hlinkClick r:id="rId3"/>
              </a:rPr>
              <a:t>https://</a:t>
            </a:r>
            <a:r>
              <a:rPr lang="ru-RU" dirty="0" smtClean="0">
                <a:hlinkClick r:id="rId3"/>
              </a:rPr>
              <a:t>www.w3schools.com/colors/colors_names.asp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3421" y="5054084"/>
            <a:ext cx="3219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&lt;FONT</a:t>
            </a:r>
            <a:r>
              <a:rPr lang="en-US" sz="2400" dirty="0"/>
              <a:t> COLOR = purple</a:t>
            </a:r>
            <a:r>
              <a:rPr lang="en-US" sz="2400" b="1" dirty="0"/>
              <a:t>&gt;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97564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843" y="-130917"/>
            <a:ext cx="7365663" cy="942974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Атрибут тега </a:t>
            </a:r>
            <a:r>
              <a:rPr lang="en-US" b="1" dirty="0" smtClean="0">
                <a:solidFill>
                  <a:srgbClr val="1F5480"/>
                </a:solidFill>
              </a:rPr>
              <a:t>&lt;Font&gt;</a:t>
            </a:r>
            <a:r>
              <a:rPr lang="ru-RU" b="1" dirty="0" smtClean="0">
                <a:solidFill>
                  <a:srgbClr val="1F5480"/>
                </a:solidFill>
              </a:rPr>
              <a:t> </a:t>
            </a:r>
            <a:r>
              <a:rPr lang="en-US" b="1" dirty="0" smtClean="0">
                <a:solidFill>
                  <a:srgbClr val="1F5480"/>
                </a:solidFill>
              </a:rPr>
              <a:t>COLOR</a:t>
            </a:r>
            <a:endParaRPr lang="ru-RU" b="1" dirty="0">
              <a:solidFill>
                <a:srgbClr val="1F5480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6712" y="735857"/>
            <a:ext cx="6708438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с двумя скругленными противолежащими углами 2"/>
          <p:cNvSpPr/>
          <p:nvPr/>
        </p:nvSpPr>
        <p:spPr>
          <a:xfrm>
            <a:off x="193843" y="831107"/>
            <a:ext cx="8670588" cy="1123712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000" dirty="0"/>
              <a:t>Ч</a:t>
            </a:r>
            <a:r>
              <a:rPr lang="ru-RU" sz="2000" dirty="0" smtClean="0"/>
              <a:t>исло </a:t>
            </a:r>
            <a:r>
              <a:rPr lang="ru-RU" sz="2000" dirty="0"/>
              <a:t>в качестве номера </a:t>
            </a:r>
            <a:r>
              <a:rPr lang="ru-RU" sz="2000" dirty="0" smtClean="0"/>
              <a:t>цвета проставляется со знаком # перед шестью 16-ричными цифрами. </a:t>
            </a:r>
            <a:r>
              <a:rPr lang="ru-RU" sz="2000" dirty="0"/>
              <a:t>Каждая пара цифр задает интенсивность красного, зеленого и синего луча.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016081" y="6276286"/>
            <a:ext cx="5848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Таблица </a:t>
            </a:r>
            <a:r>
              <a:rPr lang="ru-RU" dirty="0"/>
              <a:t>соответствия названия цветов 16-ричным </a:t>
            </a:r>
            <a:r>
              <a:rPr lang="ru-RU" dirty="0" smtClean="0"/>
              <a:t>числам - </a:t>
            </a:r>
            <a:r>
              <a:rPr lang="ru-RU" dirty="0" smtClean="0">
                <a:hlinkClick r:id="rId2"/>
              </a:rPr>
              <a:t>http</a:t>
            </a:r>
            <a:r>
              <a:rPr lang="ru-RU" dirty="0">
                <a:hlinkClick r:id="rId2"/>
              </a:rPr>
              <a:t>://</a:t>
            </a:r>
            <a:r>
              <a:rPr lang="ru-RU" dirty="0" smtClean="0">
                <a:hlinkClick r:id="rId2"/>
              </a:rPr>
              <a:t>www.imagitek.com/hex</a:t>
            </a:r>
            <a:r>
              <a:rPr lang="ru-RU" dirty="0" smtClean="0"/>
              <a:t>   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 rotWithShape="1">
          <a:blip r:embed="rId3"/>
          <a:srcRect b="26633"/>
          <a:stretch/>
        </p:blipFill>
        <p:spPr>
          <a:xfrm>
            <a:off x="2049611" y="1847161"/>
            <a:ext cx="611949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3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789</Words>
  <Application>Microsoft Office PowerPoint</Application>
  <PresentationFormat>Экран (4:3)</PresentationFormat>
  <Paragraphs>154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Язык разметки HTML</vt:lpstr>
      <vt:lpstr>Заголовки на странице </vt:lpstr>
      <vt:lpstr>Абзацы на странице </vt:lpstr>
      <vt:lpstr>Выделение текста</vt:lpstr>
      <vt:lpstr>Переход на новую строку</vt:lpstr>
      <vt:lpstr>Специальные символы </vt:lpstr>
      <vt:lpstr>Стилевое оформление текста</vt:lpstr>
      <vt:lpstr>Атрибут тега &lt;Font&gt; COLOR</vt:lpstr>
      <vt:lpstr>Атрибут тега &lt;Font&gt; COLOR</vt:lpstr>
      <vt:lpstr>Тег &lt;Font&gt;</vt:lpstr>
      <vt:lpstr>Бегущая строка</vt:lpstr>
      <vt:lpstr>Контактная информация</vt:lpstr>
      <vt:lpstr>Комментарии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разметки HTML</dc:title>
  <dc:creator>Василий А. Домнин</dc:creator>
  <cp:lastModifiedBy>Сергеевы</cp:lastModifiedBy>
  <cp:revision>32</cp:revision>
  <dcterms:created xsi:type="dcterms:W3CDTF">2023-09-13T12:23:35Z</dcterms:created>
  <dcterms:modified xsi:type="dcterms:W3CDTF">2024-09-09T20:46:48Z</dcterms:modified>
</cp:coreProperties>
</file>