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5" r:id="rId4"/>
    <p:sldId id="262" r:id="rId5"/>
    <p:sldId id="266" r:id="rId6"/>
    <p:sldId id="263" r:id="rId7"/>
    <p:sldId id="267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F9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2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0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4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9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Списки</a:t>
            </a:r>
            <a:endParaRPr lang="ru-RU" sz="4400" b="1" u="sng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3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Списки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216237" y="1033514"/>
            <a:ext cx="7955279" cy="91940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Список – это перечисление пунктов какой-либо совокупности.</a:t>
            </a:r>
            <a:endParaRPr lang="ru-RU" sz="2400" dirty="0"/>
          </a:p>
        </p:txBody>
      </p: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009590" y="2463902"/>
            <a:ext cx="4572000" cy="501848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400" dirty="0" smtClean="0"/>
              <a:t>Виды списков на языке HTML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9521" y="4070529"/>
            <a:ext cx="2852149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Нумерованный </a:t>
            </a:r>
            <a:r>
              <a:rPr lang="ru-RU" sz="2000" b="1" dirty="0" smtClean="0"/>
              <a:t>список</a:t>
            </a:r>
            <a:endParaRPr lang="ru-RU" sz="2000" b="1" dirty="0" smtClean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796163" y="5104002"/>
            <a:ext cx="2998854" cy="44267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dk1"/>
                </a:solidFill>
              </a:rPr>
              <a:t>Маркированный список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899038" y="4070529"/>
            <a:ext cx="2940353" cy="44267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dk1"/>
                </a:solidFill>
              </a:rPr>
              <a:t>Список </a:t>
            </a:r>
            <a:r>
              <a:rPr lang="ru-RU" sz="2000" b="1" dirty="0" smtClean="0">
                <a:solidFill>
                  <a:schemeClr val="dk1"/>
                </a:solidFill>
              </a:rPr>
              <a:t>определений</a:t>
            </a:r>
            <a:endParaRPr lang="ru-RU" sz="2000" b="1" dirty="0">
              <a:solidFill>
                <a:schemeClr val="dk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765738" y="3518864"/>
            <a:ext cx="534943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1765738" y="3512558"/>
            <a:ext cx="6306" cy="55797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115174" y="3518864"/>
            <a:ext cx="0" cy="551665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1"/>
            <a:endCxn id="10" idx="0"/>
          </p:cNvCxnSpPr>
          <p:nvPr/>
        </p:nvCxnSpPr>
        <p:spPr>
          <a:xfrm>
            <a:off x="4295590" y="2965750"/>
            <a:ext cx="0" cy="213825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8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Нумерованные </a:t>
            </a:r>
            <a:r>
              <a:rPr lang="ru-RU" b="1" dirty="0" smtClean="0">
                <a:solidFill>
                  <a:srgbClr val="1F5480"/>
                </a:solidFill>
              </a:rPr>
              <a:t>списки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кругленный прямоугольник 6"/>
          <p:cNvSpPr/>
          <p:nvPr/>
        </p:nvSpPr>
        <p:spPr>
          <a:xfrm>
            <a:off x="806122" y="2183781"/>
            <a:ext cx="7417169" cy="510778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Начало каждого пункта списка </a:t>
            </a:r>
            <a:r>
              <a:rPr lang="ru-RU" sz="2400" dirty="0" smtClean="0"/>
              <a:t>начинается с тега  </a:t>
            </a:r>
            <a:r>
              <a:rPr lang="ru-RU" sz="2400" b="1" dirty="0" smtClean="0"/>
              <a:t>&lt;LI&gt;</a:t>
            </a:r>
            <a:endParaRPr lang="ru-RU" sz="2400" b="1" dirty="0"/>
          </a:p>
        </p:txBody>
      </p: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16237" y="1171568"/>
            <a:ext cx="7346730" cy="501848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Нумерованный </a:t>
            </a:r>
            <a:r>
              <a:rPr lang="ru-RU" sz="2400" dirty="0" smtClean="0"/>
              <a:t>список использует тег </a:t>
            </a:r>
            <a:r>
              <a:rPr lang="ru-RU" sz="2400" b="1" dirty="0"/>
              <a:t>&lt;OL&gt;  &lt;/OL&gt;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" y="3307107"/>
            <a:ext cx="8692757" cy="2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Атрибуты тега </a:t>
            </a:r>
            <a:r>
              <a:rPr lang="en-US" b="1" dirty="0" smtClean="0">
                <a:solidFill>
                  <a:srgbClr val="1F5480"/>
                </a:solidFill>
              </a:rPr>
              <a:t>&lt;OL&gt;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110359" y="1043140"/>
            <a:ext cx="8148117" cy="51077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Для тега &lt;OL&gt; предусмотрены параметры и свойства стилей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9570"/>
              </p:ext>
            </p:extLst>
          </p:nvPr>
        </p:nvGraphicFramePr>
        <p:xfrm>
          <a:off x="216237" y="1949552"/>
          <a:ext cx="8725632" cy="381546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15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Атрибут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Значение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Пояснение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css-свойство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TYPE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нумерация арабскими числами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list-style-type:decimal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TYPE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нумерация заглавными латинскими буквами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list-style-type:upper-alpha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TYPE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нумерация строчными латинскими буквами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list-style-type:lower-alpha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TYPE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нумерация заглавными римскими буквами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list-style-type: upper</a:t>
                      </a:r>
                      <a:r>
                        <a:rPr lang="ru-RU" sz="1800">
                          <a:effectLst/>
                        </a:rPr>
                        <a:t>roman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нумерация строчными римскими буквами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list-style-type:lower-roman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число</a:t>
                      </a:r>
                      <a:r>
                        <a:rPr lang="ru-RU" sz="1800">
                          <a:effectLst/>
                        </a:rPr>
                        <a:t>-</a:t>
                      </a:r>
                      <a:r>
                        <a:rPr lang="en-US" sz="1800">
                          <a:effectLst/>
                        </a:rPr>
                        <a:t>номер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начальный номер нумерации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число-номер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для тега &lt;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ru-RU" sz="1800">
                          <a:effectLst/>
                        </a:rPr>
                        <a:t>&gt; устанавливает очередной номер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Маркированные списки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кругленный прямоугольник 6"/>
          <p:cNvSpPr/>
          <p:nvPr/>
        </p:nvSpPr>
        <p:spPr>
          <a:xfrm>
            <a:off x="881800" y="2160236"/>
            <a:ext cx="6849609" cy="442674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Начало каждого пункта списка </a:t>
            </a:r>
            <a:r>
              <a:rPr lang="ru-RU" sz="2000" dirty="0" smtClean="0"/>
              <a:t>начинается с тега  </a:t>
            </a:r>
            <a:r>
              <a:rPr lang="ru-RU" sz="2000" b="1" dirty="0" smtClean="0"/>
              <a:t>&lt;LI&gt;</a:t>
            </a:r>
            <a:endParaRPr lang="ru-RU" sz="2000" b="1" dirty="0"/>
          </a:p>
        </p:txBody>
      </p: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66687" y="1160392"/>
            <a:ext cx="7823385" cy="501848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Маркированный </a:t>
            </a:r>
            <a:r>
              <a:rPr lang="ru-RU" sz="2400" dirty="0" smtClean="0"/>
              <a:t>список использует тег </a:t>
            </a:r>
            <a:r>
              <a:rPr lang="ru-RU" sz="2400" b="1" dirty="0"/>
              <a:t>&lt;UL&gt;  &lt;/UL&gt;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" y="3204284"/>
            <a:ext cx="8688941" cy="23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Атрибуты тега </a:t>
            </a:r>
            <a:r>
              <a:rPr lang="en-US" b="1" dirty="0" smtClean="0">
                <a:solidFill>
                  <a:srgbClr val="1F5480"/>
                </a:solidFill>
              </a:rPr>
              <a:t>&lt;UL&gt;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216237" y="1149017"/>
            <a:ext cx="7912464" cy="132802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У тега &lt;UL&gt; предусмотрен параметр </a:t>
            </a:r>
            <a:r>
              <a:rPr lang="ru-RU" sz="2400" b="1" dirty="0" smtClean="0"/>
              <a:t>TYPE,</a:t>
            </a:r>
            <a:r>
              <a:rPr lang="ru-RU" sz="2400" dirty="0"/>
              <a:t> определяет вид маркеров элементов списка</a:t>
            </a:r>
            <a:r>
              <a:rPr lang="ru-RU" sz="2400" b="1" dirty="0" smtClean="0"/>
              <a:t> 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400" dirty="0" smtClean="0"/>
              <a:t>(или свойство </a:t>
            </a:r>
            <a:r>
              <a:rPr lang="ru-RU" sz="2400" dirty="0" err="1" smtClean="0"/>
              <a:t>list-style-type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220" y="2981655"/>
            <a:ext cx="75125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426F94"/>
                </a:solidFill>
              </a:rPr>
              <a:t>Значения параметра: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DISC (круг) (устанавливается по умолчанию;</a:t>
            </a:r>
          </a:p>
          <a:p>
            <a:pPr marL="457200" indent="-457200">
              <a:buSzPct val="87000"/>
              <a:buFont typeface="Wingdings" panose="05000000000000000000" pitchFamily="2" charset="2"/>
              <a:buChar char="§"/>
            </a:pPr>
            <a:r>
              <a:rPr lang="ru-RU" sz="2800" dirty="0" smtClean="0"/>
              <a:t>SQUARE (квадрат)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800" dirty="0" smtClean="0"/>
              <a:t>CIRCLE (окружность)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78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Список определений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266687" y="1160392"/>
            <a:ext cx="7823385" cy="501848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Список </a:t>
            </a:r>
            <a:r>
              <a:rPr lang="ru-RU" sz="2400" dirty="0" smtClean="0"/>
              <a:t>определений использует тег  </a:t>
            </a:r>
            <a:r>
              <a:rPr lang="ru-RU" sz="2400" b="1" dirty="0"/>
              <a:t>&lt;DL&gt;  &lt;/DL&gt;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130" y="2050864"/>
            <a:ext cx="7810655" cy="408623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ru-RU" dirty="0" smtClean="0"/>
              <a:t>Каждый определяемый термин заключается в тег </a:t>
            </a:r>
            <a:r>
              <a:rPr lang="ru-RU" b="1" dirty="0" smtClean="0"/>
              <a:t>&lt;DT&gt; &lt;/DT</a:t>
            </a:r>
            <a:r>
              <a:rPr lang="ru-RU" b="1" dirty="0" smtClean="0"/>
              <a:t>&gt;</a:t>
            </a:r>
            <a:endParaRPr lang="ru-RU" b="1" dirty="0" smtClean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129" y="2739292"/>
            <a:ext cx="7810655" cy="408623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ru-RU" dirty="0" smtClean="0"/>
              <a:t>Каждое определение </a:t>
            </a:r>
            <a:r>
              <a:rPr lang="ru-RU" dirty="0"/>
              <a:t>заключается </a:t>
            </a:r>
            <a:r>
              <a:rPr lang="ru-RU" dirty="0" smtClean="0"/>
              <a:t>в </a:t>
            </a:r>
            <a:r>
              <a:rPr lang="ru-RU" dirty="0" smtClean="0"/>
              <a:t> </a:t>
            </a:r>
            <a:r>
              <a:rPr lang="ru-RU" dirty="0" smtClean="0"/>
              <a:t>тег </a:t>
            </a:r>
            <a:r>
              <a:rPr lang="ru-RU" b="1" dirty="0" smtClean="0"/>
              <a:t>&lt;DD&gt;   &lt;/DD&gt;</a:t>
            </a:r>
            <a:endParaRPr lang="ru-RU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5" y="3261272"/>
            <a:ext cx="5156146" cy="20415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08" y="5416150"/>
            <a:ext cx="5625957" cy="12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7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ВЛОЖЕННЫЕ СПИСКИ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6419" y="942974"/>
            <a:ext cx="7811232" cy="11674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ru-RU" sz="2400" dirty="0" smtClean="0"/>
              <a:t>Для вложенных списков не существует специальных тегов. Просто контейнеры внутренних списков вкладываются в контейнер внешнего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86" y="2282847"/>
            <a:ext cx="5865689" cy="45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241</Words>
  <Application>Microsoft Office PowerPoint</Application>
  <PresentationFormat>Экран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Язык разметки HTML</vt:lpstr>
      <vt:lpstr>Списки</vt:lpstr>
      <vt:lpstr>Нумерованные списки</vt:lpstr>
      <vt:lpstr>Атрибуты тега &lt;OL&gt;</vt:lpstr>
      <vt:lpstr>Маркированные списки</vt:lpstr>
      <vt:lpstr>Атрибуты тега &lt;UL&gt;</vt:lpstr>
      <vt:lpstr>Список определений</vt:lpstr>
      <vt:lpstr>ВЛОЖЕННЫЕ СПИСКИ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Александр Сергеев</dc:creator>
  <cp:lastModifiedBy>Василий А. Домнин</cp:lastModifiedBy>
  <cp:revision>15</cp:revision>
  <dcterms:created xsi:type="dcterms:W3CDTF">2023-09-13T20:14:59Z</dcterms:created>
  <dcterms:modified xsi:type="dcterms:W3CDTF">2023-09-14T06:22:03Z</dcterms:modified>
</cp:coreProperties>
</file>