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2EFDA"/>
    <a:srgbClr val="CC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8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0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5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4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3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2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" y="366"/>
            <a:ext cx="9143024" cy="6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Язык разметки </a:t>
            </a:r>
            <a:r>
              <a:rPr lang="en-US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HTML</a:t>
            </a:r>
            <a:endParaRPr lang="en-US" b="1" dirty="0">
              <a:ln w="13462">
                <a:solidFill>
                  <a:srgbClr val="1E2A5A"/>
                </a:solidFill>
                <a:prstDash val="solid"/>
              </a:ln>
              <a:solidFill>
                <a:srgbClr val="A0C23A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b="1" u="sng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Таблицы</a:t>
            </a:r>
            <a:endParaRPr lang="ru-RU" sz="4400" b="1" u="sng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18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402" y="-164592"/>
            <a:ext cx="7816734" cy="94297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Теги структурирования (пример)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093" y="613175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87136" y="849628"/>
            <a:ext cx="8445384" cy="60086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&lt;table 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cellpadding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="2" rules="groups" border="3"&gt;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width="90"&gt; &lt;/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span="3" width="90"&gt; &lt;/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span="3" width="90"&gt;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&lt;col&gt; &lt;col style="border: 2px dashed red;"&gt; &lt;col&gt; &lt;/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span="3" width="90"&gt; &lt;/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colgroup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style="background: black; color: white; font-weight: bold"&gt;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just">
              <a:lnSpc>
                <a:spcPct val="107000"/>
              </a:lnSpc>
              <a:spcAft>
                <a:spcPts val="0"/>
              </a:spcAft>
            </a:pP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&gt;Страна&lt;/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&gt;Население в 1975&lt;/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&gt;Население в 1976&lt;/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&gt;Население в 1977&lt;/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&gt;Женщины в 1975&lt;/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 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&gt;Женщины в 1976&lt;/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&gt;Женщины в 1977&lt;/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&gt;Мужчины в 1975&lt;/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&gt;Мужчины в 1976&lt;/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&gt;Мужчины в 1977&lt;/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just">
              <a:lnSpc>
                <a:spcPct val="107000"/>
              </a:lnSpc>
              <a:spcAft>
                <a:spcPts val="0"/>
              </a:spcAft>
            </a:pP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&gt;Австрия&lt;/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&gt;7578903&lt;/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&gt;7565525&lt;/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&gt;7568430&lt;/</a:t>
            </a:r>
            <a:r>
              <a:rPr lang="ru-RU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&gt;4618455&lt;/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&gt;4644100&lt;/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&gt;4710300&lt;/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&gt;4462800&lt;/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&gt;4517200&lt;/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&gt;4558800&lt;/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Албания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&lt;/td&gt;&lt;td&gt;2401602&lt;/td&gt;&lt;td&gt;2455497&lt;/td&gt;&lt;td&gt;2509909&lt;/td&gt;&lt;td&gt;2550193&lt;/td&gt;&lt;td&gt;2558469&lt;/td&gt;&lt;td&gt;2567052&lt;/td&gt;&lt;td&gt;2506844&lt;/td&gt;&lt;td&gt;2512827&lt;/td&gt;&lt;td&gt;2519844&lt;/td&gt;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</a:t>
            </a:r>
            <a:r>
              <a:rPr lang="ru-RU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Андорра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&lt;/td&gt;&lt;td&gt;26558&lt;/td&gt;&lt;td&gt;28500&lt;/td&gt;&lt;td&gt;29396&lt;/td&gt;&lt;td&gt;1554000&lt;/td&gt;&lt;td&gt;1572900&lt;/td&gt;&lt;td&gt;1621400&lt;/td&gt;&lt;td&gt;1581100&lt;/td&gt;&lt;td&gt;1639500&lt;/td&gt;&lt;td&gt;1660800&lt;/td&gt;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5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402" y="-164592"/>
            <a:ext cx="8804286" cy="94297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1F5480"/>
                </a:solidFill>
              </a:rPr>
              <a:t>ПРЕДВАРИТЕЛЬНОЕ ФОРМАТИРОВАНИЕ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093" y="613175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с двумя усеченными соседними углами 1"/>
          <p:cNvSpPr/>
          <p:nvPr/>
        </p:nvSpPr>
        <p:spPr>
          <a:xfrm>
            <a:off x="129402" y="778382"/>
            <a:ext cx="8804286" cy="1907024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Существует особый контейнер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&lt;PRE&gt; &lt;/PRE&gt;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из которого заключаемая текстовая информация будет отображаться браузером в том виде, в каком она там хранится (со всеми пробелами). Это означает, например, что возможно расположить информацию в виде таблицы без использования тегов построения таблицы. Внутри контейнера допустимо применять любые теги кроме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&lt;BIG&gt;, &lt;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IMG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&gt;, &lt;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OBJECT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&gt;, &lt;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SMALL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&gt;, &lt;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SUB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&gt; и &lt;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SUP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&gt;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1924" y="2981887"/>
            <a:ext cx="4572000" cy="27596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&lt;PRE&gt;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Celeron 433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260475"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Celeron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600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260475"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Pentium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260475"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Pentium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Память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DIMM 32 M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260475"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SIMM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64 M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260475"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RIMM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128 M</a:t>
            </a:r>
            <a:endParaRPr lang="ru-RU" sz="16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&lt;/PRE&gt;</a:t>
            </a:r>
            <a:endParaRPr lang="ru-RU" sz="16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24" y="3002258"/>
            <a:ext cx="3022600" cy="27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402" y="0"/>
            <a:ext cx="7816734" cy="86982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Задание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093" y="704615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3" y="1010031"/>
            <a:ext cx="5448300" cy="2076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28" y="3713416"/>
            <a:ext cx="71151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402" y="0"/>
            <a:ext cx="7816734" cy="86982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Задание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093" y="704615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2" y="1198816"/>
            <a:ext cx="7734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402" y="0"/>
            <a:ext cx="7816734" cy="86982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Задание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093" y="704615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96" y="1085849"/>
            <a:ext cx="4999291" cy="5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402" y="0"/>
            <a:ext cx="7816734" cy="86982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Задание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7093" y="704615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" y="1409231"/>
            <a:ext cx="7386657" cy="40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Теги таблицы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с двумя усеченными соседними углами 7"/>
          <p:cNvSpPr/>
          <p:nvPr/>
        </p:nvSpPr>
        <p:spPr>
          <a:xfrm>
            <a:off x="216237" y="1043552"/>
            <a:ext cx="8205387" cy="1572458"/>
          </a:xfrm>
          <a:prstGeom prst="snip2SameRect">
            <a:avLst>
              <a:gd name="adj1" fmla="val 17249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dirty="0"/>
              <a:t>Таблицы в документе используются не только для размещения в них текстовой информации, но и для размещения в них списков и графических рисунков с целью определения более жесткого их расположения относительно друг друга.</a:t>
            </a:r>
            <a:endParaRPr lang="ru-RU" sz="22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32536"/>
              </p:ext>
            </p:extLst>
          </p:nvPr>
        </p:nvGraphicFramePr>
        <p:xfrm>
          <a:off x="143084" y="3002692"/>
          <a:ext cx="8845467" cy="3087211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3244689"/>
                <a:gridCol w="5600778"/>
              </a:tblGrid>
              <a:tr h="10368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&lt;TABLE&gt; &lt;/TABLE&gt;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/>
                        </a:rPr>
                        <a:t>Описание таблицы. Между этими тегами располагается все содержимое таблицы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03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&lt;CAPTION&gt; &lt;/CAPTION&gt;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Заголовок таблицы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66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&lt;TH&gt; &lt;/TH&gt;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Заголовок столбца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66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&lt;TR&gt; &lt;/TR&gt;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Очередная строка таблицы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66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&lt;TD&gt; &lt;/TD&gt;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Очередная </a:t>
                      </a:r>
                      <a:r>
                        <a:rPr lang="ru-RU" sz="2400" dirty="0" smtClean="0">
                          <a:effectLst/>
                        </a:rPr>
                        <a:t>ячейка таблицы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Таблица на языке </a:t>
            </a:r>
            <a:r>
              <a:rPr lang="en-US" b="1" dirty="0" smtClean="0">
                <a:solidFill>
                  <a:srgbClr val="1F5480"/>
                </a:solidFill>
              </a:rPr>
              <a:t>html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" y="2124114"/>
            <a:ext cx="4205094" cy="15334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10" y="942974"/>
            <a:ext cx="3445066" cy="5874544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5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Параметры таблицы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с двумя усеченными соседними углами 7"/>
          <p:cNvSpPr/>
          <p:nvPr/>
        </p:nvSpPr>
        <p:spPr>
          <a:xfrm>
            <a:off x="216237" y="1043552"/>
            <a:ext cx="8360835" cy="1204436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dirty="0"/>
              <a:t>По умолчанию у таблицы нет внешних и внутренних границ. Чтобы они появились, в теге &lt;TABLE&gt; нужно приписать параметр </a:t>
            </a:r>
            <a:r>
              <a:rPr lang="ru-RU" sz="2200" b="1" dirty="0"/>
              <a:t>BORDER</a:t>
            </a:r>
            <a:r>
              <a:rPr lang="ru-RU" sz="2200" dirty="0"/>
              <a:t>.</a:t>
            </a:r>
            <a:endParaRPr lang="ru-RU" sz="22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0325"/>
              </p:ext>
            </p:extLst>
          </p:nvPr>
        </p:nvGraphicFramePr>
        <p:xfrm>
          <a:off x="143086" y="2450812"/>
          <a:ext cx="8808889" cy="427243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32602"/>
                <a:gridCol w="2267712"/>
                <a:gridCol w="2870363"/>
                <a:gridCol w="1738212"/>
              </a:tblGrid>
              <a:tr h="3838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Атрибут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Значение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Пояснение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css</a:t>
                      </a:r>
                      <a:r>
                        <a:rPr lang="ru-RU" sz="1600" dirty="0">
                          <a:effectLst/>
                        </a:rPr>
                        <a:t>-свойство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97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ALIGN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left/right/center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выравнивание таблицы/содержимого ячеек по горизонтали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margin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BACKGROUND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путь к файлу</a:t>
                      </a:r>
                      <a:r>
                        <a:rPr lang="en-US" sz="1600">
                          <a:effectLst/>
                        </a:rPr>
                        <a:t>-</a:t>
                      </a:r>
                      <a:r>
                        <a:rPr lang="ru-RU" sz="1600">
                          <a:effectLst/>
                        </a:rPr>
                        <a:t>картинке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вставка фонового рисунка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background-image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2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BGCOLOR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число/название цвета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цвет фона всей таблицы/строки/ячейки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background-color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BORDER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толщина линий сетки таблицы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border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2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BORDERCOLOR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ru-RU" sz="1600">
                          <a:effectLst/>
                        </a:rPr>
                        <a:t>название цвета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цвет линий сетки таблицы/строки/ячейки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border </a:t>
                      </a:r>
                      <a:r>
                        <a:rPr lang="ru-RU" sz="1600">
                          <a:effectLst/>
                        </a:rPr>
                        <a:t>или</a:t>
                      </a:r>
                      <a:r>
                        <a:rPr lang="en-US" sz="1600">
                          <a:effectLst/>
                        </a:rPr>
                        <a:t> border-color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2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BORDERCOLORDARK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ru-RU" sz="1600">
                          <a:effectLst/>
                        </a:rPr>
                        <a:t>название цвета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цвет сетки с дополнительным эффектом трехмерности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border-style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2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BORDERCOLORLIGHT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ru-RU" sz="1600">
                          <a:effectLst/>
                        </a:rPr>
                        <a:t>название цвета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цвет сетки с дополнительным эффектом трехмерности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border-style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Параметры таблицы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49076"/>
              </p:ext>
            </p:extLst>
          </p:nvPr>
        </p:nvGraphicFramePr>
        <p:xfrm>
          <a:off x="216237" y="1143000"/>
          <a:ext cx="8699164" cy="414223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39761"/>
                <a:gridCol w="2710287"/>
                <a:gridCol w="2632555"/>
                <a:gridCol w="1716561"/>
              </a:tblGrid>
              <a:tr h="473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Атрибут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Значение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Пояснение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css</a:t>
                      </a:r>
                      <a:r>
                        <a:rPr lang="ru-RU" sz="1600" dirty="0">
                          <a:effectLst/>
                        </a:rPr>
                        <a:t>-свойство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46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CELLPADDING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число пикселей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ширина поля между содержимым ячейки и ее границей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padding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CELLSPACING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 пикселей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ширина промежутка между ячейками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border</a:t>
                      </a:r>
                      <a:r>
                        <a:rPr lang="ru-RU" sz="1600">
                          <a:effectLst/>
                        </a:rPr>
                        <a:t>-</a:t>
                      </a:r>
                      <a:r>
                        <a:rPr lang="en-US" sz="1600">
                          <a:effectLst/>
                        </a:rPr>
                        <a:t>spacing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HEIGHT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 пикселей/число процентов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длина таблицы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height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88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VALIGN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</a:t>
                      </a:r>
                      <a:r>
                        <a:rPr lang="ru-RU" sz="1600">
                          <a:effectLst/>
                        </a:rPr>
                        <a:t>/</a:t>
                      </a:r>
                      <a:r>
                        <a:rPr lang="en-US" sz="1600">
                          <a:effectLst/>
                        </a:rPr>
                        <a:t>middle</a:t>
                      </a:r>
                      <a:r>
                        <a:rPr lang="ru-RU" sz="1600">
                          <a:effectLst/>
                        </a:rPr>
                        <a:t>/</a:t>
                      </a:r>
                      <a:r>
                        <a:rPr lang="en-US" sz="1600">
                          <a:effectLst/>
                        </a:rPr>
                        <a:t>bottom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выравнивание содержимого ячейки по вертикали относительно содержимого соседних ячеек строки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vertical</a:t>
                      </a:r>
                      <a:r>
                        <a:rPr lang="ru-RU" sz="1600">
                          <a:effectLst/>
                        </a:rPr>
                        <a:t>-</a:t>
                      </a:r>
                      <a:r>
                        <a:rPr lang="en-US" sz="1600">
                          <a:effectLst/>
                        </a:rPr>
                        <a:t>align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WIDTH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число пикселей/число процентов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ширина таблицы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width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Прямоугольник с двумя усеченными соседними углами 6"/>
          <p:cNvSpPr/>
          <p:nvPr/>
        </p:nvSpPr>
        <p:spPr>
          <a:xfrm>
            <a:off x="2692909" y="5658995"/>
            <a:ext cx="6222492" cy="9033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Данные атрибуты применяются в тегах </a:t>
            </a:r>
            <a:r>
              <a:rPr lang="ru-RU" sz="2400" b="1" dirty="0" smtClean="0"/>
              <a:t>&lt;TABLE&gt;, </a:t>
            </a:r>
            <a:r>
              <a:rPr lang="en-US" sz="2400" b="1" dirty="0" smtClean="0"/>
              <a:t>&lt;TR&gt;, &lt;TD&gt;</a:t>
            </a:r>
            <a:r>
              <a:rPr lang="ru-RU" sz="2400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715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с двумя усеченными соседними углами 6"/>
          <p:cNvSpPr/>
          <p:nvPr/>
        </p:nvSpPr>
        <p:spPr>
          <a:xfrm>
            <a:off x="216236" y="1059563"/>
            <a:ext cx="8040795" cy="836414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dirty="0"/>
              <a:t>При описании таблицы необходимо внимательно следить за тем, чтобы число ячеек в каждой строке было одинаковым.</a:t>
            </a:r>
            <a:endParaRPr lang="ru-RU" sz="2200" b="1" dirty="0"/>
          </a:p>
        </p:txBody>
      </p:sp>
      <p:sp>
        <p:nvSpPr>
          <p:cNvPr id="2" name="Прямоугольник с двумя усеченными соседними углами 1"/>
          <p:cNvSpPr/>
          <p:nvPr/>
        </p:nvSpPr>
        <p:spPr>
          <a:xfrm>
            <a:off x="658368" y="2190095"/>
            <a:ext cx="8229600" cy="836414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olidFill>
                  <a:schemeClr val="dk1"/>
                </a:solidFill>
              </a:rPr>
              <a:t>Если </a:t>
            </a:r>
            <a:r>
              <a:rPr lang="ru-RU" sz="2200" dirty="0">
                <a:solidFill>
                  <a:schemeClr val="dk1"/>
                </a:solidFill>
              </a:rPr>
              <a:t>нужно </a:t>
            </a:r>
            <a:r>
              <a:rPr lang="ru-RU" sz="2200" b="1" dirty="0">
                <a:solidFill>
                  <a:schemeClr val="dk1"/>
                </a:solidFill>
              </a:rPr>
              <a:t>объединить</a:t>
            </a:r>
            <a:r>
              <a:rPr lang="ru-RU" sz="2200" dirty="0">
                <a:solidFill>
                  <a:schemeClr val="dk1"/>
                </a:solidFill>
              </a:rPr>
              <a:t> несколько ячеек, то можно использовать следующие атрибуты для тега </a:t>
            </a:r>
            <a:r>
              <a:rPr lang="ru-RU" sz="2200" b="1" dirty="0">
                <a:solidFill>
                  <a:schemeClr val="dk1"/>
                </a:solidFill>
              </a:rPr>
              <a:t>&lt;TD&gt; </a:t>
            </a:r>
            <a:r>
              <a:rPr lang="ru-RU" sz="2200" dirty="0">
                <a:solidFill>
                  <a:schemeClr val="dk1"/>
                </a:solidFill>
              </a:rPr>
              <a:t>или </a:t>
            </a:r>
            <a:r>
              <a:rPr lang="ru-RU" sz="2200" b="1" dirty="0">
                <a:solidFill>
                  <a:schemeClr val="dk1"/>
                </a:solidFill>
              </a:rPr>
              <a:t>&lt;TH&gt;: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33531"/>
              </p:ext>
            </p:extLst>
          </p:nvPr>
        </p:nvGraphicFramePr>
        <p:xfrm>
          <a:off x="658369" y="3405980"/>
          <a:ext cx="8229600" cy="195637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911095"/>
                <a:gridCol w="1819656"/>
                <a:gridCol w="4498849"/>
              </a:tblGrid>
              <a:tr h="6722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Атрибут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Значение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Пояснение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ROWSPAN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число ячеек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объединяет ячейки по столбцам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COLSPAN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число ячеек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объединяет ячейки по строкам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0" y="0"/>
            <a:ext cx="7044099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rgbClr val="1F5480"/>
                </a:solidFill>
              </a:rPr>
              <a:t>Объединение ячеек таблицы</a:t>
            </a:r>
            <a:endParaRPr lang="ru-RU" b="1" dirty="0">
              <a:solidFill>
                <a:srgbClr val="1F54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44099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Объединение ячеек таблицы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5" y="2396496"/>
            <a:ext cx="6640945" cy="4145639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6106" r="34477" b="37824"/>
          <a:stretch/>
        </p:blipFill>
        <p:spPr>
          <a:xfrm>
            <a:off x="1514763" y="1351221"/>
            <a:ext cx="5412510" cy="7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8546" y="0"/>
            <a:ext cx="7044099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Теги </a:t>
            </a:r>
            <a:r>
              <a:rPr lang="ru-RU" b="1" dirty="0">
                <a:solidFill>
                  <a:srgbClr val="1F5480"/>
                </a:solidFill>
              </a:rPr>
              <a:t>структурирования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с двумя усеченными соседними углами 5"/>
          <p:cNvSpPr/>
          <p:nvPr/>
        </p:nvSpPr>
        <p:spPr>
          <a:xfrm>
            <a:off x="216237" y="1118676"/>
            <a:ext cx="8229600" cy="836414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dirty="0"/>
              <a:t>Для более гибкого оформления таблицы предусмотрены теги структурирования, располагающиеся внутри контейнера </a:t>
            </a:r>
            <a:r>
              <a:rPr lang="ru-RU" sz="2200" b="1" dirty="0"/>
              <a:t>&lt;TABLE&gt;.</a:t>
            </a:r>
            <a:endParaRPr lang="ru-RU" sz="220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96655"/>
              </p:ext>
            </p:extLst>
          </p:nvPr>
        </p:nvGraphicFramePr>
        <p:xfrm>
          <a:off x="216237" y="2272144"/>
          <a:ext cx="8299690" cy="395316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607008"/>
                <a:gridCol w="5692682"/>
              </a:tblGrid>
              <a:tr h="4325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Теги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Пояснение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5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&lt;THEAD&gt; &lt;/THEAD&gt;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объединяет строки заголовочной части (голова)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5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&lt;TBODY&gt; &lt;/TBODY&gt;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объединяет строки основного содержания (тело)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5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&lt;TFOOT&gt; &lt;/TFOOT&gt;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объединяет строки итоговой части таблицы (ноги)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851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&lt;COLGROUP&gt; &lt;/COLGROUP&gt;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объединяет столбцы в группы для задания единого стиля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378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&lt;COL&gt; &lt;/COL&gt;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задает характеристики одной или нескольких (</a:t>
                      </a:r>
                      <a:r>
                        <a:rPr lang="ru-RU" sz="2000" dirty="0" err="1">
                          <a:effectLst/>
                        </a:rPr>
                        <a:t>span</a:t>
                      </a:r>
                      <a:r>
                        <a:rPr lang="ru-RU" sz="2000" dirty="0">
                          <a:effectLst/>
                        </a:rPr>
                        <a:t>) колонок таблицы</a:t>
                      </a:r>
                      <a:r>
                        <a:rPr lang="ru-RU" sz="2000" dirty="0" smtClean="0">
                          <a:effectLst/>
                        </a:rPr>
                        <a:t>. Можно </a:t>
                      </a:r>
                      <a:r>
                        <a:rPr lang="ru-RU" sz="2000" dirty="0">
                          <a:effectLst/>
                        </a:rPr>
                        <a:t>использовать совместно с тегом &lt;</a:t>
                      </a:r>
                      <a:r>
                        <a:rPr lang="ru-RU" sz="2000" dirty="0" err="1">
                          <a:effectLst/>
                        </a:rPr>
                        <a:t>colgroup</a:t>
                      </a:r>
                      <a:r>
                        <a:rPr lang="ru-RU" sz="2000" dirty="0">
                          <a:effectLst/>
                        </a:rPr>
                        <a:t>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8546" y="0"/>
            <a:ext cx="7752726" cy="94297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Теги структурирования (пример)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усеченными соседними углами 2"/>
          <p:cNvSpPr/>
          <p:nvPr/>
        </p:nvSpPr>
        <p:spPr>
          <a:xfrm>
            <a:off x="333709" y="3578839"/>
            <a:ext cx="8667337" cy="1304806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ru-RU" dirty="0" smtClean="0"/>
              <a:t>примере </a:t>
            </a:r>
            <a:r>
              <a:rPr lang="ru-RU" dirty="0"/>
              <a:t>с помощью тегов </a:t>
            </a:r>
            <a:r>
              <a:rPr lang="ru-RU" b="1" dirty="0"/>
              <a:t>&lt;COLGROUP&gt; </a:t>
            </a:r>
            <a:r>
              <a:rPr lang="ru-RU" dirty="0"/>
              <a:t>в таблице выделен первый столбец и три группы по три столбца. </a:t>
            </a:r>
            <a:endParaRPr lang="ru-RU" dirty="0" smtClean="0"/>
          </a:p>
          <a:p>
            <a:pPr algn="just"/>
            <a:r>
              <a:rPr lang="ru-RU" dirty="0" smtClean="0"/>
              <a:t>Во </a:t>
            </a:r>
            <a:r>
              <a:rPr lang="ru-RU" dirty="0"/>
              <a:t>второй группе с помощью тегов </a:t>
            </a:r>
            <a:r>
              <a:rPr lang="ru-RU" b="1" dirty="0"/>
              <a:t>&lt;COL&gt; </a:t>
            </a:r>
            <a:r>
              <a:rPr lang="ru-RU" dirty="0"/>
              <a:t>выделяется каждый столбец в группе, а средний из них стилем </a:t>
            </a:r>
            <a:r>
              <a:rPr lang="ru-RU" dirty="0" err="1"/>
              <a:t>border</a:t>
            </a:r>
            <a:r>
              <a:rPr lang="ru-RU" dirty="0"/>
              <a:t> обрамляется пунктирной линией.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668336"/>
            <a:ext cx="8862501" cy="11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903</Words>
  <Application>Microsoft Office PowerPoint</Application>
  <PresentationFormat>Экран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Times New Roman</vt:lpstr>
      <vt:lpstr>Office Theme</vt:lpstr>
      <vt:lpstr>Язык разметки HTML</vt:lpstr>
      <vt:lpstr>Теги таблицы</vt:lpstr>
      <vt:lpstr>Таблица на языке html</vt:lpstr>
      <vt:lpstr>Параметры таблицы</vt:lpstr>
      <vt:lpstr>Параметры таблицы</vt:lpstr>
      <vt:lpstr>Презентация PowerPoint</vt:lpstr>
      <vt:lpstr>Объединение ячеек таблицы</vt:lpstr>
      <vt:lpstr>Теги структурирования</vt:lpstr>
      <vt:lpstr>Теги структурирования (пример)</vt:lpstr>
      <vt:lpstr>Теги структурирования (пример)</vt:lpstr>
      <vt:lpstr>ПРЕДВАРИТЕЛЬНОЕ ФОРМАТИРОВАНИЕ</vt:lpstr>
      <vt:lpstr>Задание</vt:lpstr>
      <vt:lpstr>Задание</vt:lpstr>
      <vt:lpstr>Задание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разметки HTML</dc:title>
  <dc:creator>Василий А. Домнин</dc:creator>
  <cp:lastModifiedBy>Александр Сергеев</cp:lastModifiedBy>
  <cp:revision>28</cp:revision>
  <dcterms:created xsi:type="dcterms:W3CDTF">2023-09-14T06:27:06Z</dcterms:created>
  <dcterms:modified xsi:type="dcterms:W3CDTF">2023-09-14T17:31:08Z</dcterms:modified>
</cp:coreProperties>
</file>