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81" r:id="rId20"/>
    <p:sldId id="282" r:id="rId21"/>
    <p:sldId id="275" r:id="rId22"/>
    <p:sldId id="278" r:id="rId23"/>
    <p:sldId id="276" r:id="rId24"/>
    <p:sldId id="277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B59"/>
    <a:srgbClr val="1F5480"/>
    <a:srgbClr val="F39130"/>
    <a:srgbClr val="1E2A5A"/>
    <a:srgbClr val="7CCA62"/>
    <a:srgbClr val="10CF9B"/>
    <a:srgbClr val="0BD0D9"/>
    <a:srgbClr val="009DD9"/>
    <a:srgbClr val="0F6FC6"/>
    <a:srgbClr val="1E29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0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6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7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7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3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7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7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" y="366"/>
            <a:ext cx="9143024" cy="685726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815E-F7B8-4E93-9F6C-89F6C3C8DBB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5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" TargetMode="External"/><Relationship Id="rId2" Type="http://schemas.openxmlformats.org/officeDocument/2006/relationships/hyperlink" Target="http://htmlbook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m-school.ru/html/default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920" y="1470470"/>
            <a:ext cx="7799832" cy="2387600"/>
          </a:xfrm>
        </p:spPr>
        <p:txBody>
          <a:bodyPr/>
          <a:lstStyle/>
          <a:p>
            <a:r>
              <a:rPr lang="ru-RU" b="1" dirty="0" smtClean="0">
                <a:ln w="13462">
                  <a:solidFill>
                    <a:srgbClr val="1E2A5A"/>
                  </a:solidFill>
                  <a:prstDash val="solid"/>
                </a:ln>
                <a:solidFill>
                  <a:srgbClr val="A0C23A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Язык разметки </a:t>
            </a:r>
            <a:r>
              <a:rPr lang="en-US" b="1" dirty="0" smtClean="0">
                <a:ln w="13462">
                  <a:solidFill>
                    <a:srgbClr val="1E2A5A"/>
                  </a:solidFill>
                  <a:prstDash val="solid"/>
                </a:ln>
                <a:solidFill>
                  <a:srgbClr val="A0C23A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HTML</a:t>
            </a:r>
            <a:endParaRPr lang="en-US" b="1" dirty="0">
              <a:ln w="13462">
                <a:solidFill>
                  <a:srgbClr val="1E2A5A"/>
                </a:solidFill>
                <a:prstDash val="solid"/>
              </a:ln>
              <a:solidFill>
                <a:srgbClr val="A0C23A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943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09" y="-158095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F5480"/>
                </a:solidFill>
              </a:rPr>
              <a:t>HTML </a:t>
            </a:r>
            <a:r>
              <a:rPr lang="ru-RU" b="1" dirty="0">
                <a:solidFill>
                  <a:srgbClr val="1F5480"/>
                </a:solidFill>
              </a:rPr>
              <a:t>теги. Структура тега</a:t>
            </a:r>
            <a:endParaRPr lang="en-US" b="1" dirty="0">
              <a:solidFill>
                <a:srgbClr val="1F5480"/>
              </a:solidFill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23855" y="866033"/>
            <a:ext cx="6067801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Скругленный прямоугольник 5"/>
          <p:cNvSpPr/>
          <p:nvPr/>
        </p:nvSpPr>
        <p:spPr>
          <a:xfrm>
            <a:off x="198438" y="1073191"/>
            <a:ext cx="7984980" cy="78319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b="1" dirty="0"/>
              <a:t>Содержимое</a:t>
            </a:r>
            <a:r>
              <a:rPr lang="ru-RU" sz="2000" dirty="0"/>
              <a:t> - внутреннее содержимое тега, обычно в виде текста либо других вложенных тегов.</a:t>
            </a:r>
          </a:p>
        </p:txBody>
      </p:sp>
      <p:grpSp>
        <p:nvGrpSpPr>
          <p:cNvPr id="23" name="Группа 22"/>
          <p:cNvGrpSpPr/>
          <p:nvPr/>
        </p:nvGrpSpPr>
        <p:grpSpPr>
          <a:xfrm>
            <a:off x="434094" y="2044294"/>
            <a:ext cx="7749324" cy="1442343"/>
            <a:chOff x="434094" y="2044294"/>
            <a:chExt cx="7749324" cy="1442343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434094" y="2248645"/>
              <a:ext cx="7749324" cy="1237992"/>
            </a:xfrm>
            <a:prstGeom prst="rect">
              <a:avLst/>
            </a:prstGeom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434094" y="2044294"/>
              <a:ext cx="7749324" cy="783193"/>
            </a:xfrm>
            <a:prstGeom prst="round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ru-RU" sz="2000" b="1" dirty="0"/>
                <a:t>Элемент</a:t>
              </a:r>
              <a:r>
                <a:rPr lang="ru-RU" sz="2000" dirty="0"/>
                <a:t> – это тэги в совокупности с их содержанием. Элемент состоит из открывающего тега, содержимого и закрывающего тега.</a:t>
              </a: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933190" y="2913937"/>
              <a:ext cx="49248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400" b="1" dirty="0"/>
                <a:t>Пример: &lt;h1&gt;Евгений Онегин&lt;/h1&gt;</a:t>
              </a: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893382" y="3690988"/>
            <a:ext cx="7967154" cy="2435492"/>
            <a:chOff x="893382" y="3690988"/>
            <a:chExt cx="7967154" cy="2435492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893382" y="4239103"/>
              <a:ext cx="7967154" cy="1887377"/>
            </a:xfrm>
            <a:prstGeom prst="rect">
              <a:avLst/>
            </a:prstGeom>
            <a:noFill/>
            <a:ln w="28575">
              <a:solidFill>
                <a:srgbClr val="7CCA62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1316736" y="5286906"/>
              <a:ext cx="74523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000" b="1" dirty="0" smtClean="0"/>
                <a:t>Пример</a:t>
              </a:r>
              <a:r>
                <a:rPr lang="ru-RU" sz="2000" b="1" dirty="0"/>
                <a:t>: &lt;</a:t>
              </a:r>
              <a:r>
                <a:rPr lang="ru-RU" sz="2000" b="1" dirty="0" err="1"/>
                <a:t>font</a:t>
              </a:r>
              <a:r>
                <a:rPr lang="ru-RU" sz="2000" b="1" dirty="0"/>
                <a:t> </a:t>
              </a:r>
              <a:r>
                <a:rPr lang="ru-RU" sz="2000" b="1" dirty="0" err="1"/>
                <a:t>face</a:t>
              </a:r>
              <a:r>
                <a:rPr lang="ru-RU" sz="2000" b="1" dirty="0"/>
                <a:t>="</a:t>
              </a:r>
              <a:r>
                <a:rPr lang="ru-RU" sz="2000" b="1" dirty="0" err="1"/>
                <a:t>Arial</a:t>
              </a:r>
              <a:r>
                <a:rPr lang="ru-RU" sz="2000" b="1" dirty="0"/>
                <a:t> </a:t>
              </a:r>
              <a:r>
                <a:rPr lang="ru-RU" sz="2000" b="1" dirty="0" err="1"/>
                <a:t>Bold</a:t>
              </a:r>
              <a:r>
                <a:rPr lang="ru-RU" sz="2000" b="1" dirty="0"/>
                <a:t>" </a:t>
              </a:r>
              <a:r>
                <a:rPr lang="ru-RU" sz="2000" b="1" dirty="0" err="1"/>
                <a:t>size</a:t>
              </a:r>
              <a:r>
                <a:rPr lang="ru-RU" sz="2000" b="1" dirty="0"/>
                <a:t>="16"&gt;Евгений Онегин&lt;/</a:t>
              </a:r>
              <a:r>
                <a:rPr lang="ru-RU" sz="2000" b="1" dirty="0" err="1"/>
                <a:t>font</a:t>
              </a:r>
              <a:r>
                <a:rPr lang="ru-RU" sz="2000" b="1" dirty="0"/>
                <a:t>&gt;</a:t>
              </a:r>
            </a:p>
            <a:p>
              <a:pPr marL="987425"/>
              <a:r>
                <a:rPr lang="ru-RU" sz="2000" b="1" dirty="0"/>
                <a:t>&lt;BODY BGCOLOR=”</a:t>
              </a:r>
              <a:r>
                <a:rPr lang="ru-RU" sz="2000" b="1" dirty="0" err="1"/>
                <a:t>green</a:t>
              </a:r>
              <a:r>
                <a:rPr lang="ru-RU" sz="2000" b="1" dirty="0"/>
                <a:t>” TEXT=”</a:t>
              </a:r>
              <a:r>
                <a:rPr lang="ru-RU" sz="2000" b="1" dirty="0" err="1"/>
                <a:t>red</a:t>
              </a:r>
              <a:r>
                <a:rPr lang="ru-RU" sz="2000" b="1" dirty="0"/>
                <a:t>”&gt;</a:t>
              </a:r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893382" y="3690988"/>
              <a:ext cx="7967154" cy="1464231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ru-RU" sz="2000" b="1" dirty="0"/>
                <a:t>Атрибут</a:t>
              </a:r>
              <a:r>
                <a:rPr lang="ru-RU" sz="2000" dirty="0"/>
                <a:t> используется при определении элемента, чтобы задать какие-либо параметры, уточняющие характеристики данного элемента. Атрибуты состоят из пары "название" = "значение", задаются, как правило, внутри начального тега.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505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09" y="-158095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F5480"/>
                </a:solidFill>
              </a:rPr>
              <a:t>HTML </a:t>
            </a:r>
            <a:r>
              <a:rPr lang="ru-RU" b="1" dirty="0">
                <a:solidFill>
                  <a:srgbClr val="1F5480"/>
                </a:solidFill>
              </a:rPr>
              <a:t>теги. Структура тега</a:t>
            </a:r>
            <a:endParaRPr lang="en-US" b="1" dirty="0">
              <a:solidFill>
                <a:srgbClr val="1F5480"/>
              </a:solidFill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23855" y="866033"/>
            <a:ext cx="6067801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9" b="6892"/>
          <a:stretch/>
        </p:blipFill>
        <p:spPr bwMode="auto">
          <a:xfrm>
            <a:off x="398594" y="1167468"/>
            <a:ext cx="8205910" cy="49041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8291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09" y="-158095"/>
            <a:ext cx="7886700" cy="1325563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Одиночные теги </a:t>
            </a:r>
            <a:endParaRPr lang="en-US" b="1" dirty="0">
              <a:solidFill>
                <a:srgbClr val="1F5480"/>
              </a:solidFill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23855" y="866033"/>
            <a:ext cx="6067801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Скругленный прямоугольник 2"/>
          <p:cNvSpPr/>
          <p:nvPr/>
        </p:nvSpPr>
        <p:spPr>
          <a:xfrm>
            <a:off x="262940" y="1040055"/>
            <a:ext cx="8544176" cy="132802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300" b="1" dirty="0" smtClean="0">
                <a:solidFill>
                  <a:srgbClr val="1E2A5A"/>
                </a:solidFill>
              </a:rPr>
              <a:t>&lt;!</a:t>
            </a:r>
            <a:r>
              <a:rPr lang="ru-RU" sz="2300" b="1" dirty="0" err="1">
                <a:solidFill>
                  <a:srgbClr val="1E2A5A"/>
                </a:solidFill>
              </a:rPr>
              <a:t>doctype</a:t>
            </a:r>
            <a:r>
              <a:rPr lang="ru-RU" sz="2300" b="1" dirty="0">
                <a:solidFill>
                  <a:srgbClr val="1E2A5A"/>
                </a:solidFill>
              </a:rPr>
              <a:t>&gt; </a:t>
            </a:r>
            <a:r>
              <a:rPr lang="ru-RU" sz="2300" dirty="0"/>
              <a:t>Некая инструкция браузерам для определения того, к какому типу относится документ, какую версию HTML </a:t>
            </a:r>
            <a:r>
              <a:rPr lang="ru-RU" sz="2300" dirty="0" smtClean="0"/>
              <a:t>использовать</a:t>
            </a:r>
            <a:endParaRPr lang="ru-RU" sz="23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851995" y="4452766"/>
            <a:ext cx="7109125" cy="2060138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300" b="1" dirty="0">
                <a:solidFill>
                  <a:srgbClr val="1E2A5A"/>
                </a:solidFill>
              </a:rPr>
              <a:t>&lt;</a:t>
            </a:r>
            <a:r>
              <a:rPr lang="ru-RU" sz="2300" b="1" dirty="0" err="1">
                <a:solidFill>
                  <a:srgbClr val="1E2A5A"/>
                </a:solidFill>
              </a:rPr>
              <a:t>hr</a:t>
            </a:r>
            <a:r>
              <a:rPr lang="ru-RU" sz="2300" b="1" dirty="0">
                <a:solidFill>
                  <a:srgbClr val="1E2A5A"/>
                </a:solidFill>
              </a:rPr>
              <a:t>&gt; </a:t>
            </a:r>
            <a:r>
              <a:rPr lang="ru-RU" sz="2300" dirty="0"/>
              <a:t>Задает горизонтальную линию для визуального отделения элементов страницы, применяется для отделения заголовка от основного текста, выделения логических блоков. По умолчанию представляет собой серую линию толщиной в 1 </a:t>
            </a:r>
            <a:r>
              <a:rPr lang="ru-RU" sz="2300" dirty="0" smtClean="0"/>
              <a:t>пиксель</a:t>
            </a:r>
            <a:endParaRPr lang="ru-RU" sz="23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01178" y="2542099"/>
            <a:ext cx="8359942" cy="1736646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300" b="1" dirty="0">
                <a:solidFill>
                  <a:srgbClr val="1E2A5A"/>
                </a:solidFill>
              </a:rPr>
              <a:t>&lt;</a:t>
            </a:r>
            <a:r>
              <a:rPr lang="ru-RU" sz="2300" b="1" dirty="0" err="1">
                <a:solidFill>
                  <a:srgbClr val="1E2A5A"/>
                </a:solidFill>
              </a:rPr>
              <a:t>meta</a:t>
            </a:r>
            <a:r>
              <a:rPr lang="ru-RU" sz="2300" b="1" dirty="0">
                <a:solidFill>
                  <a:srgbClr val="1E2A5A"/>
                </a:solidFill>
              </a:rPr>
              <a:t>&gt; </a:t>
            </a:r>
            <a:r>
              <a:rPr lang="ru-RU" sz="2300" dirty="0"/>
              <a:t>Необходим для задания дополнительной информации о странице, указывается в заголовке HTML-документа. Как и вышеупомянутый тег, не влияет на внешний вид страницы, так как носит служебный </a:t>
            </a:r>
            <a:r>
              <a:rPr lang="ru-RU" sz="2300" dirty="0" smtClean="0"/>
              <a:t>характер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59126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09" y="-158095"/>
            <a:ext cx="7886700" cy="1325563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Одиночные теги </a:t>
            </a:r>
            <a:endParaRPr lang="en-US" b="1" dirty="0">
              <a:solidFill>
                <a:srgbClr val="1F5480"/>
              </a:solidFill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23855" y="866033"/>
            <a:ext cx="6067801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Скругленный прямоугольник 2"/>
          <p:cNvSpPr/>
          <p:nvPr/>
        </p:nvSpPr>
        <p:spPr>
          <a:xfrm>
            <a:off x="262940" y="1040055"/>
            <a:ext cx="7808169" cy="851297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200" b="1" dirty="0" smtClean="0">
                <a:solidFill>
                  <a:srgbClr val="1E2A5A"/>
                </a:solidFill>
              </a:rPr>
              <a:t>&lt;</a:t>
            </a:r>
            <a:r>
              <a:rPr lang="ru-RU" sz="2200" b="1" dirty="0" err="1">
                <a:solidFill>
                  <a:srgbClr val="1E2A5A"/>
                </a:solidFill>
              </a:rPr>
              <a:t>br</a:t>
            </a:r>
            <a:r>
              <a:rPr lang="ru-RU" sz="2200" b="1" dirty="0">
                <a:solidFill>
                  <a:srgbClr val="1E2A5A"/>
                </a:solidFill>
              </a:rPr>
              <a:t>&gt; </a:t>
            </a:r>
            <a:r>
              <a:rPr lang="ru-RU" sz="2200" dirty="0"/>
              <a:t>Перенос </a:t>
            </a:r>
            <a:r>
              <a:rPr lang="ru-RU" sz="2200" dirty="0" err="1"/>
              <a:t>нижеидущего</a:t>
            </a:r>
            <a:r>
              <a:rPr lang="ru-RU" sz="2200" dirty="0"/>
              <a:t> содержимого на новую строку. Может потребоваться для избегания длинных полотен текста. 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660567" y="4995504"/>
            <a:ext cx="6213926" cy="1600438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1E2A5A"/>
                </a:solidFill>
              </a:rPr>
              <a:t>&lt;</a:t>
            </a:r>
            <a:r>
              <a:rPr lang="ru-RU" sz="2200" b="1" dirty="0" err="1">
                <a:solidFill>
                  <a:srgbClr val="1E2A5A"/>
                </a:solidFill>
              </a:rPr>
              <a:t>input</a:t>
            </a:r>
            <a:r>
              <a:rPr lang="ru-RU" sz="2200" b="1" dirty="0">
                <a:solidFill>
                  <a:srgbClr val="1E2A5A"/>
                </a:solidFill>
              </a:rPr>
              <a:t>&gt; </a:t>
            </a:r>
            <a:r>
              <a:rPr lang="ru-RU" sz="2200" dirty="0"/>
              <a:t>Применяется в формах и задает тип полей (могут быть текстовыми, числовыми, позволяют выбирать дату, файл, отмечать те или иные элементы списка и т.п</a:t>
            </a:r>
            <a:r>
              <a:rPr lang="ru-RU" sz="2200" dirty="0" smtClean="0"/>
              <a:t>.)</a:t>
            </a:r>
            <a:endParaRPr lang="ru-RU" sz="22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84225" y="2344491"/>
            <a:ext cx="8090268" cy="2349579"/>
          </a:xfrm>
          <a:prstGeom prst="round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1E2A5A"/>
                </a:solidFill>
              </a:rPr>
              <a:t>&lt;</a:t>
            </a:r>
            <a:r>
              <a:rPr lang="ru-RU" sz="2200" b="1" dirty="0" err="1">
                <a:solidFill>
                  <a:srgbClr val="1E2A5A"/>
                </a:solidFill>
              </a:rPr>
              <a:t>img</a:t>
            </a:r>
            <a:r>
              <a:rPr lang="ru-RU" sz="2200" b="1" dirty="0">
                <a:solidFill>
                  <a:srgbClr val="1E2A5A"/>
                </a:solidFill>
              </a:rPr>
              <a:t>&gt; </a:t>
            </a:r>
            <a:r>
              <a:rPr lang="ru-RU" sz="2200" dirty="0"/>
              <a:t>Чтобы вставить на страницу графический элемент. Рисунки можно демонстрировать в одном из следующих форматов: </a:t>
            </a:r>
            <a:r>
              <a:rPr lang="ru-RU" sz="2200" dirty="0" err="1"/>
              <a:t>jpg</a:t>
            </a:r>
            <a:r>
              <a:rPr lang="ru-RU" sz="2200" dirty="0"/>
              <a:t>, </a:t>
            </a:r>
            <a:r>
              <a:rPr lang="ru-RU" sz="2200" dirty="0" err="1"/>
              <a:t>png</a:t>
            </a:r>
            <a:r>
              <a:rPr lang="ru-RU" sz="2200" dirty="0"/>
              <a:t>, </a:t>
            </a:r>
            <a:r>
              <a:rPr lang="ru-RU" sz="2200" dirty="0" err="1"/>
              <a:t>gif</a:t>
            </a:r>
            <a:r>
              <a:rPr lang="ru-RU" sz="2200" dirty="0"/>
              <a:t>. Само изображение в документ не вставляется непосредственно, указывается ссылка на него (локальная или из другого источника), а уже браузер загружает картинку и демонстрирует </a:t>
            </a:r>
            <a:r>
              <a:rPr lang="ru-RU" sz="2200" dirty="0" smtClean="0"/>
              <a:t>пользователю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62991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09" y="-158095"/>
            <a:ext cx="7886700" cy="1325563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Парные теги </a:t>
            </a:r>
            <a:endParaRPr lang="en-US" b="1" dirty="0">
              <a:solidFill>
                <a:srgbClr val="1F5480"/>
              </a:solidFill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23855" y="866033"/>
            <a:ext cx="6067801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Скругленный прямоугольник 5"/>
          <p:cNvSpPr/>
          <p:nvPr/>
        </p:nvSpPr>
        <p:spPr>
          <a:xfrm>
            <a:off x="184409" y="973881"/>
            <a:ext cx="7943800" cy="1600438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200" b="1" dirty="0" smtClean="0">
                <a:solidFill>
                  <a:srgbClr val="1E2A5A"/>
                </a:solidFill>
              </a:rPr>
              <a:t>&lt;</a:t>
            </a:r>
            <a:r>
              <a:rPr lang="ru-RU" sz="2200" b="1" dirty="0">
                <a:solidFill>
                  <a:srgbClr val="1E2A5A"/>
                </a:solidFill>
              </a:rPr>
              <a:t>p&gt;Текст&lt;/p&gt; </a:t>
            </a:r>
            <a:r>
              <a:rPr lang="ru-RU" sz="2200" dirty="0"/>
              <a:t>Представляет заключенный внутри текст в виде отдельного абзаца. По умолчанию он имеет отступ и отделяется от предыдущего и последующего элементов дополнительным разрывом (это поведение можно поменять). 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701971" y="5565792"/>
            <a:ext cx="7383242" cy="1225868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1E2A5A"/>
                </a:solidFill>
              </a:rPr>
              <a:t>&lt;</a:t>
            </a:r>
            <a:r>
              <a:rPr lang="ru-RU" sz="2200" b="1" dirty="0" err="1">
                <a:solidFill>
                  <a:srgbClr val="1E2A5A"/>
                </a:solidFill>
              </a:rPr>
              <a:t>mark</a:t>
            </a:r>
            <a:r>
              <a:rPr lang="ru-RU" sz="2200" b="1" dirty="0">
                <a:solidFill>
                  <a:srgbClr val="1E2A5A"/>
                </a:solidFill>
              </a:rPr>
              <a:t>&gt;Текст&lt;/</a:t>
            </a:r>
            <a:r>
              <a:rPr lang="ru-RU" sz="2200" b="1" dirty="0" err="1">
                <a:solidFill>
                  <a:srgbClr val="1E2A5A"/>
                </a:solidFill>
              </a:rPr>
              <a:t>mark</a:t>
            </a:r>
            <a:r>
              <a:rPr lang="ru-RU" sz="2200" b="1" dirty="0">
                <a:solidFill>
                  <a:srgbClr val="1E2A5A"/>
                </a:solidFill>
              </a:rPr>
              <a:t>&gt; </a:t>
            </a:r>
            <a:r>
              <a:rPr lang="ru-RU" sz="2200" dirty="0"/>
              <a:t>Выделяет текст по подобию маркера (аналог того, как на листах бумаги подчеркивают самое важное фломастером) желтым цветом.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796041" y="4555312"/>
            <a:ext cx="7195102" cy="851297"/>
          </a:xfrm>
          <a:prstGeom prst="round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1E2A5A"/>
                </a:solidFill>
              </a:rPr>
              <a:t>&lt;</a:t>
            </a:r>
            <a:r>
              <a:rPr lang="ru-RU" sz="2200" b="1" dirty="0" err="1">
                <a:solidFill>
                  <a:srgbClr val="1E2A5A"/>
                </a:solidFill>
              </a:rPr>
              <a:t>small</a:t>
            </a:r>
            <a:r>
              <a:rPr lang="ru-RU" sz="2200" b="1" dirty="0">
                <a:solidFill>
                  <a:srgbClr val="1E2A5A"/>
                </a:solidFill>
              </a:rPr>
              <a:t>&gt;Текст&lt;/</a:t>
            </a:r>
            <a:r>
              <a:rPr lang="ru-RU" sz="2200" b="1" dirty="0" err="1">
                <a:solidFill>
                  <a:srgbClr val="1E2A5A"/>
                </a:solidFill>
              </a:rPr>
              <a:t>small</a:t>
            </a:r>
            <a:r>
              <a:rPr lang="ru-RU" sz="2200" b="1" dirty="0">
                <a:solidFill>
                  <a:srgbClr val="1E2A5A"/>
                </a:solidFill>
              </a:rPr>
              <a:t>&gt; </a:t>
            </a:r>
            <a:r>
              <a:rPr lang="ru-RU" sz="2200" dirty="0"/>
              <a:t>Делает текст меньшего масштаба по сравнению с основным. 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02036" y="2743947"/>
            <a:ext cx="8146377" cy="160043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1E2A5A"/>
                </a:solidFill>
              </a:rPr>
              <a:t>&lt;a </a:t>
            </a:r>
            <a:r>
              <a:rPr lang="ru-RU" sz="2200" b="1" dirty="0" err="1">
                <a:solidFill>
                  <a:srgbClr val="1E2A5A"/>
                </a:solidFill>
              </a:rPr>
              <a:t>href</a:t>
            </a:r>
            <a:r>
              <a:rPr lang="ru-RU" sz="2200" b="1" dirty="0">
                <a:solidFill>
                  <a:srgbClr val="1E2A5A"/>
                </a:solidFill>
              </a:rPr>
              <a:t>="#"&gt;Текст ссылки&lt;/a&gt; </a:t>
            </a:r>
            <a:r>
              <a:rPr lang="ru-RU" sz="2200" dirty="0"/>
              <a:t>Используется для задания и представления в документе ссылки (она может вести на другую страницу сайта, определенный участок на самой странице или любой адрес в Интернете). </a:t>
            </a:r>
          </a:p>
        </p:txBody>
      </p:sp>
    </p:spTree>
    <p:extLst>
      <p:ext uri="{BB962C8B-B14F-4D97-AF65-F5344CB8AC3E}">
        <p14:creationId xmlns:p14="http://schemas.microsoft.com/office/powerpoint/2010/main" val="16172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787" y="117985"/>
            <a:ext cx="7886700" cy="132556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Найдите ошибку </a:t>
            </a:r>
            <a:r>
              <a:rPr lang="ru-RU" b="1" dirty="0" smtClean="0">
                <a:solidFill>
                  <a:srgbClr val="C00000"/>
                </a:solidFill>
              </a:rPr>
              <a:t/>
            </a:r>
            <a:br>
              <a:rPr lang="ru-RU" b="1" dirty="0" smtClean="0">
                <a:solidFill>
                  <a:srgbClr val="C00000"/>
                </a:solidFill>
              </a:rPr>
            </a:br>
            <a:r>
              <a:rPr lang="ru-RU" b="1" dirty="0" smtClean="0">
                <a:solidFill>
                  <a:srgbClr val="C00000"/>
                </a:solidFill>
              </a:rPr>
              <a:t>во фрагменте </a:t>
            </a:r>
            <a:r>
              <a:rPr lang="ru-RU" b="1" dirty="0" err="1">
                <a:solidFill>
                  <a:srgbClr val="C00000"/>
                </a:solidFill>
              </a:rPr>
              <a:t>html</a:t>
            </a:r>
            <a:r>
              <a:rPr lang="ru-RU" b="1" dirty="0">
                <a:solidFill>
                  <a:srgbClr val="C00000"/>
                </a:solidFill>
              </a:rPr>
              <a:t>-кода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23855" y="1443548"/>
            <a:ext cx="606780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251787" y="1980722"/>
            <a:ext cx="88504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  <a:p>
            <a:r>
              <a:rPr lang="ru-RU" sz="2400" dirty="0"/>
              <a:t>&lt;BODY&gt;</a:t>
            </a:r>
          </a:p>
          <a:p>
            <a:r>
              <a:rPr lang="ru-RU" sz="2400" dirty="0"/>
              <a:t>&lt;H1&gt; Добро пожаловать ко мне на &lt;P&gt; домашнюю страницу </a:t>
            </a:r>
            <a:r>
              <a:rPr lang="ru-RU" sz="2400" dirty="0" smtClean="0"/>
              <a:t>/</a:t>
            </a:r>
            <a:r>
              <a:rPr lang="ru-RU" sz="2400" dirty="0"/>
              <a:t>H1&gt;</a:t>
            </a:r>
          </a:p>
          <a:p>
            <a:r>
              <a:rPr lang="ru-RU" sz="2400" dirty="0"/>
              <a:t>Здесь вы узнаете о моих увлечениях и открытиях, о моих друзьях </a:t>
            </a:r>
            <a:r>
              <a:rPr lang="ru-RU" sz="2400" dirty="0" smtClean="0"/>
              <a:t>и родных</a:t>
            </a:r>
            <a:r>
              <a:rPr lang="ru-RU" sz="2400" dirty="0"/>
              <a:t>, а также найдете ссылки на интересные места в </a:t>
            </a:r>
            <a:r>
              <a:rPr lang="ru-RU" sz="2400" dirty="0" smtClean="0"/>
              <a:t>Интернете &lt;/</a:t>
            </a:r>
            <a:r>
              <a:rPr lang="ru-RU" sz="2400" dirty="0"/>
              <a:t>P&gt;</a:t>
            </a:r>
          </a:p>
          <a:p>
            <a:r>
              <a:rPr lang="ru-RU" sz="2400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621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09" y="-158095"/>
            <a:ext cx="7886700" cy="1325563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Структура </a:t>
            </a:r>
            <a:r>
              <a:rPr lang="en-US" b="1" dirty="0">
                <a:solidFill>
                  <a:srgbClr val="1F5480"/>
                </a:solidFill>
              </a:rPr>
              <a:t>HTML-</a:t>
            </a:r>
            <a:r>
              <a:rPr lang="ru-RU" b="1" dirty="0">
                <a:solidFill>
                  <a:srgbClr val="1F5480"/>
                </a:solidFill>
              </a:rPr>
              <a:t>документа</a:t>
            </a:r>
            <a:endParaRPr lang="en-US" b="1" dirty="0">
              <a:solidFill>
                <a:srgbClr val="1F5480"/>
              </a:solidFill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23855" y="866033"/>
            <a:ext cx="6067801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Скругленный прямоугольник 4"/>
          <p:cNvSpPr/>
          <p:nvPr/>
        </p:nvSpPr>
        <p:spPr>
          <a:xfrm>
            <a:off x="184409" y="1123995"/>
            <a:ext cx="8011623" cy="15323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800" dirty="0"/>
              <a:t>Любой </a:t>
            </a:r>
            <a:r>
              <a:rPr lang="ru-RU" sz="2800" dirty="0" err="1"/>
              <a:t>html</a:t>
            </a:r>
            <a:r>
              <a:rPr lang="ru-RU" sz="2800" dirty="0"/>
              <a:t>-документ начинается с тега </a:t>
            </a:r>
            <a:r>
              <a:rPr lang="en-US" sz="2800" dirty="0" smtClean="0"/>
              <a:t>&lt;!</a:t>
            </a:r>
            <a:r>
              <a:rPr lang="ru-RU" sz="2800" b="1" dirty="0" smtClean="0"/>
              <a:t>DOCTYPE</a:t>
            </a:r>
            <a:r>
              <a:rPr lang="en-US" sz="2800" b="1" dirty="0" smtClean="0"/>
              <a:t>&gt;</a:t>
            </a:r>
            <a:r>
              <a:rPr lang="ru-RU" sz="2800" dirty="0" smtClean="0"/>
              <a:t>, который пишется в первой строке. </a:t>
            </a:r>
            <a:r>
              <a:rPr lang="ru-RU" sz="2800" dirty="0"/>
              <a:t>Используется для задания версии </a:t>
            </a:r>
            <a:r>
              <a:rPr lang="ru-RU" sz="2800" dirty="0" smtClean="0"/>
              <a:t>HTML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382633" y="3411066"/>
            <a:ext cx="7674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1E2B59"/>
                </a:solidFill>
              </a:rPr>
              <a:t>HTML 4.01:</a:t>
            </a:r>
          </a:p>
          <a:p>
            <a:r>
              <a:rPr lang="en-US" sz="2400" dirty="0">
                <a:solidFill>
                  <a:srgbClr val="1E2B59"/>
                </a:solidFill>
              </a:rPr>
              <a:t>&lt;!DOCTYPE html PUBLIC "-//W3C//DTD </a:t>
            </a:r>
            <a:r>
              <a:rPr lang="en-US" sz="2400" dirty="0" smtClean="0">
                <a:solidFill>
                  <a:srgbClr val="1E2B59"/>
                </a:solidFill>
              </a:rPr>
              <a:t>HTML 4.01//</a:t>
            </a:r>
            <a:r>
              <a:rPr lang="en-US" sz="2400" dirty="0">
                <a:solidFill>
                  <a:srgbClr val="1E2B59"/>
                </a:solidFill>
              </a:rPr>
              <a:t>EN" "http://</a:t>
            </a:r>
            <a:r>
              <a:rPr lang="en-US" sz="2400" dirty="0" smtClean="0">
                <a:solidFill>
                  <a:srgbClr val="1E2B59"/>
                </a:solidFill>
              </a:rPr>
              <a:t>www.w3.org/TR/html4/strict.dtd</a:t>
            </a:r>
            <a:r>
              <a:rPr lang="en-US" sz="2400" dirty="0">
                <a:solidFill>
                  <a:srgbClr val="1E2B59"/>
                </a:solidFill>
              </a:rPr>
              <a:t>"&gt;</a:t>
            </a:r>
            <a:endParaRPr lang="ru-RU" sz="2400" dirty="0">
              <a:solidFill>
                <a:srgbClr val="1E2B5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0604" y="5086999"/>
            <a:ext cx="2847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1E2B59"/>
                </a:solidFill>
              </a:rPr>
              <a:t>HTML 5:</a:t>
            </a:r>
          </a:p>
          <a:p>
            <a:r>
              <a:rPr lang="en-US" sz="2400" dirty="0">
                <a:solidFill>
                  <a:srgbClr val="1E2B59"/>
                </a:solidFill>
              </a:rPr>
              <a:t>&lt;!DOCTYPE html </a:t>
            </a:r>
            <a:r>
              <a:rPr lang="en-US" sz="2400" dirty="0" smtClean="0">
                <a:solidFill>
                  <a:srgbClr val="1E2B59"/>
                </a:solidFill>
              </a:rPr>
              <a:t>&gt;</a:t>
            </a:r>
            <a:endParaRPr lang="ru-RU" sz="2400" dirty="0">
              <a:solidFill>
                <a:srgbClr val="1E2B59"/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607419" y="4831882"/>
            <a:ext cx="6872438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60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37" r="33705" b="12653"/>
          <a:stretch/>
        </p:blipFill>
        <p:spPr>
          <a:xfrm>
            <a:off x="117032" y="1061591"/>
            <a:ext cx="5318949" cy="4297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09" y="-158095"/>
            <a:ext cx="7886700" cy="1325563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Структура </a:t>
            </a:r>
            <a:r>
              <a:rPr lang="en-US" b="1" dirty="0">
                <a:solidFill>
                  <a:srgbClr val="1F5480"/>
                </a:solidFill>
              </a:rPr>
              <a:t>HTML-</a:t>
            </a:r>
            <a:r>
              <a:rPr lang="ru-RU" b="1" dirty="0">
                <a:solidFill>
                  <a:srgbClr val="1F5480"/>
                </a:solidFill>
              </a:rPr>
              <a:t>документа</a:t>
            </a:r>
            <a:endParaRPr lang="en-US" b="1" dirty="0">
              <a:solidFill>
                <a:srgbClr val="1F5480"/>
              </a:solidFill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23855" y="866033"/>
            <a:ext cx="6067801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626" t="3541" r="46096" b="5208"/>
          <a:stretch/>
        </p:blipFill>
        <p:spPr>
          <a:xfrm>
            <a:off x="5522608" y="2072243"/>
            <a:ext cx="3480524" cy="4032987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26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09" y="-158095"/>
            <a:ext cx="7886700" cy="1325563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Содержимое </a:t>
            </a:r>
            <a:r>
              <a:rPr lang="en-US" b="1" dirty="0" smtClean="0">
                <a:solidFill>
                  <a:srgbClr val="1F5480"/>
                </a:solidFill>
              </a:rPr>
              <a:t>HEAD</a:t>
            </a:r>
            <a:endParaRPr lang="en-US" b="1" dirty="0">
              <a:solidFill>
                <a:srgbClr val="1F5480"/>
              </a:solidFill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23855" y="866033"/>
            <a:ext cx="6067801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259522" y="1008872"/>
            <a:ext cx="7597737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 smtClean="0"/>
              <a:t>Заголовок, </a:t>
            </a:r>
            <a:r>
              <a:rPr lang="ru-RU" sz="2400" dirty="0"/>
              <a:t>как правило, содержит </a:t>
            </a:r>
            <a:r>
              <a:rPr lang="ru-RU" sz="2400" dirty="0" smtClean="0"/>
              <a:t>заглавие </a:t>
            </a:r>
            <a:r>
              <a:rPr lang="ru-RU" sz="2400" dirty="0" err="1"/>
              <a:t>Web</a:t>
            </a:r>
            <a:r>
              <a:rPr lang="ru-RU" sz="2400" dirty="0"/>
              <a:t>–страницы выводимые тэгами </a:t>
            </a:r>
            <a:r>
              <a:rPr lang="ru-RU" sz="2400" b="1" dirty="0">
                <a:solidFill>
                  <a:srgbClr val="1F5480"/>
                </a:solidFill>
              </a:rPr>
              <a:t>&lt;</a:t>
            </a:r>
            <a:r>
              <a:rPr lang="ru-RU" sz="2400" b="1" dirty="0" err="1">
                <a:solidFill>
                  <a:srgbClr val="1F5480"/>
                </a:solidFill>
              </a:rPr>
              <a:t>title</a:t>
            </a:r>
            <a:r>
              <a:rPr lang="ru-RU" sz="2400" b="1" dirty="0">
                <a:solidFill>
                  <a:srgbClr val="1F5480"/>
                </a:solidFill>
              </a:rPr>
              <a:t>&gt; </a:t>
            </a:r>
            <a:r>
              <a:rPr lang="ru-RU" sz="2400" dirty="0">
                <a:solidFill>
                  <a:schemeClr val="tx1"/>
                </a:solidFill>
              </a:rPr>
              <a:t>и</a:t>
            </a:r>
            <a:r>
              <a:rPr lang="ru-RU" sz="2400" b="1" dirty="0">
                <a:solidFill>
                  <a:srgbClr val="1F5480"/>
                </a:solidFill>
              </a:rPr>
              <a:t> &lt;/</a:t>
            </a:r>
            <a:r>
              <a:rPr lang="ru-RU" sz="2400" b="1" dirty="0" err="1">
                <a:solidFill>
                  <a:srgbClr val="1F5480"/>
                </a:solidFill>
              </a:rPr>
              <a:t>title</a:t>
            </a:r>
            <a:r>
              <a:rPr lang="ru-RU" sz="2400" b="1" dirty="0">
                <a:solidFill>
                  <a:srgbClr val="1F5480"/>
                </a:solidFill>
              </a:rPr>
              <a:t>&gt;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826" y="2033001"/>
            <a:ext cx="6132447" cy="384756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954458" y="5934670"/>
            <a:ext cx="61895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В тег-контейнер </a:t>
            </a:r>
            <a:r>
              <a:rPr lang="ru-RU" dirty="0"/>
              <a:t>&lt;</a:t>
            </a:r>
            <a:r>
              <a:rPr lang="ru-RU" dirty="0" smtClean="0"/>
              <a:t>TITLE&gt; заключается </a:t>
            </a:r>
            <a:r>
              <a:rPr lang="ru-RU" dirty="0"/>
              <a:t>предложение, помещаемое браузером в заголовок </a:t>
            </a:r>
            <a:r>
              <a:rPr lang="ru-RU" dirty="0" err="1"/>
              <a:t>html</a:t>
            </a:r>
            <a:r>
              <a:rPr lang="ru-RU" dirty="0"/>
              <a:t>-документа или</a:t>
            </a:r>
          </a:p>
          <a:p>
            <a:pPr algn="just"/>
            <a:r>
              <a:rPr lang="ru-RU" dirty="0"/>
              <a:t>в папку «Избранное» по желанию посетителя</a:t>
            </a:r>
          </a:p>
        </p:txBody>
      </p:sp>
    </p:spTree>
    <p:extLst>
      <p:ext uri="{BB962C8B-B14F-4D97-AF65-F5344CB8AC3E}">
        <p14:creationId xmlns:p14="http://schemas.microsoft.com/office/powerpoint/2010/main" val="18088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6015135" y="5809697"/>
            <a:ext cx="2668555" cy="808817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392793" y="5809697"/>
            <a:ext cx="3285871" cy="808817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09" y="-158095"/>
            <a:ext cx="7886700" cy="1325563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Метатеги</a:t>
            </a:r>
            <a:endParaRPr lang="en-US" b="1" dirty="0">
              <a:solidFill>
                <a:srgbClr val="1F5480"/>
              </a:solidFill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23855" y="866033"/>
            <a:ext cx="6067801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259522" y="1008872"/>
            <a:ext cx="7889213" cy="19389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Метатеги предназначены для помещения в код веб-страницы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информации о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ней самой. Эта информация используется поисковыми системами Интернета,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браузерами и редакторами веб-страниц. Она никак не отображается в окне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вебобозревателя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1F548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773503" y="4084065"/>
            <a:ext cx="5753191" cy="851297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Большинство </a:t>
            </a:r>
            <a:r>
              <a:rPr kumimoji="0" lang="ru-RU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метатегов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создается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 помощью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одинарного тега 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&lt;МЕТА&gt;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 трех его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атрибутов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23855" y="3155379"/>
            <a:ext cx="7694645" cy="7694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Все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метатеги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помещаются в секции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html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-заголовка (контейнер 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&lt;HEAD</a:t>
            </a:r>
            <a:r>
              <a:rPr kumimoji="0" lang="ru-RU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&lt;/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HEAD&gt;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веб-страницы. 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392793" y="5332971"/>
            <a:ext cx="953190" cy="47672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681340" y="5332971"/>
            <a:ext cx="1337160" cy="47672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391656" y="6018270"/>
            <a:ext cx="2002510" cy="476726"/>
          </a:xfrm>
          <a:prstGeom prst="roundRect">
            <a:avLst/>
          </a:prstGeom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задаёт данные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392793" y="6018270"/>
            <a:ext cx="3320120" cy="47672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о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пределяют тип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метатега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043936" y="5332971"/>
            <a:ext cx="1634728" cy="47672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НТТР-EQUIV</a:t>
            </a:r>
          </a:p>
        </p:txBody>
      </p:sp>
      <p:sp>
        <p:nvSpPr>
          <p:cNvPr id="13" name="Шеврон 12"/>
          <p:cNvSpPr/>
          <p:nvPr/>
        </p:nvSpPr>
        <p:spPr>
          <a:xfrm rot="5400000">
            <a:off x="1742949" y="4984940"/>
            <a:ext cx="252877" cy="29845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Шеврон 14"/>
          <p:cNvSpPr/>
          <p:nvPr/>
        </p:nvSpPr>
        <p:spPr>
          <a:xfrm rot="5400000">
            <a:off x="3734861" y="4993181"/>
            <a:ext cx="252877" cy="29845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Шеврон 15"/>
          <p:cNvSpPr/>
          <p:nvPr/>
        </p:nvSpPr>
        <p:spPr>
          <a:xfrm rot="5400000">
            <a:off x="7223755" y="5005808"/>
            <a:ext cx="252877" cy="29845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597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706" y="152003"/>
            <a:ext cx="6294294" cy="896209"/>
          </a:xfrm>
        </p:spPr>
        <p:txBody>
          <a:bodyPr/>
          <a:lstStyle/>
          <a:p>
            <a:r>
              <a:rPr lang="ru-RU" b="1" dirty="0" smtClean="0">
                <a:solidFill>
                  <a:srgbClr val="1F5480"/>
                </a:solidFill>
              </a:rPr>
              <a:t>Содержание</a:t>
            </a:r>
            <a:endParaRPr lang="en-US" b="1" dirty="0">
              <a:solidFill>
                <a:srgbClr val="1F5480"/>
              </a:solidFill>
            </a:endParaRPr>
          </a:p>
        </p:txBody>
      </p:sp>
      <p:grpSp>
        <p:nvGrpSpPr>
          <p:cNvPr id="81" name="Group 2"/>
          <p:cNvGrpSpPr>
            <a:grpSpLocks/>
          </p:cNvGrpSpPr>
          <p:nvPr/>
        </p:nvGrpSpPr>
        <p:grpSpPr bwMode="auto">
          <a:xfrm>
            <a:off x="1996440" y="4459224"/>
            <a:ext cx="5959476" cy="561975"/>
            <a:chOff x="1248" y="1440"/>
            <a:chExt cx="3754" cy="354"/>
          </a:xfrm>
        </p:grpSpPr>
        <p:sp>
          <p:nvSpPr>
            <p:cNvPr id="82" name="Line 3"/>
            <p:cNvSpPr>
              <a:spLocks noChangeShapeType="1"/>
            </p:cNvSpPr>
            <p:nvPr/>
          </p:nvSpPr>
          <p:spPr bwMode="gray">
            <a:xfrm flipV="1">
              <a:off x="1440" y="1776"/>
              <a:ext cx="3562" cy="14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4"/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84" name="Text Box 5"/>
            <p:cNvSpPr txBox="1">
              <a:spLocks noChangeArrowheads="1"/>
            </p:cNvSpPr>
            <p:nvPr/>
          </p:nvSpPr>
          <p:spPr bwMode="gray">
            <a:xfrm>
              <a:off x="1785" y="1503"/>
              <a:ext cx="270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/>
                <a:t>Элементы </a:t>
              </a:r>
              <a:r>
                <a:rPr lang="en-US" sz="2400" dirty="0" smtClean="0"/>
                <a:t>HTML </a:t>
              </a:r>
              <a:r>
                <a:rPr lang="ru-RU" sz="2400" dirty="0" smtClean="0"/>
                <a:t>и их вложения</a:t>
              </a:r>
              <a:endParaRPr lang="en-US" sz="2400" dirty="0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gray">
            <a:xfrm>
              <a:off x="1296" y="14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/>
                <a:t>4</a:t>
              </a:r>
            </a:p>
          </p:txBody>
        </p:sp>
      </p:grpSp>
      <p:grpSp>
        <p:nvGrpSpPr>
          <p:cNvPr id="86" name="Group 7"/>
          <p:cNvGrpSpPr>
            <a:grpSpLocks/>
          </p:cNvGrpSpPr>
          <p:nvPr/>
        </p:nvGrpSpPr>
        <p:grpSpPr bwMode="auto">
          <a:xfrm>
            <a:off x="1996440" y="1944624"/>
            <a:ext cx="5959475" cy="555625"/>
            <a:chOff x="1248" y="2030"/>
            <a:chExt cx="3754" cy="350"/>
          </a:xfrm>
        </p:grpSpPr>
        <p:sp>
          <p:nvSpPr>
            <p:cNvPr id="87" name="Line 8"/>
            <p:cNvSpPr>
              <a:spLocks noChangeShapeType="1"/>
            </p:cNvSpPr>
            <p:nvPr/>
          </p:nvSpPr>
          <p:spPr bwMode="gray">
            <a:xfrm flipV="1">
              <a:off x="1440" y="2373"/>
              <a:ext cx="3562" cy="7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9"/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89" name="Text Box 10"/>
            <p:cNvSpPr txBox="1">
              <a:spLocks noChangeArrowheads="1"/>
            </p:cNvSpPr>
            <p:nvPr/>
          </p:nvSpPr>
          <p:spPr bwMode="gray">
            <a:xfrm>
              <a:off x="1785" y="2049"/>
              <a:ext cx="18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/>
                <a:t>История языка </a:t>
              </a:r>
              <a:r>
                <a:rPr lang="en-US" sz="2400" dirty="0" smtClean="0"/>
                <a:t>HTML</a:t>
              </a:r>
              <a:endParaRPr lang="en-US" sz="2400" dirty="0"/>
            </a:p>
          </p:txBody>
        </p:sp>
        <p:sp>
          <p:nvSpPr>
            <p:cNvPr id="90" name="Text Box 11"/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/>
                <a:t>1</a:t>
              </a:r>
            </a:p>
          </p:txBody>
        </p:sp>
      </p:grpSp>
      <p:grpSp>
        <p:nvGrpSpPr>
          <p:cNvPr id="91" name="Group 12"/>
          <p:cNvGrpSpPr>
            <a:grpSpLocks/>
          </p:cNvGrpSpPr>
          <p:nvPr/>
        </p:nvGrpSpPr>
        <p:grpSpPr bwMode="auto">
          <a:xfrm>
            <a:off x="1996440" y="2782824"/>
            <a:ext cx="5959476" cy="555625"/>
            <a:chOff x="1248" y="2640"/>
            <a:chExt cx="3754" cy="350"/>
          </a:xfrm>
        </p:grpSpPr>
        <p:sp>
          <p:nvSpPr>
            <p:cNvPr id="92" name="Line 13"/>
            <p:cNvSpPr>
              <a:spLocks noChangeShapeType="1"/>
            </p:cNvSpPr>
            <p:nvPr/>
          </p:nvSpPr>
          <p:spPr bwMode="gray">
            <a:xfrm flipV="1">
              <a:off x="1440" y="2982"/>
              <a:ext cx="3562" cy="8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14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94" name="Text Box 15"/>
            <p:cNvSpPr txBox="1">
              <a:spLocks noChangeArrowheads="1"/>
            </p:cNvSpPr>
            <p:nvPr/>
          </p:nvSpPr>
          <p:spPr bwMode="gray">
            <a:xfrm>
              <a:off x="1785" y="2666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400" dirty="0"/>
            </a:p>
          </p:txBody>
        </p:sp>
        <p:sp>
          <p:nvSpPr>
            <p:cNvPr id="95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/>
                <a:t>2</a:t>
              </a:r>
            </a:p>
          </p:txBody>
        </p:sp>
      </p:grpSp>
      <p:grpSp>
        <p:nvGrpSpPr>
          <p:cNvPr id="96" name="Group 17"/>
          <p:cNvGrpSpPr>
            <a:grpSpLocks/>
          </p:cNvGrpSpPr>
          <p:nvPr/>
        </p:nvGrpSpPr>
        <p:grpSpPr bwMode="auto">
          <a:xfrm>
            <a:off x="1996440" y="3621030"/>
            <a:ext cx="5959475" cy="885826"/>
            <a:chOff x="1248" y="3230"/>
            <a:chExt cx="3754" cy="558"/>
          </a:xfrm>
        </p:grpSpPr>
        <p:sp>
          <p:nvSpPr>
            <p:cNvPr id="97" name="Line 18"/>
            <p:cNvSpPr>
              <a:spLocks noChangeShapeType="1"/>
            </p:cNvSpPr>
            <p:nvPr/>
          </p:nvSpPr>
          <p:spPr bwMode="gray">
            <a:xfrm flipV="1">
              <a:off x="1441" y="3561"/>
              <a:ext cx="3561" cy="18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Rectangle 19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99" name="Text Box 20"/>
            <p:cNvSpPr txBox="1">
              <a:spLocks noChangeArrowheads="1"/>
            </p:cNvSpPr>
            <p:nvPr/>
          </p:nvSpPr>
          <p:spPr bwMode="gray">
            <a:xfrm>
              <a:off x="1785" y="3265"/>
              <a:ext cx="238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dirty="0" smtClean="0"/>
                <a:t>Структура </a:t>
              </a:r>
              <a:r>
                <a:rPr lang="en-US" sz="2400" dirty="0"/>
                <a:t>HTML-</a:t>
              </a:r>
              <a:r>
                <a:rPr lang="ru-RU" sz="2400" dirty="0"/>
                <a:t>документа</a:t>
              </a:r>
              <a:endParaRPr lang="en-US" sz="2400" dirty="0"/>
            </a:p>
            <a:p>
              <a:pPr algn="l"/>
              <a:endParaRPr lang="en-US" sz="2400" dirty="0"/>
            </a:p>
          </p:txBody>
        </p:sp>
        <p:sp>
          <p:nvSpPr>
            <p:cNvPr id="100" name="Text Box 21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/>
                <a:t>3</a:t>
              </a:r>
            </a:p>
          </p:txBody>
        </p:sp>
      </p:grpSp>
      <p:grpSp>
        <p:nvGrpSpPr>
          <p:cNvPr id="101" name="Group 22"/>
          <p:cNvGrpSpPr>
            <a:grpSpLocks/>
          </p:cNvGrpSpPr>
          <p:nvPr/>
        </p:nvGrpSpPr>
        <p:grpSpPr bwMode="auto">
          <a:xfrm>
            <a:off x="1996440" y="5319649"/>
            <a:ext cx="6237291" cy="555625"/>
            <a:chOff x="1248" y="3230"/>
            <a:chExt cx="3929" cy="350"/>
          </a:xfrm>
        </p:grpSpPr>
        <p:sp>
          <p:nvSpPr>
            <p:cNvPr id="102" name="Line 23"/>
            <p:cNvSpPr>
              <a:spLocks noChangeShapeType="1"/>
            </p:cNvSpPr>
            <p:nvPr/>
          </p:nvSpPr>
          <p:spPr bwMode="gray">
            <a:xfrm flipV="1">
              <a:off x="1440" y="3535"/>
              <a:ext cx="3562" cy="45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24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04" name="Text Box 25"/>
            <p:cNvSpPr txBox="1">
              <a:spLocks noChangeArrowheads="1"/>
            </p:cNvSpPr>
            <p:nvPr/>
          </p:nvSpPr>
          <p:spPr bwMode="gray">
            <a:xfrm>
              <a:off x="1785" y="3244"/>
              <a:ext cx="33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/>
                <a:t>Основные структурные элементы </a:t>
              </a:r>
              <a:r>
                <a:rPr lang="en-US" sz="2400" dirty="0" smtClean="0"/>
                <a:t>HTML</a:t>
              </a:r>
              <a:endParaRPr lang="en-US" sz="2400" dirty="0"/>
            </a:p>
          </p:txBody>
        </p:sp>
        <p:sp>
          <p:nvSpPr>
            <p:cNvPr id="105" name="Text Box 26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/>
                <a:t>5</a:t>
              </a:r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2848928" y="2817748"/>
            <a:ext cx="3691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HTML-</a:t>
            </a:r>
            <a:r>
              <a:rPr lang="ru-RU" sz="2400" dirty="0"/>
              <a:t>теги.</a:t>
            </a:r>
            <a:r>
              <a:rPr lang="en-US" sz="2400" dirty="0"/>
              <a:t> </a:t>
            </a:r>
            <a:r>
              <a:rPr lang="ru-RU" sz="2400" dirty="0"/>
              <a:t>Атрибуты тегов</a:t>
            </a:r>
          </a:p>
        </p:txBody>
      </p:sp>
    </p:spTree>
    <p:extLst>
      <p:ext uri="{BB962C8B-B14F-4D97-AF65-F5344CB8AC3E}">
        <p14:creationId xmlns:p14="http://schemas.microsoft.com/office/powerpoint/2010/main" val="41916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495" y="-108750"/>
            <a:ext cx="7886700" cy="1325563"/>
          </a:xfrm>
        </p:spPr>
        <p:txBody>
          <a:bodyPr>
            <a:normAutofit/>
          </a:bodyPr>
          <a:lstStyle/>
          <a:p>
            <a:r>
              <a:rPr lang="ru-RU" sz="3600" b="1" dirty="0" err="1" smtClean="0">
                <a:solidFill>
                  <a:srgbClr val="1F5480"/>
                </a:solidFill>
              </a:rPr>
              <a:t>Метатег</a:t>
            </a:r>
            <a:r>
              <a:rPr lang="ru-RU" sz="3600" b="1" dirty="0" smtClean="0">
                <a:solidFill>
                  <a:srgbClr val="1F5480"/>
                </a:solidFill>
              </a:rPr>
              <a:t>: определение </a:t>
            </a:r>
            <a:r>
              <a:rPr lang="ru-RU" sz="3600" b="1" dirty="0">
                <a:solidFill>
                  <a:srgbClr val="1F5480"/>
                </a:solidFill>
              </a:rPr>
              <a:t>кодировки алфавита</a:t>
            </a:r>
            <a:endParaRPr lang="en-US" sz="3200" b="1" dirty="0">
              <a:solidFill>
                <a:srgbClr val="1F5480"/>
              </a:solidFill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38211" y="1121563"/>
            <a:ext cx="6067801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323855" y="1352433"/>
            <a:ext cx="7889213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Для корректного отображения информации на сайте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разработчик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должен прописать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метатег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кодировки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алфавита, используя атрибут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charset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1F548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73729" y="2943891"/>
            <a:ext cx="6839339" cy="769441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Кириллица для системы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Windows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задается кодировкой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windows-1251 или более современной utf-8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822943" y="3970680"/>
            <a:ext cx="34830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1E2B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&lt;МЕТА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E2B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charset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2B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E2B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utf-8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2B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E2B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1E2B5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4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09" y="-158095"/>
            <a:ext cx="7886700" cy="1325563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Параметры </a:t>
            </a:r>
            <a:r>
              <a:rPr lang="en-US" b="1" dirty="0" smtClean="0">
                <a:solidFill>
                  <a:srgbClr val="1F5480"/>
                </a:solidFill>
              </a:rPr>
              <a:t>BODY</a:t>
            </a:r>
            <a:endParaRPr lang="en-US" b="1" dirty="0">
              <a:solidFill>
                <a:srgbClr val="1F5480"/>
              </a:solidFill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23855" y="866033"/>
            <a:ext cx="6067801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323854" y="966832"/>
            <a:ext cx="6654461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 smtClean="0"/>
              <a:t>Параметры</a:t>
            </a:r>
            <a:r>
              <a:rPr lang="en-US" sz="2400" dirty="0" smtClean="0"/>
              <a:t> </a:t>
            </a:r>
            <a:r>
              <a:rPr lang="ru-RU" sz="2400" dirty="0" smtClean="0"/>
              <a:t>тега </a:t>
            </a:r>
            <a:r>
              <a:rPr lang="en-US" sz="2400" dirty="0" smtClean="0"/>
              <a:t>&lt;BODY&gt; </a:t>
            </a:r>
            <a:r>
              <a:rPr lang="ru-RU" sz="2400" dirty="0" smtClean="0"/>
              <a:t>, влияющие </a:t>
            </a:r>
            <a:r>
              <a:rPr lang="ru-RU" sz="2400" dirty="0"/>
              <a:t>на </a:t>
            </a:r>
            <a:r>
              <a:rPr lang="ru-RU" sz="2400" dirty="0" smtClean="0"/>
              <a:t>оформление внешнего </a:t>
            </a:r>
            <a:r>
              <a:rPr lang="ru-RU" sz="2400" dirty="0"/>
              <a:t>вида всего </a:t>
            </a:r>
            <a:r>
              <a:rPr lang="ru-RU" sz="2400" dirty="0" smtClean="0"/>
              <a:t>документа</a:t>
            </a:r>
            <a:endParaRPr lang="ru-RU" sz="2400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20912"/>
              </p:ext>
            </p:extLst>
          </p:nvPr>
        </p:nvGraphicFramePr>
        <p:xfrm>
          <a:off x="323855" y="2119345"/>
          <a:ext cx="8649876" cy="45516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839174">
                  <a:extLst>
                    <a:ext uri="{9D8B030D-6E8A-4147-A177-3AD203B41FA5}">
                      <a16:colId xmlns:a16="http://schemas.microsoft.com/office/drawing/2014/main" val="340846611"/>
                    </a:ext>
                  </a:extLst>
                </a:gridCol>
                <a:gridCol w="1765738">
                  <a:extLst>
                    <a:ext uri="{9D8B030D-6E8A-4147-A177-3AD203B41FA5}">
                      <a16:colId xmlns:a16="http://schemas.microsoft.com/office/drawing/2014/main" val="3625409136"/>
                    </a:ext>
                  </a:extLst>
                </a:gridCol>
                <a:gridCol w="2704653">
                  <a:extLst>
                    <a:ext uri="{9D8B030D-6E8A-4147-A177-3AD203B41FA5}">
                      <a16:colId xmlns:a16="http://schemas.microsoft.com/office/drawing/2014/main" val="4057325303"/>
                    </a:ext>
                  </a:extLst>
                </a:gridCol>
                <a:gridCol w="2340311">
                  <a:extLst>
                    <a:ext uri="{9D8B030D-6E8A-4147-A177-3AD203B41FA5}">
                      <a16:colId xmlns:a16="http://schemas.microsoft.com/office/drawing/2014/main" val="2150142608"/>
                    </a:ext>
                  </a:extLst>
                </a:gridCol>
              </a:tblGrid>
              <a:tr h="674305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ru-RU" sz="1800" dirty="0" smtClean="0"/>
                        <a:t>Устаревший </a:t>
                      </a:r>
                    </a:p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ru-RU" sz="1800" dirty="0" smtClean="0"/>
                        <a:t>атрибут тега</a:t>
                      </a:r>
                    </a:p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ru-RU" sz="1800" dirty="0" smtClean="0"/>
                        <a:t>&lt;</a:t>
                      </a:r>
                      <a:r>
                        <a:rPr lang="en-US" sz="1800" dirty="0" smtClean="0"/>
                        <a:t>BODY&gt;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ru-RU" sz="1800" dirty="0" smtClean="0"/>
                        <a:t>Значение</a:t>
                      </a:r>
                    </a:p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ru-RU" sz="1800" dirty="0" smtClean="0"/>
                        <a:t>атрибута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ru-RU" sz="1800" dirty="0" smtClean="0"/>
                        <a:t>Аналогичное</a:t>
                      </a:r>
                    </a:p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ru-RU" sz="1800" dirty="0" smtClean="0"/>
                        <a:t>свойство из</a:t>
                      </a:r>
                    </a:p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ru-RU" sz="1800" dirty="0" smtClean="0"/>
                        <a:t>таблицы стилей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ru-RU" sz="1800" dirty="0" smtClean="0"/>
                        <a:t>Комментарии</a:t>
                      </a:r>
                      <a:endParaRPr lang="ru-RU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766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lang="en-US" sz="2000" b="1" dirty="0" smtClean="0"/>
                        <a:t>TEXT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lang="ru-RU" sz="2000" dirty="0" smtClean="0"/>
                        <a:t>название или номер цвета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lang="en-US" sz="2000" b="1" dirty="0" smtClean="0"/>
                        <a:t>color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lang="ru-RU" sz="2000" dirty="0" smtClean="0"/>
                        <a:t>цвет текста на всей странице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086333"/>
                  </a:ext>
                </a:extLst>
              </a:tr>
              <a:tr h="585252"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lang="en-US" sz="2000" b="1" dirty="0" smtClean="0"/>
                        <a:t>LEFTMARGIN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lang="ru-RU" sz="2000" dirty="0" smtClean="0"/>
                        <a:t>число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lang="en-US" sz="2000" b="1" dirty="0" smtClean="0"/>
                        <a:t>margin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lang="ru-RU" sz="2000" dirty="0" smtClean="0"/>
                        <a:t>поля слева и справа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046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lang="en-US" sz="2000" b="1" dirty="0" smtClean="0"/>
                        <a:t>TOPMARGIN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lang="ru-RU" sz="2000" dirty="0" smtClean="0"/>
                        <a:t>число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lang="en-US" sz="2000" b="1" dirty="0" smtClean="0"/>
                        <a:t>margin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lang="ru-RU" sz="2000" dirty="0" smtClean="0"/>
                        <a:t>поля сверху и снизу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67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lang="en-US" sz="2000" b="1" dirty="0" smtClean="0"/>
                        <a:t>BGCOLOR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lang="ru-RU" sz="2000" dirty="0" smtClean="0"/>
                        <a:t>название или номер цвета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lang="en-US" sz="2000" b="1" dirty="0" err="1" smtClean="0"/>
                        <a:t>backgroundcolor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lang="ru-RU" sz="2000" dirty="0" smtClean="0"/>
                        <a:t>цвет фона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04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lang="en-US" sz="2000" b="1" dirty="0" smtClean="0"/>
                        <a:t>BACKGROUND 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lang="ru-RU" sz="2000" dirty="0" smtClean="0"/>
                        <a:t>имя файла-картинки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lang="en-US" sz="2000" b="1" dirty="0" err="1" smtClean="0"/>
                        <a:t>backgroundimage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lang="ru-RU" sz="2000" dirty="0" smtClean="0"/>
                        <a:t>фоновый рисунок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66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lang="en-US" sz="2000" b="1" dirty="0" smtClean="0"/>
                        <a:t>BGPROPERTIES</a:t>
                      </a:r>
                      <a:endParaRPr lang="ru-RU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lang="en-US" sz="2000" dirty="0" smtClean="0"/>
                        <a:t>FIXED </a:t>
                      </a:r>
                      <a:endParaRPr lang="ru-RU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lang="en-US" sz="2000" b="1" dirty="0" err="1" smtClean="0"/>
                        <a:t>backgroundattachment</a:t>
                      </a:r>
                      <a:endParaRPr lang="ru-RU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lang="ru-RU" sz="2000" dirty="0" smtClean="0"/>
                        <a:t>фон не перемещается</a:t>
                      </a:r>
                      <a:endParaRPr lang="ru-RU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827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12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09" y="-158095"/>
            <a:ext cx="7886700" cy="1325563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Секции </a:t>
            </a:r>
            <a:r>
              <a:rPr lang="en-US" b="1" dirty="0" smtClean="0">
                <a:solidFill>
                  <a:srgbClr val="1F5480"/>
                </a:solidFill>
              </a:rPr>
              <a:t>BODY</a:t>
            </a:r>
            <a:endParaRPr lang="en-US" b="1" dirty="0">
              <a:solidFill>
                <a:srgbClr val="1F5480"/>
              </a:solidFill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23855" y="866033"/>
            <a:ext cx="6067801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323855" y="1431331"/>
            <a:ext cx="453690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Обычно </a:t>
            </a:r>
            <a:r>
              <a:rPr lang="ru-RU" sz="2400" dirty="0"/>
              <a:t>выделяют три основных блока: </a:t>
            </a:r>
            <a:endParaRPr lang="ru-RU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b="1" dirty="0" smtClean="0">
                <a:solidFill>
                  <a:srgbClr val="0070C0"/>
                </a:solidFill>
              </a:rPr>
              <a:t>заголовочная </a:t>
            </a:r>
            <a:r>
              <a:rPr lang="ru-RU" sz="2400" b="1" dirty="0">
                <a:solidFill>
                  <a:srgbClr val="0070C0"/>
                </a:solidFill>
              </a:rPr>
              <a:t>часть (&lt;HEADER&gt;), </a:t>
            </a:r>
            <a:endParaRPr lang="ru-RU" sz="2400" b="1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b="1" dirty="0" smtClean="0">
                <a:solidFill>
                  <a:srgbClr val="00B050"/>
                </a:solidFill>
              </a:rPr>
              <a:t>основная </a:t>
            </a:r>
            <a:r>
              <a:rPr lang="ru-RU" sz="2400" b="1" dirty="0">
                <a:solidFill>
                  <a:srgbClr val="00B050"/>
                </a:solidFill>
              </a:rPr>
              <a:t>(&lt;MAIN&gt;) </a:t>
            </a:r>
            <a:endParaRPr lang="ru-RU" sz="2400" b="1" dirty="0" smtClean="0">
              <a:solidFill>
                <a:srgbClr val="00B05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b="1" dirty="0" smtClean="0">
                <a:solidFill>
                  <a:srgbClr val="C00000"/>
                </a:solidFill>
              </a:rPr>
              <a:t>заключительная </a:t>
            </a:r>
            <a:r>
              <a:rPr lang="ru-RU" sz="2400" b="1" dirty="0">
                <a:solidFill>
                  <a:srgbClr val="C00000"/>
                </a:solidFill>
              </a:rPr>
              <a:t>часть (&lt;FOOTER&gt;)</a:t>
            </a:r>
            <a:r>
              <a:rPr lang="ru-RU" sz="2400" dirty="0">
                <a:solidFill>
                  <a:srgbClr val="C00000"/>
                </a:solidFill>
              </a:rPr>
              <a:t>. </a:t>
            </a:r>
            <a:endParaRPr lang="ru-RU" sz="2400" dirty="0" smtClean="0">
              <a:solidFill>
                <a:srgbClr val="C000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2383" t="1483" r="27425" b="1518"/>
          <a:stretch/>
        </p:blipFill>
        <p:spPr>
          <a:xfrm>
            <a:off x="5034011" y="943033"/>
            <a:ext cx="3436219" cy="5842536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40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09" y="-158095"/>
            <a:ext cx="7886700" cy="1325563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Секции </a:t>
            </a:r>
            <a:r>
              <a:rPr lang="en-US" b="1" dirty="0" smtClean="0">
                <a:solidFill>
                  <a:srgbClr val="1F5480"/>
                </a:solidFill>
              </a:rPr>
              <a:t>BODY</a:t>
            </a:r>
            <a:endParaRPr lang="en-US" b="1" dirty="0">
              <a:solidFill>
                <a:srgbClr val="1F5480"/>
              </a:solidFill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23855" y="866033"/>
            <a:ext cx="6067801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Скругленный прямоугольник 2"/>
          <p:cNvSpPr/>
          <p:nvPr/>
        </p:nvSpPr>
        <p:spPr>
          <a:xfrm>
            <a:off x="184409" y="1167468"/>
            <a:ext cx="8156002" cy="21452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В заголовочном разделе </a:t>
            </a:r>
            <a:r>
              <a:rPr lang="ru-RU" sz="2400" b="1" dirty="0"/>
              <a:t>&lt;</a:t>
            </a:r>
            <a:r>
              <a:rPr lang="en-US" sz="2400" b="1" dirty="0"/>
              <a:t>HEADER&gt; </a:t>
            </a:r>
            <a:r>
              <a:rPr lang="ru-RU" sz="2400" dirty="0"/>
              <a:t>обычно размещается заголовочный баннер с названием сайта. Под ним часто горизонтально располагается навигационная панель, то есть оглавление сайта, которая в </a:t>
            </a:r>
            <a:r>
              <a:rPr lang="en-US" sz="2400" dirty="0"/>
              <a:t>html-</a:t>
            </a:r>
            <a:r>
              <a:rPr lang="ru-RU" sz="2400" dirty="0"/>
              <a:t>коде заключается в секционный элемент </a:t>
            </a:r>
            <a:r>
              <a:rPr lang="ru-RU" sz="2400" b="1" dirty="0"/>
              <a:t>&lt;</a:t>
            </a:r>
            <a:r>
              <a:rPr lang="en-US" sz="2400" b="1" dirty="0"/>
              <a:t>NAV</a:t>
            </a:r>
            <a:r>
              <a:rPr lang="en-US" sz="2400" b="1" dirty="0" smtClean="0"/>
              <a:t>&gt;.</a:t>
            </a:r>
            <a:endParaRPr lang="en-US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5168" y="3614170"/>
            <a:ext cx="70905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&lt;HEADER&gt; &lt;H1&gt;</a:t>
            </a:r>
            <a:r>
              <a:rPr lang="ru-RU" sz="2400" dirty="0"/>
              <a:t>ШКОЛА </a:t>
            </a:r>
            <a:r>
              <a:rPr lang="en-US" sz="2400" dirty="0"/>
              <a:t>XXI </a:t>
            </a:r>
            <a:r>
              <a:rPr lang="ru-RU" sz="2400" dirty="0"/>
              <a:t>века&lt;/</a:t>
            </a:r>
            <a:r>
              <a:rPr lang="en-US" sz="2400" dirty="0"/>
              <a:t>H1&gt; &lt;/HEADER&gt;</a:t>
            </a:r>
          </a:p>
          <a:p>
            <a:pPr marL="182563" indent="-182563"/>
            <a:r>
              <a:rPr lang="en-US" sz="2400" dirty="0"/>
              <a:t>&lt;NAV&gt;</a:t>
            </a:r>
          </a:p>
          <a:p>
            <a:pPr marL="269875"/>
            <a:r>
              <a:rPr lang="en-US" sz="2400" dirty="0"/>
              <a:t>&lt;UL&gt;</a:t>
            </a:r>
          </a:p>
          <a:p>
            <a:pPr marL="539750"/>
            <a:r>
              <a:rPr lang="en-US" sz="2400" dirty="0"/>
              <a:t>&lt;LI&gt;&lt;A HREF="#</a:t>
            </a:r>
            <a:r>
              <a:rPr lang="en-US" sz="2400" dirty="0" err="1"/>
              <a:t>chapterOne</a:t>
            </a:r>
            <a:r>
              <a:rPr lang="en-US" sz="2400" dirty="0"/>
              <a:t>"&gt;</a:t>
            </a:r>
            <a:r>
              <a:rPr lang="ru-RU" sz="2400" dirty="0"/>
              <a:t>Глава </a:t>
            </a:r>
            <a:r>
              <a:rPr lang="en-US" sz="2400" dirty="0"/>
              <a:t>I&lt;/A&gt;</a:t>
            </a:r>
          </a:p>
          <a:p>
            <a:pPr marL="539750"/>
            <a:r>
              <a:rPr lang="en-US" sz="2400" dirty="0"/>
              <a:t>&lt;LI&gt;&lt;A HREF="#</a:t>
            </a:r>
            <a:r>
              <a:rPr lang="en-US" sz="2400" dirty="0" err="1"/>
              <a:t>chapterTwo</a:t>
            </a:r>
            <a:r>
              <a:rPr lang="en-US" sz="2400" dirty="0"/>
              <a:t>"&gt;</a:t>
            </a:r>
            <a:r>
              <a:rPr lang="ru-RU" sz="2400" dirty="0"/>
              <a:t>Глава </a:t>
            </a:r>
            <a:r>
              <a:rPr lang="en-US" sz="2400" dirty="0"/>
              <a:t>II&lt;/A&gt;</a:t>
            </a:r>
          </a:p>
          <a:p>
            <a:pPr marL="539750"/>
            <a:r>
              <a:rPr lang="en-US" sz="2400" dirty="0"/>
              <a:t>&lt;LI&gt;&lt;A HREF="#</a:t>
            </a:r>
            <a:r>
              <a:rPr lang="en-US" sz="2400" dirty="0" err="1"/>
              <a:t>chapterThree</a:t>
            </a:r>
            <a:r>
              <a:rPr lang="en-US" sz="2400" dirty="0"/>
              <a:t>"&gt;</a:t>
            </a:r>
            <a:r>
              <a:rPr lang="ru-RU" sz="2400" dirty="0"/>
              <a:t>Глава </a:t>
            </a:r>
            <a:r>
              <a:rPr lang="en-US" sz="2400" dirty="0"/>
              <a:t>III&lt;/A&gt;</a:t>
            </a:r>
          </a:p>
          <a:p>
            <a:pPr marL="269875"/>
            <a:r>
              <a:rPr lang="en-US" sz="2400" dirty="0"/>
              <a:t>&lt;/UL&gt;</a:t>
            </a:r>
          </a:p>
          <a:p>
            <a:pPr marL="182563" indent="-182563"/>
            <a:r>
              <a:rPr lang="en-US" sz="2400" dirty="0"/>
              <a:t>&lt;/NAV&gt;</a:t>
            </a:r>
          </a:p>
        </p:txBody>
      </p:sp>
    </p:spTree>
    <p:extLst>
      <p:ext uri="{BB962C8B-B14F-4D97-AF65-F5344CB8AC3E}">
        <p14:creationId xmlns:p14="http://schemas.microsoft.com/office/powerpoint/2010/main" val="15383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09" y="-158095"/>
            <a:ext cx="7886700" cy="1325563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Секции </a:t>
            </a:r>
            <a:r>
              <a:rPr lang="en-US" b="1" dirty="0" smtClean="0">
                <a:solidFill>
                  <a:srgbClr val="1F5480"/>
                </a:solidFill>
              </a:rPr>
              <a:t>BODY</a:t>
            </a:r>
            <a:endParaRPr lang="en-US" b="1" dirty="0">
              <a:solidFill>
                <a:srgbClr val="1F5480"/>
              </a:solidFill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23855" y="866033"/>
            <a:ext cx="6067801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Скругленный прямоугольник 3"/>
          <p:cNvSpPr/>
          <p:nvPr/>
        </p:nvSpPr>
        <p:spPr>
          <a:xfrm>
            <a:off x="184409" y="1031316"/>
            <a:ext cx="7973122" cy="13280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Заключительный раздел страницы </a:t>
            </a:r>
            <a:r>
              <a:rPr lang="ru-RU" sz="2400" b="1" dirty="0"/>
              <a:t>&lt;FOOTER&gt; </a:t>
            </a:r>
            <a:r>
              <a:rPr lang="ru-RU" sz="2400" dirty="0"/>
              <a:t>используется для представления информации о сайте: автор, копирайт или ссылки на связанные веб-страницы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07430" y="2551869"/>
            <a:ext cx="8349942" cy="173664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Существует еще один секционный элемент </a:t>
            </a:r>
            <a:r>
              <a:rPr lang="ru-RU" sz="2400" b="1" dirty="0"/>
              <a:t>&lt;ADDRESS&gt;. </a:t>
            </a:r>
            <a:r>
              <a:rPr lang="ru-RU" sz="2400" dirty="0"/>
              <a:t>Он предназначен для представления контактной информации статьи или веб-страницы. Это может быть, например, ссылка на сайт автора или адрес его электронной почты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14743" y="4585750"/>
            <a:ext cx="84255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&lt;ADDRESS&gt;</a:t>
            </a:r>
          </a:p>
          <a:p>
            <a:pPr marL="269875"/>
            <a:r>
              <a:rPr lang="ru-RU" sz="2400" dirty="0"/>
              <a:t>Автор: &lt;A HREF="mailto:matt@example.com"&gt;Иванов Д.&lt;/A&gt;</a:t>
            </a:r>
          </a:p>
          <a:p>
            <a:r>
              <a:rPr lang="ru-RU" sz="2400" dirty="0"/>
              <a:t>&lt;/ADDRESS&gt;</a:t>
            </a:r>
          </a:p>
        </p:txBody>
      </p:sp>
    </p:spTree>
    <p:extLst>
      <p:ext uri="{BB962C8B-B14F-4D97-AF65-F5344CB8AC3E}">
        <p14:creationId xmlns:p14="http://schemas.microsoft.com/office/powerpoint/2010/main" val="320870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09" y="-158095"/>
            <a:ext cx="7886700" cy="1325563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Атрибут </a:t>
            </a:r>
            <a:r>
              <a:rPr lang="en-US" b="1" dirty="0" smtClean="0">
                <a:solidFill>
                  <a:srgbClr val="1F5480"/>
                </a:solidFill>
              </a:rPr>
              <a:t>title</a:t>
            </a:r>
            <a:endParaRPr lang="en-US" b="1" dirty="0">
              <a:solidFill>
                <a:srgbClr val="1F5480"/>
              </a:solidFill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23855" y="866033"/>
            <a:ext cx="6067801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323855" y="1278586"/>
            <a:ext cx="7592804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Атрибут </a:t>
            </a:r>
            <a:r>
              <a:rPr lang="en-US" sz="2400" b="1" dirty="0" smtClean="0"/>
              <a:t>title</a:t>
            </a:r>
            <a:r>
              <a:rPr lang="en-US" sz="2400" dirty="0" smtClean="0"/>
              <a:t> </a:t>
            </a:r>
            <a:r>
              <a:rPr lang="ru-RU" sz="2400" dirty="0" smtClean="0"/>
              <a:t>предоставляет информацию об </a:t>
            </a:r>
            <a:r>
              <a:rPr lang="ru-RU" sz="2400" dirty="0"/>
              <a:t>элементе, в котором он содержится. </a:t>
            </a:r>
            <a:endParaRPr lang="ru-RU" sz="2400" dirty="0" smtClean="0"/>
          </a:p>
          <a:p>
            <a:pPr algn="just"/>
            <a:r>
              <a:rPr lang="ru-RU" sz="2400" dirty="0" smtClean="0"/>
              <a:t>Браузеры </a:t>
            </a:r>
            <a:r>
              <a:rPr lang="ru-RU" sz="2400" dirty="0"/>
              <a:t>отображают </a:t>
            </a:r>
            <a:r>
              <a:rPr lang="ru-RU" sz="2400" b="1" dirty="0" err="1"/>
              <a:t>title</a:t>
            </a:r>
            <a:r>
              <a:rPr lang="ru-RU" sz="2400" dirty="0"/>
              <a:t> как «подсказку</a:t>
            </a:r>
            <a:r>
              <a:rPr lang="ru-RU" sz="2400" dirty="0" smtClean="0"/>
              <a:t>» (</a:t>
            </a:r>
            <a:r>
              <a:rPr lang="ru-RU" sz="2400" dirty="0"/>
              <a:t>краткое сообщение), появляющуюся при наведении </a:t>
            </a:r>
            <a:r>
              <a:rPr lang="ru-RU" sz="2400" dirty="0" smtClean="0"/>
              <a:t>на объект</a:t>
            </a:r>
            <a:r>
              <a:rPr lang="ru-RU" sz="2400" dirty="0"/>
              <a:t>. </a:t>
            </a:r>
            <a:endParaRPr lang="ru-RU" sz="24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4092771"/>
            <a:ext cx="9209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&lt;ABBR </a:t>
            </a:r>
            <a:r>
              <a:rPr lang="ru-RU" sz="2400" dirty="0" err="1"/>
              <a:t>title</a:t>
            </a:r>
            <a:r>
              <a:rPr lang="ru-RU" sz="2400" dirty="0"/>
              <a:t>=”</a:t>
            </a:r>
            <a:r>
              <a:rPr lang="ru-RU" sz="2400" dirty="0" err="1"/>
              <a:t>Карманный_Персональный_Компьютер</a:t>
            </a:r>
            <a:r>
              <a:rPr lang="ru-RU" sz="2400" dirty="0"/>
              <a:t>”&gt; </a:t>
            </a:r>
            <a:r>
              <a:rPr lang="ru-RU" sz="2400" dirty="0" smtClean="0"/>
              <a:t>КПК &lt;/</a:t>
            </a:r>
            <a:r>
              <a:rPr lang="ru-RU" sz="2400" dirty="0"/>
              <a:t>ABBR&gt;</a:t>
            </a:r>
          </a:p>
        </p:txBody>
      </p:sp>
    </p:spTree>
    <p:extLst>
      <p:ext uri="{BB962C8B-B14F-4D97-AF65-F5344CB8AC3E}">
        <p14:creationId xmlns:p14="http://schemas.microsoft.com/office/powerpoint/2010/main" val="16537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09" y="-158095"/>
            <a:ext cx="7886700" cy="1325563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Изучаем </a:t>
            </a:r>
            <a:r>
              <a:rPr lang="en-US" b="1" dirty="0" smtClean="0">
                <a:solidFill>
                  <a:srgbClr val="1F5480"/>
                </a:solidFill>
              </a:rPr>
              <a:t>HTML</a:t>
            </a:r>
            <a:endParaRPr lang="en-US" b="1" dirty="0">
              <a:solidFill>
                <a:srgbClr val="1F5480"/>
              </a:solidFill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23855" y="866033"/>
            <a:ext cx="6067801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84409" y="1368846"/>
            <a:ext cx="8349916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69875" algn="l"/>
              </a:tabLst>
            </a:pPr>
            <a:r>
              <a:rPr lang="ru-RU" sz="3200" dirty="0" smtClean="0"/>
              <a:t>Справочник </a:t>
            </a:r>
            <a:r>
              <a:rPr lang="ru-RU" sz="3200" dirty="0"/>
              <a:t>по </a:t>
            </a:r>
            <a:r>
              <a:rPr lang="en-US" sz="3200" dirty="0" smtClean="0"/>
              <a:t>HTML –</a:t>
            </a:r>
            <a:r>
              <a:rPr lang="ru-RU" sz="3200" dirty="0" smtClean="0"/>
              <a:t> </a:t>
            </a:r>
            <a:r>
              <a:rPr lang="en-US" sz="3200" dirty="0">
                <a:hlinkClick r:id="rId2"/>
              </a:rPr>
              <a:t>http://htmlbook.ru</a:t>
            </a:r>
            <a:r>
              <a:rPr lang="en-US" sz="3200" dirty="0" smtClean="0">
                <a:hlinkClick r:id="rId2"/>
              </a:rPr>
              <a:t>/</a:t>
            </a:r>
            <a:r>
              <a:rPr lang="ru-RU" sz="3200" dirty="0" smtClean="0"/>
              <a:t> </a:t>
            </a:r>
            <a:endParaRPr lang="en-US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26133" y="2533136"/>
            <a:ext cx="8349916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W3School Online Web Tutorial. HTML Tutorial [Electronic resource</a:t>
            </a:r>
            <a:r>
              <a:rPr lang="en-US" sz="2800" dirty="0" smtClean="0"/>
              <a:t>] </a:t>
            </a:r>
            <a:r>
              <a:rPr lang="ru-RU" sz="2800" dirty="0"/>
              <a:t>- </a:t>
            </a:r>
            <a:r>
              <a:rPr lang="en-US" sz="2800" dirty="0">
                <a:hlinkClick r:id="rId3"/>
              </a:rPr>
              <a:t>http://www.w3schools.com/html</a:t>
            </a:r>
            <a:r>
              <a:rPr lang="ru-RU" sz="2800" dirty="0"/>
              <a:t> </a:t>
            </a:r>
            <a:endParaRPr lang="en-US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50264" y="4126961"/>
            <a:ext cx="8075549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dk1"/>
                </a:solidFill>
                <a:hlinkClick r:id="rId4"/>
              </a:rPr>
              <a:t>https://www.wm-school.ru/html/default.html</a:t>
            </a:r>
            <a:r>
              <a:rPr lang="en-US" sz="2800" dirty="0">
                <a:solidFill>
                  <a:schemeClr val="dk1"/>
                </a:solidFill>
              </a:rPr>
              <a:t> - </a:t>
            </a:r>
            <a:r>
              <a:rPr lang="ru-RU" sz="2800" dirty="0">
                <a:solidFill>
                  <a:schemeClr val="dk1"/>
                </a:solidFill>
              </a:rPr>
              <a:t>сайт для веб-мастеров, </a:t>
            </a:r>
            <a:r>
              <a:rPr lang="ru-RU" sz="2800" dirty="0" smtClean="0">
                <a:solidFill>
                  <a:schemeClr val="dk1"/>
                </a:solidFill>
              </a:rPr>
              <a:t>учебники </a:t>
            </a:r>
            <a:r>
              <a:rPr lang="ru-RU" sz="2800" dirty="0">
                <a:solidFill>
                  <a:schemeClr val="dk1"/>
                </a:solidFill>
              </a:rPr>
              <a:t>для веб-программистов</a:t>
            </a:r>
          </a:p>
        </p:txBody>
      </p:sp>
    </p:spTree>
    <p:extLst>
      <p:ext uri="{BB962C8B-B14F-4D97-AF65-F5344CB8AC3E}">
        <p14:creationId xmlns:p14="http://schemas.microsoft.com/office/powerpoint/2010/main" val="36387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66" y="-282174"/>
            <a:ext cx="7886700" cy="132556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1F5480"/>
                </a:solidFill>
              </a:rPr>
              <a:t>Язык </a:t>
            </a:r>
            <a:r>
              <a:rPr lang="en-US" b="1" dirty="0">
                <a:solidFill>
                  <a:srgbClr val="1F5480"/>
                </a:solidFill>
              </a:rPr>
              <a:t>HTML</a:t>
            </a:r>
          </a:p>
        </p:txBody>
      </p:sp>
      <p:sp>
        <p:nvSpPr>
          <p:cNvPr id="20" name="Прямоугольник с двумя скругленными противолежащими углами 19"/>
          <p:cNvSpPr/>
          <p:nvPr/>
        </p:nvSpPr>
        <p:spPr>
          <a:xfrm>
            <a:off x="68580" y="1249562"/>
            <a:ext cx="8012430" cy="1137022"/>
          </a:xfrm>
          <a:prstGeom prst="round2Diag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130489" tIns="130489" rIns="130489" bIns="130489" numCol="1" spcCol="1270" anchor="ctr" anchorCtr="0">
            <a:noAutofit/>
          </a:bodyPr>
          <a:lstStyle/>
          <a:p>
            <a:pPr lvl="0" algn="just" defTabSz="8001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600" b="1" kern="1200" dirty="0" smtClean="0">
                <a:solidFill>
                  <a:srgbClr val="1F5480"/>
                </a:solidFill>
              </a:rPr>
              <a:t>Язык HTML </a:t>
            </a:r>
            <a:r>
              <a:rPr lang="ru-RU" sz="2600" kern="1200" dirty="0" smtClean="0"/>
              <a:t>(</a:t>
            </a:r>
            <a:r>
              <a:rPr lang="ru-RU" sz="2600" kern="1200" dirty="0" err="1" smtClean="0"/>
              <a:t>Hyper</a:t>
            </a:r>
            <a:r>
              <a:rPr lang="ru-RU" sz="2600" kern="1200" dirty="0" smtClean="0"/>
              <a:t> </a:t>
            </a:r>
            <a:r>
              <a:rPr lang="ru-RU" sz="2600" kern="1200" dirty="0" err="1" smtClean="0"/>
              <a:t>Text</a:t>
            </a:r>
            <a:r>
              <a:rPr lang="ru-RU" sz="2600" kern="1200" dirty="0" smtClean="0"/>
              <a:t> </a:t>
            </a:r>
            <a:r>
              <a:rPr lang="ru-RU" sz="2600" kern="1200" dirty="0" err="1" smtClean="0"/>
              <a:t>Markup</a:t>
            </a:r>
            <a:r>
              <a:rPr lang="ru-RU" sz="2600" kern="1200" dirty="0" smtClean="0"/>
              <a:t> </a:t>
            </a:r>
            <a:r>
              <a:rPr lang="ru-RU" sz="2600" kern="1200" dirty="0" err="1" smtClean="0"/>
              <a:t>Language</a:t>
            </a:r>
            <a:r>
              <a:rPr lang="ru-RU" sz="2600" kern="1200" dirty="0" smtClean="0"/>
              <a:t>) – язык разметки гипертекста</a:t>
            </a:r>
            <a:endParaRPr lang="ru-RU" sz="2600" kern="1200" dirty="0"/>
          </a:p>
        </p:txBody>
      </p:sp>
      <p:sp>
        <p:nvSpPr>
          <p:cNvPr id="21" name="Прямоугольник с двумя скругленными противолежащими углами 20"/>
          <p:cNvSpPr/>
          <p:nvPr/>
        </p:nvSpPr>
        <p:spPr>
          <a:xfrm>
            <a:off x="283464" y="2798929"/>
            <a:ext cx="8679942" cy="2226954"/>
          </a:xfrm>
          <a:prstGeom prst="round2Diag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130489" tIns="130489" rIns="130489" bIns="130489" numCol="1" spcCol="1270" anchor="ctr" anchorCtr="0">
            <a:noAutofit/>
          </a:bodyPr>
          <a:lstStyle/>
          <a:p>
            <a:pPr lvl="0" algn="just" defTabSz="800100" rtl="0">
              <a:lnSpc>
                <a:spcPct val="90000"/>
              </a:lnSpc>
              <a:spcBef>
                <a:spcPct val="0"/>
              </a:spcBef>
            </a:pPr>
            <a:r>
              <a:rPr lang="ru-RU" sz="2600" b="1" kern="1200" dirty="0" smtClean="0">
                <a:solidFill>
                  <a:srgbClr val="1F5480"/>
                </a:solidFill>
              </a:rPr>
              <a:t>Гипертекст</a:t>
            </a:r>
            <a:r>
              <a:rPr lang="ru-RU" sz="2600" kern="1200" dirty="0" smtClean="0">
                <a:solidFill>
                  <a:srgbClr val="1F5480"/>
                </a:solidFill>
              </a:rPr>
              <a:t> </a:t>
            </a:r>
            <a:r>
              <a:rPr lang="ru-RU" sz="2600" kern="1200" dirty="0" smtClean="0"/>
              <a:t>(</a:t>
            </a:r>
            <a:r>
              <a:rPr lang="ru-RU" sz="2600" kern="1200" dirty="0" err="1" smtClean="0"/>
              <a:t>hypertext</a:t>
            </a:r>
            <a:r>
              <a:rPr lang="ru-RU" sz="2600" kern="1200" dirty="0" smtClean="0"/>
              <a:t>) – технология хранения и обработки текстовых документов, которая обеспечивает возможности установления и поддержки связей между документами и/или их отдельными фрагментами и навигации пользователя в такой структуре. </a:t>
            </a:r>
            <a:endParaRPr lang="en-US" sz="2600" kern="1200" dirty="0" smtClean="0"/>
          </a:p>
          <a:p>
            <a:pPr lvl="0" algn="just" defTabSz="800100" rtl="0">
              <a:lnSpc>
                <a:spcPct val="90000"/>
              </a:lnSpc>
              <a:spcBef>
                <a:spcPct val="0"/>
              </a:spcBef>
            </a:pPr>
            <a:r>
              <a:rPr lang="ru-RU" sz="2600" kern="1200" dirty="0" smtClean="0"/>
              <a:t>Термин введен Т. Нельсоном в 1965 г.</a:t>
            </a:r>
            <a:endParaRPr lang="ru-RU" sz="2600" kern="1200" dirty="0"/>
          </a:p>
        </p:txBody>
      </p:sp>
      <p:sp>
        <p:nvSpPr>
          <p:cNvPr id="22" name="Прямоугольник с двумя скругленными противолежащими углами 21"/>
          <p:cNvSpPr/>
          <p:nvPr/>
        </p:nvSpPr>
        <p:spPr>
          <a:xfrm>
            <a:off x="2468880" y="5473621"/>
            <a:ext cx="6631686" cy="1268206"/>
          </a:xfrm>
          <a:prstGeom prst="round2DiagRect">
            <a:avLst>
              <a:gd name="adj1" fmla="val 31087"/>
              <a:gd name="adj2" fmla="val 0"/>
            </a:avLst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130489" tIns="130489" rIns="130489" bIns="130489" numCol="1" spcCol="1270" anchor="ctr" anchorCtr="0">
            <a:noAutofit/>
          </a:bodyPr>
          <a:lstStyle/>
          <a:p>
            <a:pPr lvl="0" algn="just" defTabSz="8001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600" b="1" kern="1200" dirty="0" smtClean="0">
                <a:solidFill>
                  <a:srgbClr val="1F5480"/>
                </a:solidFill>
              </a:rPr>
              <a:t>Гиперссылка</a:t>
            </a:r>
            <a:r>
              <a:rPr lang="ru-RU" sz="2600" kern="1200" dirty="0" smtClean="0">
                <a:solidFill>
                  <a:srgbClr val="1F5480"/>
                </a:solidFill>
              </a:rPr>
              <a:t> </a:t>
            </a:r>
            <a:r>
              <a:rPr lang="ru-RU" sz="2600" kern="1200" dirty="0" smtClean="0"/>
              <a:t>– бинарная связь между документами и/или их составными частями.</a:t>
            </a:r>
            <a:endParaRPr lang="ru-RU" sz="2600" kern="1200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429768" y="659658"/>
            <a:ext cx="4041648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62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5" y="-286111"/>
            <a:ext cx="7886700" cy="1325563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История </a:t>
            </a:r>
            <a:r>
              <a:rPr lang="en-US" b="1" dirty="0" smtClean="0">
                <a:solidFill>
                  <a:srgbClr val="1F5480"/>
                </a:solidFill>
              </a:rPr>
              <a:t>HTML</a:t>
            </a:r>
            <a:endParaRPr lang="en-US" b="1" dirty="0">
              <a:solidFill>
                <a:srgbClr val="1F5480"/>
              </a:solidFill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442727" y="655721"/>
            <a:ext cx="4041648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597167" y="2720660"/>
            <a:ext cx="968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F6FC6"/>
                </a:solidFill>
              </a:rPr>
              <a:t>1986 г.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824711" y="2929917"/>
            <a:ext cx="1846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Первый </a:t>
            </a:r>
            <a:r>
              <a:rPr lang="ru-RU" dirty="0"/>
              <a:t>браузер - </a:t>
            </a:r>
            <a:r>
              <a:rPr lang="ru-RU" dirty="0" err="1"/>
              <a:t>WorldWideWeb</a:t>
            </a:r>
            <a:r>
              <a:rPr lang="ru-RU" dirty="0"/>
              <a:t> </a:t>
            </a: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344859" y="4101699"/>
            <a:ext cx="2817838" cy="2344640"/>
          </a:xfrm>
          <a:prstGeom prst="rect">
            <a:avLst/>
          </a:prstGeom>
        </p:spPr>
      </p:pic>
      <p:sp>
        <p:nvSpPr>
          <p:cNvPr id="8" name="Стрелка вправо с вырезом 7"/>
          <p:cNvSpPr/>
          <p:nvPr/>
        </p:nvSpPr>
        <p:spPr>
          <a:xfrm>
            <a:off x="455316" y="2512522"/>
            <a:ext cx="1110578" cy="179401"/>
          </a:xfrm>
          <a:prstGeom prst="notchedRightArrow">
            <a:avLst>
              <a:gd name="adj1" fmla="val 100000"/>
              <a:gd name="adj2" fmla="val 65625"/>
            </a:avLst>
          </a:prstGeom>
          <a:solidFill>
            <a:srgbClr val="0F6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42727" y="1402319"/>
            <a:ext cx="1123167" cy="1010570"/>
          </a:xfrm>
          <a:prstGeom prst="roundRect">
            <a:avLst/>
          </a:prstGeom>
          <a:noFill/>
          <a:ln w="38100">
            <a:solidFill>
              <a:srgbClr val="0F6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с вырезом 15"/>
          <p:cNvSpPr/>
          <p:nvPr/>
        </p:nvSpPr>
        <p:spPr>
          <a:xfrm>
            <a:off x="1939454" y="2501098"/>
            <a:ext cx="1642760" cy="190825"/>
          </a:xfrm>
          <a:prstGeom prst="notchedRightArrow">
            <a:avLst>
              <a:gd name="adj1" fmla="val 100000"/>
              <a:gd name="adj2" fmla="val 65625"/>
            </a:avLst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с вырезом 17"/>
          <p:cNvSpPr/>
          <p:nvPr/>
        </p:nvSpPr>
        <p:spPr>
          <a:xfrm>
            <a:off x="3937165" y="2512521"/>
            <a:ext cx="1352253" cy="167979"/>
          </a:xfrm>
          <a:prstGeom prst="notchedRightArrow">
            <a:avLst>
              <a:gd name="adj1" fmla="val 100000"/>
              <a:gd name="adj2" fmla="val 65625"/>
            </a:avLst>
          </a:prstGeom>
          <a:solidFill>
            <a:srgbClr val="0BD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с вырезом 18"/>
          <p:cNvSpPr/>
          <p:nvPr/>
        </p:nvSpPr>
        <p:spPr>
          <a:xfrm>
            <a:off x="5623108" y="2501099"/>
            <a:ext cx="1280160" cy="179402"/>
          </a:xfrm>
          <a:prstGeom prst="notchedRightArrow">
            <a:avLst>
              <a:gd name="adj1" fmla="val 100000"/>
              <a:gd name="adj2" fmla="val 65625"/>
            </a:avLst>
          </a:prstGeom>
          <a:solidFill>
            <a:srgbClr val="10C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с вырезом 22"/>
          <p:cNvSpPr/>
          <p:nvPr/>
        </p:nvSpPr>
        <p:spPr>
          <a:xfrm>
            <a:off x="7299738" y="2501099"/>
            <a:ext cx="1598713" cy="190824"/>
          </a:xfrm>
          <a:prstGeom prst="notchedRightArrow">
            <a:avLst>
              <a:gd name="adj1" fmla="val 100000"/>
              <a:gd name="adj2" fmla="val 65625"/>
            </a:avLst>
          </a:prstGeom>
          <a:solidFill>
            <a:srgbClr val="7CC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861646" y="2794743"/>
            <a:ext cx="1751874" cy="1010570"/>
          </a:xfrm>
          <a:prstGeom prst="roundRect">
            <a:avLst/>
          </a:prstGeom>
          <a:noFill/>
          <a:ln w="38100">
            <a:solidFill>
              <a:srgbClr val="009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882301" y="1405384"/>
            <a:ext cx="1433014" cy="1010570"/>
          </a:xfrm>
          <a:prstGeom prst="roundRect">
            <a:avLst/>
          </a:prstGeom>
          <a:noFill/>
          <a:ln w="38100">
            <a:solidFill>
              <a:srgbClr val="0B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5558931" y="2736269"/>
            <a:ext cx="1492248" cy="1010570"/>
          </a:xfrm>
          <a:prstGeom prst="roundRect">
            <a:avLst/>
          </a:prstGeom>
          <a:noFill/>
          <a:ln w="38100">
            <a:solidFill>
              <a:srgbClr val="10CF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7224109" y="1153372"/>
            <a:ext cx="1674343" cy="1247507"/>
          </a:xfrm>
          <a:prstGeom prst="roundRect">
            <a:avLst/>
          </a:prstGeom>
          <a:noFill/>
          <a:ln w="38100">
            <a:solidFill>
              <a:srgbClr val="7CCA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8" name="Группа 27"/>
          <p:cNvGrpSpPr/>
          <p:nvPr/>
        </p:nvGrpSpPr>
        <p:grpSpPr>
          <a:xfrm>
            <a:off x="145352" y="1106290"/>
            <a:ext cx="257561" cy="1585634"/>
            <a:chOff x="412244" y="1337305"/>
            <a:chExt cx="257561" cy="1585634"/>
          </a:xfrm>
        </p:grpSpPr>
        <p:sp>
          <p:nvSpPr>
            <p:cNvPr id="12" name="Капля 11"/>
            <p:cNvSpPr/>
            <p:nvPr/>
          </p:nvSpPr>
          <p:spPr>
            <a:xfrm rot="18845622">
              <a:off x="446491" y="2718907"/>
              <a:ext cx="199724" cy="208340"/>
            </a:xfrm>
            <a:prstGeom prst="teardrop">
              <a:avLst/>
            </a:prstGeom>
            <a:noFill/>
            <a:ln w="38100">
              <a:solidFill>
                <a:srgbClr val="0F6F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>
              <a:stCxn id="12" idx="7"/>
            </p:cNvCxnSpPr>
            <p:nvPr/>
          </p:nvCxnSpPr>
          <p:spPr>
            <a:xfrm flipV="1">
              <a:off x="541025" y="1582011"/>
              <a:ext cx="5329" cy="1096860"/>
            </a:xfrm>
            <a:prstGeom prst="line">
              <a:avLst/>
            </a:prstGeom>
            <a:ln w="38100">
              <a:solidFill>
                <a:srgbClr val="0F6F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Блок-схема: ссылка на другую страницу 14"/>
            <p:cNvSpPr/>
            <p:nvPr/>
          </p:nvSpPr>
          <p:spPr>
            <a:xfrm>
              <a:off x="412244" y="1337305"/>
              <a:ext cx="257561" cy="256448"/>
            </a:xfrm>
            <a:prstGeom prst="flowChartOffpageConnector">
              <a:avLst/>
            </a:prstGeom>
            <a:noFill/>
            <a:ln w="38100">
              <a:solidFill>
                <a:srgbClr val="0F6F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" name="Группа 28"/>
          <p:cNvGrpSpPr/>
          <p:nvPr/>
        </p:nvGrpSpPr>
        <p:grpSpPr>
          <a:xfrm flipV="1">
            <a:off x="1589995" y="2512522"/>
            <a:ext cx="257561" cy="1585634"/>
            <a:chOff x="412244" y="1337305"/>
            <a:chExt cx="257561" cy="1585634"/>
          </a:xfrm>
        </p:grpSpPr>
        <p:sp>
          <p:nvSpPr>
            <p:cNvPr id="30" name="Капля 29"/>
            <p:cNvSpPr/>
            <p:nvPr/>
          </p:nvSpPr>
          <p:spPr>
            <a:xfrm rot="18845622">
              <a:off x="446491" y="2718907"/>
              <a:ext cx="199724" cy="208340"/>
            </a:xfrm>
            <a:prstGeom prst="teardrop">
              <a:avLst/>
            </a:prstGeom>
            <a:noFill/>
            <a:ln w="38100">
              <a:solidFill>
                <a:srgbClr val="009D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1" name="Прямая соединительная линия 30"/>
            <p:cNvCxnSpPr>
              <a:stCxn id="30" idx="7"/>
            </p:cNvCxnSpPr>
            <p:nvPr/>
          </p:nvCxnSpPr>
          <p:spPr>
            <a:xfrm flipV="1">
              <a:off x="541025" y="1582011"/>
              <a:ext cx="5329" cy="1096860"/>
            </a:xfrm>
            <a:prstGeom prst="line">
              <a:avLst/>
            </a:prstGeom>
            <a:ln w="38100">
              <a:solidFill>
                <a:srgbClr val="009D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Блок-схема: ссылка на другую страницу 31"/>
            <p:cNvSpPr/>
            <p:nvPr/>
          </p:nvSpPr>
          <p:spPr>
            <a:xfrm>
              <a:off x="412244" y="1337305"/>
              <a:ext cx="257561" cy="256448"/>
            </a:xfrm>
            <a:prstGeom prst="flowChartOffpageConnector">
              <a:avLst/>
            </a:prstGeom>
            <a:noFill/>
            <a:ln w="38100">
              <a:solidFill>
                <a:srgbClr val="009D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3606703" y="1094867"/>
            <a:ext cx="257561" cy="1585634"/>
            <a:chOff x="412244" y="1337305"/>
            <a:chExt cx="257561" cy="1585634"/>
          </a:xfrm>
        </p:grpSpPr>
        <p:sp>
          <p:nvSpPr>
            <p:cNvPr id="34" name="Капля 33"/>
            <p:cNvSpPr/>
            <p:nvPr/>
          </p:nvSpPr>
          <p:spPr>
            <a:xfrm rot="18845622">
              <a:off x="446491" y="2718907"/>
              <a:ext cx="199724" cy="208340"/>
            </a:xfrm>
            <a:prstGeom prst="teardrop">
              <a:avLst/>
            </a:prstGeom>
            <a:noFill/>
            <a:ln w="38100">
              <a:solidFill>
                <a:srgbClr val="0BD0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5" name="Прямая соединительная линия 34"/>
            <p:cNvCxnSpPr>
              <a:stCxn id="34" idx="7"/>
            </p:cNvCxnSpPr>
            <p:nvPr/>
          </p:nvCxnSpPr>
          <p:spPr>
            <a:xfrm flipV="1">
              <a:off x="541025" y="1582011"/>
              <a:ext cx="5329" cy="1096860"/>
            </a:xfrm>
            <a:prstGeom prst="line">
              <a:avLst/>
            </a:prstGeom>
            <a:ln w="38100">
              <a:solidFill>
                <a:srgbClr val="0BD0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Блок-схема: ссылка на другую страницу 35"/>
            <p:cNvSpPr/>
            <p:nvPr/>
          </p:nvSpPr>
          <p:spPr>
            <a:xfrm>
              <a:off x="412244" y="1337305"/>
              <a:ext cx="257561" cy="256448"/>
            </a:xfrm>
            <a:prstGeom prst="flowChartOffpageConnector">
              <a:avLst/>
            </a:prstGeom>
            <a:noFill/>
            <a:ln w="38100">
              <a:solidFill>
                <a:srgbClr val="0BD0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Группа 36"/>
          <p:cNvGrpSpPr/>
          <p:nvPr/>
        </p:nvGrpSpPr>
        <p:grpSpPr>
          <a:xfrm flipV="1">
            <a:off x="5313907" y="2501099"/>
            <a:ext cx="257561" cy="1585634"/>
            <a:chOff x="412244" y="1337305"/>
            <a:chExt cx="257561" cy="1585634"/>
          </a:xfrm>
        </p:grpSpPr>
        <p:sp>
          <p:nvSpPr>
            <p:cNvPr id="38" name="Капля 37"/>
            <p:cNvSpPr/>
            <p:nvPr/>
          </p:nvSpPr>
          <p:spPr>
            <a:xfrm rot="18845622">
              <a:off x="446491" y="2718907"/>
              <a:ext cx="199724" cy="208340"/>
            </a:xfrm>
            <a:prstGeom prst="teardrop">
              <a:avLst/>
            </a:prstGeom>
            <a:noFill/>
            <a:ln w="38100">
              <a:solidFill>
                <a:srgbClr val="10C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9" name="Прямая соединительная линия 38"/>
            <p:cNvCxnSpPr>
              <a:stCxn id="38" idx="7"/>
            </p:cNvCxnSpPr>
            <p:nvPr/>
          </p:nvCxnSpPr>
          <p:spPr>
            <a:xfrm flipV="1">
              <a:off x="541025" y="1582011"/>
              <a:ext cx="5329" cy="1096860"/>
            </a:xfrm>
            <a:prstGeom prst="line">
              <a:avLst/>
            </a:prstGeom>
            <a:ln w="38100">
              <a:solidFill>
                <a:srgbClr val="10CF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Блок-схема: ссылка на другую страницу 39"/>
            <p:cNvSpPr/>
            <p:nvPr/>
          </p:nvSpPr>
          <p:spPr>
            <a:xfrm>
              <a:off x="412244" y="1337305"/>
              <a:ext cx="257561" cy="256448"/>
            </a:xfrm>
            <a:prstGeom prst="flowChartOffpageConnector">
              <a:avLst/>
            </a:prstGeom>
            <a:noFill/>
            <a:ln w="38100">
              <a:solidFill>
                <a:srgbClr val="10C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6918047" y="1094867"/>
            <a:ext cx="257561" cy="1585634"/>
            <a:chOff x="412244" y="1337305"/>
            <a:chExt cx="257561" cy="1585634"/>
          </a:xfrm>
        </p:grpSpPr>
        <p:sp>
          <p:nvSpPr>
            <p:cNvPr id="42" name="Капля 41"/>
            <p:cNvSpPr/>
            <p:nvPr/>
          </p:nvSpPr>
          <p:spPr>
            <a:xfrm rot="18845622">
              <a:off x="446491" y="2718907"/>
              <a:ext cx="199724" cy="208340"/>
            </a:xfrm>
            <a:prstGeom prst="teardrop">
              <a:avLst/>
            </a:prstGeom>
            <a:noFill/>
            <a:ln w="38100">
              <a:solidFill>
                <a:srgbClr val="7CC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3" name="Прямая соединительная линия 42"/>
            <p:cNvCxnSpPr>
              <a:stCxn id="42" idx="7"/>
            </p:cNvCxnSpPr>
            <p:nvPr/>
          </p:nvCxnSpPr>
          <p:spPr>
            <a:xfrm flipV="1">
              <a:off x="541025" y="1582011"/>
              <a:ext cx="5329" cy="1096860"/>
            </a:xfrm>
            <a:prstGeom prst="line">
              <a:avLst/>
            </a:prstGeom>
            <a:ln w="38100">
              <a:solidFill>
                <a:srgbClr val="7CC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Блок-схема: ссылка на другую страницу 43"/>
            <p:cNvSpPr/>
            <p:nvPr/>
          </p:nvSpPr>
          <p:spPr>
            <a:xfrm>
              <a:off x="412244" y="1337305"/>
              <a:ext cx="257561" cy="256448"/>
            </a:xfrm>
            <a:prstGeom prst="flowChartOffpageConnector">
              <a:avLst/>
            </a:prstGeom>
            <a:noFill/>
            <a:ln w="38100">
              <a:solidFill>
                <a:srgbClr val="7CC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5" name="Прямоугольник 44"/>
          <p:cNvSpPr/>
          <p:nvPr/>
        </p:nvSpPr>
        <p:spPr>
          <a:xfrm>
            <a:off x="498164" y="1445110"/>
            <a:ext cx="11785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Стандарт языка SGML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2276948" y="2073492"/>
            <a:ext cx="9110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9DD9"/>
                </a:solidFill>
              </a:rPr>
              <a:t>1990 г.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4260137" y="2714745"/>
            <a:ext cx="9600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BD0D9"/>
                </a:solidFill>
              </a:rPr>
              <a:t>1991 г. 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3862578" y="1406993"/>
            <a:ext cx="14246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Тим </a:t>
            </a:r>
            <a:r>
              <a:rPr lang="ru-RU" dirty="0" err="1" smtClean="0"/>
              <a:t>Бернерс</a:t>
            </a:r>
            <a:r>
              <a:rPr lang="ru-RU" dirty="0" smtClean="0"/>
              <a:t>-Ли </a:t>
            </a:r>
          </a:p>
          <a:p>
            <a:pPr algn="ctr"/>
            <a:r>
              <a:rPr lang="en-US" dirty="0"/>
              <a:t>«HTML Tags» </a:t>
            </a:r>
            <a:endParaRPr lang="ru-RU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5822026" y="2081995"/>
            <a:ext cx="9110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>
                <a:solidFill>
                  <a:srgbClr val="10CF9B"/>
                </a:solidFill>
              </a:rPr>
              <a:t>1993 г.</a:t>
            </a:r>
            <a:endParaRPr lang="ru-RU" sz="2000" b="1" dirty="0">
              <a:solidFill>
                <a:srgbClr val="10CF9B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506900" y="2799909"/>
            <a:ext cx="16072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Официальный </a:t>
            </a:r>
            <a:r>
              <a:rPr lang="ru-RU" dirty="0"/>
              <a:t>стандарт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2780613" y="6137900"/>
            <a:ext cx="5863521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/>
              <a:t>первый в мире сайт – http://info.cern.ch/hypertext/WWW/TheProject.html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7273631" y="1088377"/>
            <a:ext cx="1586034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dirty="0" smtClean="0"/>
              <a:t>Первый </a:t>
            </a:r>
            <a:r>
              <a:rPr lang="ru-RU" sz="1700" dirty="0"/>
              <a:t>веб-браузер под </a:t>
            </a:r>
            <a:r>
              <a:rPr lang="ru-RU" sz="1700" dirty="0" err="1" smtClean="0"/>
              <a:t>Windows</a:t>
            </a:r>
            <a:r>
              <a:rPr lang="ru-RU" sz="1700" dirty="0" smtClean="0"/>
              <a:t> </a:t>
            </a:r>
            <a:r>
              <a:rPr lang="ru-RU" sz="1700" dirty="0"/>
              <a:t>с графическим интерфейсом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7605770" y="2742271"/>
            <a:ext cx="9110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7CCA62"/>
                </a:solidFill>
              </a:rPr>
              <a:t>1993 г.</a:t>
            </a:r>
          </a:p>
        </p:txBody>
      </p:sp>
      <p:pic>
        <p:nvPicPr>
          <p:cNvPr id="55" name="Рисунок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419" y="3860759"/>
            <a:ext cx="2873507" cy="239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07" y="65961"/>
            <a:ext cx="7886700" cy="132556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1F5480"/>
                </a:solidFill>
              </a:rPr>
              <a:t>Консорциум Всемирной </a:t>
            </a:r>
            <a:r>
              <a:rPr lang="ru-RU" b="1" dirty="0" smtClean="0">
                <a:solidFill>
                  <a:srgbClr val="1F5480"/>
                </a:solidFill>
              </a:rPr>
              <a:t/>
            </a:r>
            <a:br>
              <a:rPr lang="ru-RU" b="1" dirty="0" smtClean="0">
                <a:solidFill>
                  <a:srgbClr val="1F5480"/>
                </a:solidFill>
              </a:rPr>
            </a:br>
            <a:r>
              <a:rPr lang="ru-RU" b="1" dirty="0" smtClean="0">
                <a:solidFill>
                  <a:srgbClr val="1F5480"/>
                </a:solidFill>
              </a:rPr>
              <a:t>сети (</a:t>
            </a:r>
            <a:r>
              <a:rPr lang="en-US" b="1" dirty="0">
                <a:solidFill>
                  <a:srgbClr val="1F5480"/>
                </a:solidFill>
              </a:rPr>
              <a:t>W3C)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64098" y="1391524"/>
            <a:ext cx="4041648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Рисунок 46"/>
          <p:cNvPicPr/>
          <p:nvPr/>
        </p:nvPicPr>
        <p:blipFill>
          <a:blip r:embed="rId2"/>
          <a:stretch>
            <a:fillRect/>
          </a:stretch>
        </p:blipFill>
        <p:spPr>
          <a:xfrm>
            <a:off x="4897862" y="1743594"/>
            <a:ext cx="4172016" cy="419538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82407" y="1743594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 smtClean="0"/>
              <a:t>W3C </a:t>
            </a:r>
            <a:r>
              <a:rPr lang="ru-RU" sz="2000" dirty="0"/>
              <a:t>- организация, разрабатывающая и внедряющая технологические стандарты для Всемирной </a:t>
            </a:r>
            <a:r>
              <a:rPr lang="ru-RU" sz="2000" dirty="0" smtClean="0"/>
              <a:t>сети.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58459" y="3179567"/>
            <a:ext cx="39394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Консорциум возглавляет Тимоти Джон </a:t>
            </a:r>
            <a:r>
              <a:rPr lang="ru-RU" sz="2000" dirty="0" err="1"/>
              <a:t>Бернерс</a:t>
            </a:r>
            <a:r>
              <a:rPr lang="ru-RU" sz="2000" dirty="0"/>
              <a:t>-Ли, автор множества разработок в области информационных технологий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08267" y="4967611"/>
            <a:ext cx="38604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Консорциум был создан как консультативный орган для лидеров компьютерной индустрии.</a:t>
            </a:r>
          </a:p>
        </p:txBody>
      </p:sp>
    </p:spTree>
    <p:extLst>
      <p:ext uri="{BB962C8B-B14F-4D97-AF65-F5344CB8AC3E}">
        <p14:creationId xmlns:p14="http://schemas.microsoft.com/office/powerpoint/2010/main" val="298529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5" y="-286111"/>
            <a:ext cx="7886700" cy="1325563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История </a:t>
            </a:r>
            <a:r>
              <a:rPr lang="en-US" b="1" dirty="0" smtClean="0">
                <a:solidFill>
                  <a:srgbClr val="1F5480"/>
                </a:solidFill>
              </a:rPr>
              <a:t>HTML</a:t>
            </a:r>
            <a:endParaRPr lang="en-US" b="1" dirty="0">
              <a:solidFill>
                <a:srgbClr val="1F5480"/>
              </a:solidFill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442727" y="655721"/>
            <a:ext cx="4041648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661175" y="3613567"/>
            <a:ext cx="968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>
                <a:solidFill>
                  <a:srgbClr val="0F6FC6"/>
                </a:solidFill>
              </a:rPr>
              <a:t>1995 </a:t>
            </a:r>
            <a:r>
              <a:rPr lang="ru-RU" sz="2000" b="1" dirty="0">
                <a:solidFill>
                  <a:srgbClr val="0F6FC6"/>
                </a:solidFill>
              </a:rPr>
              <a:t>г. </a:t>
            </a:r>
          </a:p>
        </p:txBody>
      </p:sp>
      <p:sp>
        <p:nvSpPr>
          <p:cNvPr id="8" name="Стрелка вправо с вырезом 7"/>
          <p:cNvSpPr/>
          <p:nvPr/>
        </p:nvSpPr>
        <p:spPr>
          <a:xfrm>
            <a:off x="519324" y="3405429"/>
            <a:ext cx="1280624" cy="179401"/>
          </a:xfrm>
          <a:prstGeom prst="notchedRightArrow">
            <a:avLst>
              <a:gd name="adj1" fmla="val 100000"/>
              <a:gd name="adj2" fmla="val 65625"/>
            </a:avLst>
          </a:prstGeom>
          <a:solidFill>
            <a:srgbClr val="0F6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06735" y="2295226"/>
            <a:ext cx="1293213" cy="1010570"/>
          </a:xfrm>
          <a:prstGeom prst="roundRect">
            <a:avLst/>
          </a:prstGeom>
          <a:noFill/>
          <a:ln w="38100">
            <a:solidFill>
              <a:srgbClr val="0F6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с вырезом 15"/>
          <p:cNvSpPr/>
          <p:nvPr/>
        </p:nvSpPr>
        <p:spPr>
          <a:xfrm>
            <a:off x="2193179" y="3403242"/>
            <a:ext cx="1455056" cy="179402"/>
          </a:xfrm>
          <a:prstGeom prst="notchedRightArrow">
            <a:avLst>
              <a:gd name="adj1" fmla="val 100000"/>
              <a:gd name="adj2" fmla="val 65625"/>
            </a:avLst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с вырезом 17"/>
          <p:cNvSpPr/>
          <p:nvPr/>
        </p:nvSpPr>
        <p:spPr>
          <a:xfrm>
            <a:off x="4089294" y="3405428"/>
            <a:ext cx="1352253" cy="167979"/>
          </a:xfrm>
          <a:prstGeom prst="notchedRightArrow">
            <a:avLst>
              <a:gd name="adj1" fmla="val 100000"/>
              <a:gd name="adj2" fmla="val 65625"/>
            </a:avLst>
          </a:prstGeom>
          <a:solidFill>
            <a:srgbClr val="0BD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с вырезом 18"/>
          <p:cNvSpPr/>
          <p:nvPr/>
        </p:nvSpPr>
        <p:spPr>
          <a:xfrm>
            <a:off x="5775237" y="3394006"/>
            <a:ext cx="1280160" cy="179402"/>
          </a:xfrm>
          <a:prstGeom prst="notchedRightArrow">
            <a:avLst>
              <a:gd name="adj1" fmla="val 100000"/>
              <a:gd name="adj2" fmla="val 65625"/>
            </a:avLst>
          </a:prstGeom>
          <a:solidFill>
            <a:srgbClr val="10C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с вырезом 22"/>
          <p:cNvSpPr/>
          <p:nvPr/>
        </p:nvSpPr>
        <p:spPr>
          <a:xfrm>
            <a:off x="7451868" y="3394006"/>
            <a:ext cx="1415042" cy="179401"/>
          </a:xfrm>
          <a:prstGeom prst="notchedRightArrow">
            <a:avLst>
              <a:gd name="adj1" fmla="val 100000"/>
              <a:gd name="adj2" fmla="val 65625"/>
            </a:avLst>
          </a:prstGeom>
          <a:solidFill>
            <a:srgbClr val="7CC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2184493" y="3687650"/>
            <a:ext cx="1445398" cy="1010570"/>
          </a:xfrm>
          <a:prstGeom prst="roundRect">
            <a:avLst/>
          </a:prstGeom>
          <a:noFill/>
          <a:ln w="38100">
            <a:solidFill>
              <a:srgbClr val="009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4034430" y="2298291"/>
            <a:ext cx="1433014" cy="1010570"/>
          </a:xfrm>
          <a:prstGeom prst="roundRect">
            <a:avLst/>
          </a:prstGeom>
          <a:noFill/>
          <a:ln w="38100">
            <a:solidFill>
              <a:srgbClr val="0B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5711060" y="3629176"/>
            <a:ext cx="1423356" cy="1010570"/>
          </a:xfrm>
          <a:prstGeom prst="roundRect">
            <a:avLst/>
          </a:prstGeom>
          <a:noFill/>
          <a:ln w="38100">
            <a:solidFill>
              <a:srgbClr val="10CF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7471895" y="2307236"/>
            <a:ext cx="1292680" cy="998560"/>
          </a:xfrm>
          <a:prstGeom prst="roundRect">
            <a:avLst/>
          </a:prstGeom>
          <a:noFill/>
          <a:ln w="38100">
            <a:solidFill>
              <a:srgbClr val="7CCA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8" name="Группа 27"/>
          <p:cNvGrpSpPr/>
          <p:nvPr/>
        </p:nvGrpSpPr>
        <p:grpSpPr>
          <a:xfrm>
            <a:off x="209360" y="1999197"/>
            <a:ext cx="257561" cy="1585634"/>
            <a:chOff x="412244" y="1337305"/>
            <a:chExt cx="257561" cy="1585634"/>
          </a:xfrm>
        </p:grpSpPr>
        <p:sp>
          <p:nvSpPr>
            <p:cNvPr id="12" name="Капля 11"/>
            <p:cNvSpPr/>
            <p:nvPr/>
          </p:nvSpPr>
          <p:spPr>
            <a:xfrm rot="18845622">
              <a:off x="446491" y="2718907"/>
              <a:ext cx="199724" cy="208340"/>
            </a:xfrm>
            <a:prstGeom prst="teardrop">
              <a:avLst/>
            </a:prstGeom>
            <a:noFill/>
            <a:ln w="38100">
              <a:solidFill>
                <a:srgbClr val="0F6F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>
              <a:stCxn id="12" idx="7"/>
            </p:cNvCxnSpPr>
            <p:nvPr/>
          </p:nvCxnSpPr>
          <p:spPr>
            <a:xfrm flipV="1">
              <a:off x="541025" y="1582011"/>
              <a:ext cx="5329" cy="1096860"/>
            </a:xfrm>
            <a:prstGeom prst="line">
              <a:avLst/>
            </a:prstGeom>
            <a:ln w="38100">
              <a:solidFill>
                <a:srgbClr val="0F6F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Блок-схема: ссылка на другую страницу 14"/>
            <p:cNvSpPr/>
            <p:nvPr/>
          </p:nvSpPr>
          <p:spPr>
            <a:xfrm>
              <a:off x="412244" y="1337305"/>
              <a:ext cx="257561" cy="256448"/>
            </a:xfrm>
            <a:prstGeom prst="flowChartOffpageConnector">
              <a:avLst/>
            </a:prstGeom>
            <a:noFill/>
            <a:ln w="38100">
              <a:solidFill>
                <a:srgbClr val="0F6F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" name="Группа 28"/>
          <p:cNvGrpSpPr/>
          <p:nvPr/>
        </p:nvGrpSpPr>
        <p:grpSpPr>
          <a:xfrm flipV="1">
            <a:off x="1862192" y="3405429"/>
            <a:ext cx="257561" cy="1585634"/>
            <a:chOff x="412244" y="1337305"/>
            <a:chExt cx="257561" cy="1585634"/>
          </a:xfrm>
        </p:grpSpPr>
        <p:sp>
          <p:nvSpPr>
            <p:cNvPr id="30" name="Капля 29"/>
            <p:cNvSpPr/>
            <p:nvPr/>
          </p:nvSpPr>
          <p:spPr>
            <a:xfrm rot="18845622">
              <a:off x="446491" y="2718907"/>
              <a:ext cx="199724" cy="208340"/>
            </a:xfrm>
            <a:prstGeom prst="teardrop">
              <a:avLst/>
            </a:prstGeom>
            <a:noFill/>
            <a:ln w="38100">
              <a:solidFill>
                <a:srgbClr val="009D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1" name="Прямая соединительная линия 30"/>
            <p:cNvCxnSpPr>
              <a:stCxn id="30" idx="7"/>
            </p:cNvCxnSpPr>
            <p:nvPr/>
          </p:nvCxnSpPr>
          <p:spPr>
            <a:xfrm flipV="1">
              <a:off x="541025" y="1582011"/>
              <a:ext cx="5329" cy="1096860"/>
            </a:xfrm>
            <a:prstGeom prst="line">
              <a:avLst/>
            </a:prstGeom>
            <a:ln w="38100">
              <a:solidFill>
                <a:srgbClr val="009D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Блок-схема: ссылка на другую страницу 31"/>
            <p:cNvSpPr/>
            <p:nvPr/>
          </p:nvSpPr>
          <p:spPr>
            <a:xfrm>
              <a:off x="412244" y="1337305"/>
              <a:ext cx="257561" cy="256448"/>
            </a:xfrm>
            <a:prstGeom prst="flowChartOffpageConnector">
              <a:avLst/>
            </a:prstGeom>
            <a:noFill/>
            <a:ln w="38100">
              <a:solidFill>
                <a:srgbClr val="009D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3758832" y="1987774"/>
            <a:ext cx="257561" cy="1585634"/>
            <a:chOff x="412244" y="1337305"/>
            <a:chExt cx="257561" cy="1585634"/>
          </a:xfrm>
        </p:grpSpPr>
        <p:sp>
          <p:nvSpPr>
            <p:cNvPr id="34" name="Капля 33"/>
            <p:cNvSpPr/>
            <p:nvPr/>
          </p:nvSpPr>
          <p:spPr>
            <a:xfrm rot="18845622">
              <a:off x="446491" y="2718907"/>
              <a:ext cx="199724" cy="208340"/>
            </a:xfrm>
            <a:prstGeom prst="teardrop">
              <a:avLst/>
            </a:prstGeom>
            <a:noFill/>
            <a:ln w="38100">
              <a:solidFill>
                <a:srgbClr val="0BD0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5" name="Прямая соединительная линия 34"/>
            <p:cNvCxnSpPr>
              <a:stCxn id="34" idx="7"/>
            </p:cNvCxnSpPr>
            <p:nvPr/>
          </p:nvCxnSpPr>
          <p:spPr>
            <a:xfrm flipV="1">
              <a:off x="541025" y="1582011"/>
              <a:ext cx="5329" cy="1096860"/>
            </a:xfrm>
            <a:prstGeom prst="line">
              <a:avLst/>
            </a:prstGeom>
            <a:ln w="38100">
              <a:solidFill>
                <a:srgbClr val="0BD0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Блок-схема: ссылка на другую страницу 35"/>
            <p:cNvSpPr/>
            <p:nvPr/>
          </p:nvSpPr>
          <p:spPr>
            <a:xfrm>
              <a:off x="412244" y="1337305"/>
              <a:ext cx="257561" cy="256448"/>
            </a:xfrm>
            <a:prstGeom prst="flowChartOffpageConnector">
              <a:avLst/>
            </a:prstGeom>
            <a:noFill/>
            <a:ln w="38100">
              <a:solidFill>
                <a:srgbClr val="0BD0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Группа 36"/>
          <p:cNvGrpSpPr/>
          <p:nvPr/>
        </p:nvGrpSpPr>
        <p:grpSpPr>
          <a:xfrm flipV="1">
            <a:off x="5466036" y="3394006"/>
            <a:ext cx="257561" cy="1585634"/>
            <a:chOff x="412244" y="1337305"/>
            <a:chExt cx="257561" cy="1585634"/>
          </a:xfrm>
        </p:grpSpPr>
        <p:sp>
          <p:nvSpPr>
            <p:cNvPr id="38" name="Капля 37"/>
            <p:cNvSpPr/>
            <p:nvPr/>
          </p:nvSpPr>
          <p:spPr>
            <a:xfrm rot="18845622">
              <a:off x="446491" y="2718907"/>
              <a:ext cx="199724" cy="208340"/>
            </a:xfrm>
            <a:prstGeom prst="teardrop">
              <a:avLst/>
            </a:prstGeom>
            <a:noFill/>
            <a:ln w="38100">
              <a:solidFill>
                <a:srgbClr val="10C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9" name="Прямая соединительная линия 38"/>
            <p:cNvCxnSpPr>
              <a:stCxn id="38" idx="7"/>
            </p:cNvCxnSpPr>
            <p:nvPr/>
          </p:nvCxnSpPr>
          <p:spPr>
            <a:xfrm flipV="1">
              <a:off x="541025" y="1582011"/>
              <a:ext cx="5329" cy="1096860"/>
            </a:xfrm>
            <a:prstGeom prst="line">
              <a:avLst/>
            </a:prstGeom>
            <a:ln w="38100">
              <a:solidFill>
                <a:srgbClr val="10CF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Блок-схема: ссылка на другую страницу 39"/>
            <p:cNvSpPr/>
            <p:nvPr/>
          </p:nvSpPr>
          <p:spPr>
            <a:xfrm>
              <a:off x="412244" y="1337305"/>
              <a:ext cx="257561" cy="256448"/>
            </a:xfrm>
            <a:prstGeom prst="flowChartOffpageConnector">
              <a:avLst/>
            </a:prstGeom>
            <a:noFill/>
            <a:ln w="38100">
              <a:solidFill>
                <a:srgbClr val="10C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7070176" y="1987774"/>
            <a:ext cx="257561" cy="1585634"/>
            <a:chOff x="412244" y="1337305"/>
            <a:chExt cx="257561" cy="1585634"/>
          </a:xfrm>
        </p:grpSpPr>
        <p:sp>
          <p:nvSpPr>
            <p:cNvPr id="42" name="Капля 41"/>
            <p:cNvSpPr/>
            <p:nvPr/>
          </p:nvSpPr>
          <p:spPr>
            <a:xfrm rot="18845622">
              <a:off x="446491" y="2718907"/>
              <a:ext cx="199724" cy="208340"/>
            </a:xfrm>
            <a:prstGeom prst="teardrop">
              <a:avLst/>
            </a:prstGeom>
            <a:noFill/>
            <a:ln w="38100">
              <a:solidFill>
                <a:srgbClr val="7CC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3" name="Прямая соединительная линия 42"/>
            <p:cNvCxnSpPr>
              <a:stCxn id="42" idx="7"/>
            </p:cNvCxnSpPr>
            <p:nvPr/>
          </p:nvCxnSpPr>
          <p:spPr>
            <a:xfrm flipV="1">
              <a:off x="541025" y="1582011"/>
              <a:ext cx="5329" cy="1096860"/>
            </a:xfrm>
            <a:prstGeom prst="line">
              <a:avLst/>
            </a:prstGeom>
            <a:ln w="38100">
              <a:solidFill>
                <a:srgbClr val="7CC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Блок-схема: ссылка на другую страницу 43"/>
            <p:cNvSpPr/>
            <p:nvPr/>
          </p:nvSpPr>
          <p:spPr>
            <a:xfrm>
              <a:off x="412244" y="1337305"/>
              <a:ext cx="257561" cy="256448"/>
            </a:xfrm>
            <a:prstGeom prst="flowChartOffpageConnector">
              <a:avLst/>
            </a:prstGeom>
            <a:noFill/>
            <a:ln w="38100">
              <a:solidFill>
                <a:srgbClr val="7CC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6" name="Прямоугольник 45"/>
          <p:cNvSpPr/>
          <p:nvPr/>
        </p:nvSpPr>
        <p:spPr>
          <a:xfrm>
            <a:off x="2549145" y="2966399"/>
            <a:ext cx="9110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>
                <a:solidFill>
                  <a:srgbClr val="009DD9"/>
                </a:solidFill>
              </a:rPr>
              <a:t>1997 </a:t>
            </a:r>
            <a:r>
              <a:rPr lang="ru-RU" sz="2000" b="1" dirty="0">
                <a:solidFill>
                  <a:srgbClr val="009DD9"/>
                </a:solidFill>
              </a:rPr>
              <a:t>г.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4412266" y="3607652"/>
            <a:ext cx="968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>
                <a:solidFill>
                  <a:srgbClr val="0BD0D9"/>
                </a:solidFill>
              </a:rPr>
              <a:t>1997 </a:t>
            </a:r>
            <a:r>
              <a:rPr lang="ru-RU" sz="2000" b="1" dirty="0">
                <a:solidFill>
                  <a:srgbClr val="0BD0D9"/>
                </a:solidFill>
              </a:rPr>
              <a:t>г. 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5974155" y="2974902"/>
            <a:ext cx="9110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>
                <a:solidFill>
                  <a:srgbClr val="10CF9B"/>
                </a:solidFill>
              </a:rPr>
              <a:t>1999 г.</a:t>
            </a:r>
            <a:endParaRPr lang="ru-RU" sz="2000" b="1" dirty="0">
              <a:solidFill>
                <a:srgbClr val="10CF9B"/>
              </a:solidFill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7757899" y="3635178"/>
            <a:ext cx="9110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>
                <a:solidFill>
                  <a:srgbClr val="7CCA62"/>
                </a:solidFill>
              </a:rPr>
              <a:t>2014 </a:t>
            </a:r>
            <a:r>
              <a:rPr lang="ru-RU" sz="2000" b="1" dirty="0">
                <a:solidFill>
                  <a:srgbClr val="7CCA62"/>
                </a:solidFill>
              </a:rPr>
              <a:t>г.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61765" y="2592278"/>
            <a:ext cx="11675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HTML </a:t>
            </a:r>
            <a:r>
              <a:rPr lang="en-US" sz="2000" dirty="0" smtClean="0"/>
              <a:t>2.0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357373" y="4007762"/>
            <a:ext cx="11785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HTML 3.2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206725" y="2600456"/>
            <a:ext cx="10422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 НТ</a:t>
            </a:r>
            <a:r>
              <a:rPr lang="en-US" sz="2000" dirty="0"/>
              <a:t>ML </a:t>
            </a:r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5704725" y="3925823"/>
            <a:ext cx="1366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 НТ</a:t>
            </a:r>
            <a:r>
              <a:rPr lang="en-US" sz="2000" dirty="0"/>
              <a:t>ML </a:t>
            </a:r>
            <a:r>
              <a:rPr lang="en-US" sz="2000" dirty="0" smtClean="0"/>
              <a:t>4</a:t>
            </a:r>
            <a:r>
              <a:rPr lang="ru-RU" sz="2000" dirty="0" smtClean="0"/>
              <a:t>.01</a:t>
            </a:r>
            <a:endParaRPr lang="en-US" sz="2000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7588076" y="2591332"/>
            <a:ext cx="10422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 НТ</a:t>
            </a:r>
            <a:r>
              <a:rPr lang="en-US" sz="2000" dirty="0"/>
              <a:t>ML </a:t>
            </a:r>
            <a:r>
              <a:rPr lang="ru-RU" sz="2000" dirty="0" smtClean="0"/>
              <a:t>5</a:t>
            </a:r>
            <a:endParaRPr lang="en-US" sz="20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871471" y="5474517"/>
            <a:ext cx="6205367" cy="13234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/>
              <a:t>Доктайп</a:t>
            </a:r>
            <a:r>
              <a:rPr lang="en-US" sz="2000" dirty="0"/>
              <a:t> HTML4</a:t>
            </a:r>
          </a:p>
          <a:p>
            <a:endParaRPr lang="en-US" sz="2000" dirty="0"/>
          </a:p>
          <a:p>
            <a:r>
              <a:rPr lang="en-US" sz="2000" dirty="0"/>
              <a:t>&lt;!DOCTYPE HTML PUBLIC "-//W3C//DTD HTML 4.01//EN" </a:t>
            </a:r>
          </a:p>
          <a:p>
            <a:r>
              <a:rPr lang="en-US" sz="2000" dirty="0"/>
              <a:t>"http://www.w3.org/TR/html4/strict.dtd</a:t>
            </a:r>
            <a:r>
              <a:rPr lang="en-US" sz="2000" dirty="0" smtClean="0"/>
              <a:t>"&gt;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5" y="-286111"/>
            <a:ext cx="7886700" cy="1325563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Стандарт </a:t>
            </a:r>
            <a:r>
              <a:rPr lang="en-US" b="1" dirty="0" smtClean="0">
                <a:solidFill>
                  <a:srgbClr val="1F5480"/>
                </a:solidFill>
              </a:rPr>
              <a:t>XHTML</a:t>
            </a:r>
            <a:endParaRPr lang="en-US" b="1" dirty="0">
              <a:solidFill>
                <a:srgbClr val="1F5480"/>
              </a:solidFill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442727" y="655721"/>
            <a:ext cx="4041648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936" y="3769525"/>
            <a:ext cx="4105656" cy="315003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46304" y="1039452"/>
            <a:ext cx="6208776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 smtClean="0"/>
              <a:t>XHTML </a:t>
            </a:r>
            <a:r>
              <a:rPr lang="ru-RU" sz="2400" dirty="0"/>
              <a:t>сочетает в себе HTML и XML форматы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Первоочередная задача – </a:t>
            </a:r>
            <a:r>
              <a:rPr lang="ru-RU" sz="2400" dirty="0"/>
              <a:t>замена HTML 4.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87552" y="1984421"/>
            <a:ext cx="752837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/>
              <a:t>Ключевые особенности стандарта XHTML: </a:t>
            </a:r>
          </a:p>
          <a:p>
            <a:pPr algn="just"/>
            <a:r>
              <a:rPr lang="ru-RU" sz="2200" dirty="0"/>
              <a:t>– все элементы пишутся строго в нижнем регистре; </a:t>
            </a:r>
          </a:p>
          <a:p>
            <a:pPr algn="just"/>
            <a:r>
              <a:rPr lang="ru-RU" sz="2200" dirty="0"/>
              <a:t>– закрываются даже одиночные теги (например, &lt;</a:t>
            </a:r>
            <a:r>
              <a:rPr lang="ru-RU" sz="2200" dirty="0" err="1"/>
              <a:t>img</a:t>
            </a:r>
            <a:r>
              <a:rPr lang="ru-RU" sz="2200" dirty="0"/>
              <a:t> /&gt;); </a:t>
            </a:r>
          </a:p>
          <a:p>
            <a:pPr algn="just"/>
            <a:r>
              <a:rPr lang="ru-RU" sz="2200" dirty="0"/>
              <a:t>– основная кодировка – UTF-8; </a:t>
            </a:r>
          </a:p>
          <a:p>
            <a:pPr algn="just"/>
            <a:r>
              <a:rPr lang="ru-RU" sz="2200" dirty="0"/>
              <a:t>– все атрибуты записываются только в развернутом виде </a:t>
            </a:r>
          </a:p>
        </p:txBody>
      </p:sp>
    </p:spTree>
    <p:extLst>
      <p:ext uri="{BB962C8B-B14F-4D97-AF65-F5344CB8AC3E}">
        <p14:creationId xmlns:p14="http://schemas.microsoft.com/office/powerpoint/2010/main" val="426909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09" y="-158095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F5480"/>
                </a:solidFill>
              </a:rPr>
              <a:t>HTML </a:t>
            </a:r>
            <a:r>
              <a:rPr lang="ru-RU" b="1" dirty="0">
                <a:solidFill>
                  <a:srgbClr val="1F5480"/>
                </a:solidFill>
              </a:rPr>
              <a:t>теги. Структура тега</a:t>
            </a:r>
            <a:endParaRPr lang="en-US" b="1" dirty="0">
              <a:solidFill>
                <a:srgbClr val="1F5480"/>
              </a:solidFill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23855" y="866033"/>
            <a:ext cx="6067801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323855" y="1474663"/>
            <a:ext cx="7351776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800" b="1" dirty="0"/>
              <a:t>Тег</a:t>
            </a:r>
            <a:r>
              <a:rPr lang="ru-RU" sz="2800" dirty="0"/>
              <a:t> – содержит служебное слово языка, заключенное в треугольные скобки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80297" y="3024949"/>
            <a:ext cx="74645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При помощи тегов </a:t>
            </a:r>
            <a:r>
              <a:rPr lang="ru-RU" sz="2400" dirty="0" smtClean="0"/>
              <a:t>можно </a:t>
            </a:r>
            <a:r>
              <a:rPr lang="ru-RU" sz="2400" dirty="0"/>
              <a:t>выделять текст, вставлять рисунки и видео, передавать служебную информацию, обозначать ссылки.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36504" y="4954827"/>
            <a:ext cx="7988040" cy="646986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/>
              <a:t>Пример: &lt;h1&gt;, &lt;/h1&gt;, &lt;p&gt;, &lt;</a:t>
            </a:r>
            <a:r>
              <a:rPr lang="pt-BR" sz="3200" b="1" dirty="0" smtClean="0"/>
              <a:t>img&gt;, </a:t>
            </a:r>
            <a:r>
              <a:rPr lang="pt-BR" sz="3200" b="1" dirty="0"/>
              <a:t>&lt;BODY&gt;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74161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09" y="-158095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F5480"/>
                </a:solidFill>
              </a:rPr>
              <a:t>HTML </a:t>
            </a:r>
            <a:r>
              <a:rPr lang="ru-RU" b="1" dirty="0">
                <a:solidFill>
                  <a:srgbClr val="1F5480"/>
                </a:solidFill>
              </a:rPr>
              <a:t>теги. Структура тега</a:t>
            </a:r>
            <a:endParaRPr lang="en-US" b="1" dirty="0">
              <a:solidFill>
                <a:srgbClr val="1F5480"/>
              </a:solidFill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23855" y="866033"/>
            <a:ext cx="6067801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/>
        </p:nvGrpSpPr>
        <p:grpSpPr>
          <a:xfrm>
            <a:off x="323855" y="1284324"/>
            <a:ext cx="5296321" cy="2391564"/>
            <a:chOff x="1673926" y="1275180"/>
            <a:chExt cx="5296321" cy="2391564"/>
          </a:xfrm>
        </p:grpSpPr>
        <p:sp>
          <p:nvSpPr>
            <p:cNvPr id="18" name="Скругленный прямоугольник 17"/>
            <p:cNvSpPr/>
            <p:nvPr/>
          </p:nvSpPr>
          <p:spPr>
            <a:xfrm>
              <a:off x="4806492" y="2541573"/>
              <a:ext cx="2163755" cy="1115568"/>
            </a:xfrm>
            <a:prstGeom prst="roundRect">
              <a:avLst/>
            </a:prstGeom>
            <a:ln w="38100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1673926" y="2551176"/>
              <a:ext cx="2085329" cy="1115568"/>
            </a:xfrm>
            <a:prstGeom prst="roundRect">
              <a:avLst/>
            </a:prstGeom>
            <a:ln w="38100"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Скругленный прямоугольник 2"/>
            <p:cNvSpPr/>
            <p:nvPr/>
          </p:nvSpPr>
          <p:spPr>
            <a:xfrm>
              <a:off x="4806492" y="2354318"/>
              <a:ext cx="2163755" cy="51077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ru-RU" sz="2400" dirty="0" smtClean="0"/>
                <a:t>закрывающий </a:t>
              </a:r>
              <a:endParaRPr lang="ru-RU" sz="2400" dirty="0"/>
            </a:p>
          </p:txBody>
        </p:sp>
        <p:sp>
          <p:nvSpPr>
            <p:cNvPr id="4" name="Скругленный прямоугольник 3"/>
            <p:cNvSpPr/>
            <p:nvPr/>
          </p:nvSpPr>
          <p:spPr>
            <a:xfrm>
              <a:off x="3819665" y="1275180"/>
              <a:ext cx="888161" cy="510778"/>
            </a:xfrm>
            <a:prstGeom prst="roundRect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ru-RU" sz="2400" b="1" dirty="0" smtClean="0"/>
                <a:t>ТЕГ</a:t>
              </a:r>
              <a:endParaRPr lang="ru-RU" sz="2400" b="1" dirty="0"/>
            </a:p>
          </p:txBody>
        </p:sp>
        <p:sp>
          <p:nvSpPr>
            <p:cNvPr id="10" name="Скругленный прямоугольник 9"/>
            <p:cNvSpPr/>
            <p:nvPr/>
          </p:nvSpPr>
          <p:spPr>
            <a:xfrm>
              <a:off x="1673926" y="2354318"/>
              <a:ext cx="2094473" cy="51077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ru-RU" sz="2400" dirty="0" smtClean="0"/>
                <a:t>открывающий</a:t>
              </a:r>
              <a:endParaRPr lang="ru-RU" sz="2400" dirty="0"/>
            </a:p>
          </p:txBody>
        </p:sp>
        <p:cxnSp>
          <p:nvCxnSpPr>
            <p:cNvPr id="7" name="Прямая со стрелкой 6"/>
            <p:cNvCxnSpPr>
              <a:stCxn id="4" idx="2"/>
              <a:endCxn id="10" idx="0"/>
            </p:cNvCxnSpPr>
            <p:nvPr/>
          </p:nvCxnSpPr>
          <p:spPr>
            <a:xfrm flipH="1">
              <a:off x="2721163" y="1785958"/>
              <a:ext cx="1542583" cy="5683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4" idx="2"/>
              <a:endCxn id="3" idx="0"/>
            </p:cNvCxnSpPr>
            <p:nvPr/>
          </p:nvCxnSpPr>
          <p:spPr>
            <a:xfrm>
              <a:off x="4263746" y="1785958"/>
              <a:ext cx="1624624" cy="5683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3" name="Прямоугольник 12"/>
            <p:cNvSpPr/>
            <p:nvPr/>
          </p:nvSpPr>
          <p:spPr>
            <a:xfrm>
              <a:off x="2153675" y="3036462"/>
              <a:ext cx="110434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&lt;BODY&gt; </a:t>
              </a:r>
              <a:endParaRPr lang="ru-RU" sz="2000" b="1" dirty="0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5353561" y="3027318"/>
              <a:ext cx="115724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&lt;/BODY&gt;</a:t>
              </a:r>
              <a:endParaRPr lang="ru-RU" sz="2000" b="1" dirty="0"/>
            </a:p>
          </p:txBody>
        </p:sp>
      </p:grpSp>
      <p:sp>
        <p:nvSpPr>
          <p:cNvPr id="19" name="Прямоугольник 18"/>
          <p:cNvSpPr/>
          <p:nvPr/>
        </p:nvSpPr>
        <p:spPr>
          <a:xfrm>
            <a:off x="6571961" y="1911959"/>
            <a:ext cx="23987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Внутри пары обычно располагается информация и другие теги. Поэтому парные теги называют </a:t>
            </a:r>
            <a:r>
              <a:rPr lang="ru-RU" b="1" dirty="0"/>
              <a:t>контейнерами</a:t>
            </a:r>
            <a:r>
              <a:rPr lang="ru-RU" dirty="0"/>
              <a:t>.</a:t>
            </a:r>
          </a:p>
        </p:txBody>
      </p:sp>
      <p:sp>
        <p:nvSpPr>
          <p:cNvPr id="20" name="Нашивка 19"/>
          <p:cNvSpPr/>
          <p:nvPr/>
        </p:nvSpPr>
        <p:spPr>
          <a:xfrm>
            <a:off x="5862896" y="2275046"/>
            <a:ext cx="466344" cy="590050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323855" y="3972674"/>
            <a:ext cx="8820145" cy="71508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/>
              <a:t>Контейнеры могут содержать в себе другие контейнеры только целиком по принципу матрешки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2142383" y="4862279"/>
            <a:ext cx="72360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&lt;BODY&gt;</a:t>
            </a:r>
          </a:p>
          <a:p>
            <a:pPr marL="357188"/>
            <a:r>
              <a:rPr lang="ru-RU" dirty="0"/>
              <a:t>&lt;H1&gt; Добро пожаловать ко мне на домашнюю страницу &lt;/H1&gt;</a:t>
            </a:r>
          </a:p>
          <a:p>
            <a:pPr marL="357188"/>
            <a:r>
              <a:rPr lang="ru-RU" dirty="0"/>
              <a:t>&lt;P&gt; Здесь вы узнаете о моих увлечениях и открытиях, о моих друзьях и родных, а также найдете ссылки на интересные места в Интернете &lt;/P&gt;</a:t>
            </a:r>
          </a:p>
          <a:p>
            <a:r>
              <a:rPr lang="ru-RU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5437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819</TotalTime>
  <Words>1470</Words>
  <Application>Microsoft Office PowerPoint</Application>
  <PresentationFormat>Экран (4:3)</PresentationFormat>
  <Paragraphs>190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Язык разметки HTML</vt:lpstr>
      <vt:lpstr>Содержание</vt:lpstr>
      <vt:lpstr>Язык HTML</vt:lpstr>
      <vt:lpstr>История HTML</vt:lpstr>
      <vt:lpstr>Консорциум Всемирной  сети (W3C)</vt:lpstr>
      <vt:lpstr>История HTML</vt:lpstr>
      <vt:lpstr>Стандарт XHTML</vt:lpstr>
      <vt:lpstr>HTML теги. Структура тега</vt:lpstr>
      <vt:lpstr>HTML теги. Структура тега</vt:lpstr>
      <vt:lpstr>HTML теги. Структура тега</vt:lpstr>
      <vt:lpstr>HTML теги. Структура тега</vt:lpstr>
      <vt:lpstr>Одиночные теги </vt:lpstr>
      <vt:lpstr>Одиночные теги </vt:lpstr>
      <vt:lpstr>Парные теги </vt:lpstr>
      <vt:lpstr>Найдите ошибку  во фрагменте html-кода</vt:lpstr>
      <vt:lpstr>Структура HTML-документа</vt:lpstr>
      <vt:lpstr>Структура HTML-документа</vt:lpstr>
      <vt:lpstr>Содержимое HEAD</vt:lpstr>
      <vt:lpstr>Метатеги</vt:lpstr>
      <vt:lpstr>Метатег: определение кодировки алфавита</vt:lpstr>
      <vt:lpstr>Параметры BODY</vt:lpstr>
      <vt:lpstr>Секции BODY</vt:lpstr>
      <vt:lpstr>Секции BODY</vt:lpstr>
      <vt:lpstr>Секции BODY</vt:lpstr>
      <vt:lpstr>Атрибут title</vt:lpstr>
      <vt:lpstr>Изучаем 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Сергеевы</cp:lastModifiedBy>
  <cp:revision>92</cp:revision>
  <dcterms:created xsi:type="dcterms:W3CDTF">2018-09-04T12:10:47Z</dcterms:created>
  <dcterms:modified xsi:type="dcterms:W3CDTF">2024-09-09T21:19:15Z</dcterms:modified>
</cp:coreProperties>
</file>