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3CF"/>
    <a:srgbClr val="EBF1E9"/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49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1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7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7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0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8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0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8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8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18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1E7815E-F7B8-4E93-9F6C-89F6C3C8DB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0837FF7-5919-41BF-8DD0-96FAEA1BD9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" y="366"/>
            <a:ext cx="9143024" cy="68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Язык разметки </a:t>
            </a:r>
            <a:r>
              <a:rPr lang="en-US" b="1" dirty="0" smtClean="0">
                <a:ln w="13462">
                  <a:solidFill>
                    <a:srgbClr val="1E2A5A"/>
                  </a:solidFill>
                  <a:prstDash val="solid"/>
                </a:ln>
                <a:solidFill>
                  <a:srgbClr val="A0C23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HTML</a:t>
            </a:r>
            <a:endParaRPr lang="en-US" b="1" dirty="0">
              <a:ln w="13462">
                <a:solidFill>
                  <a:srgbClr val="1E2A5A"/>
                </a:solidFill>
                <a:prstDash val="solid"/>
              </a:ln>
              <a:solidFill>
                <a:srgbClr val="A0C23A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b="1" u="sng" dirty="0" smtClean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Формы</a:t>
            </a:r>
            <a:endParaRPr lang="ru-RU" sz="4400" b="1" u="sng" dirty="0">
              <a:solidFill>
                <a:srgbClr val="1F548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92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237" y="140054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1F5480"/>
                </a:solidFill>
              </a:rPr>
              <a:t>Параметры создания кнопок</a:t>
            </a:r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859971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16237" y="1039220"/>
            <a:ext cx="8013363" cy="112371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b="1" dirty="0"/>
              <a:t>TYPE="RESET" </a:t>
            </a:r>
            <a:r>
              <a:rPr lang="ru-RU" sz="2000" dirty="0"/>
              <a:t>создает кнопку сброса всех последних изменений, восстанавливая значения по умолчанию. Значение VALUE дает название </a:t>
            </a:r>
            <a:r>
              <a:rPr lang="ru-RU" sz="2000" dirty="0" smtClean="0"/>
              <a:t>кнопке</a:t>
            </a:r>
            <a:endParaRPr lang="ru-RU" sz="20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0364" y="2373440"/>
            <a:ext cx="1915391" cy="68865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581564" y="2517714"/>
            <a:ext cx="6294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&lt;P&gt; &lt;INPUT TYPE = "RESET" VALUE = "</a:t>
            </a:r>
            <a:r>
              <a:rPr lang="ru-RU" sz="2000" b="1" dirty="0">
                <a:solidFill>
                  <a:srgbClr val="002060"/>
                </a:solidFill>
              </a:rPr>
              <a:t>Очистить"&gt; &lt;/</a:t>
            </a:r>
            <a:r>
              <a:rPr lang="en-US" sz="2000" b="1" dirty="0">
                <a:solidFill>
                  <a:srgbClr val="002060"/>
                </a:solidFill>
              </a:rPr>
              <a:t>P&gt;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216236" y="3604775"/>
            <a:ext cx="8659909" cy="1464231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b="1" dirty="0"/>
              <a:t>TYPE="SUBMIT" </a:t>
            </a:r>
            <a:r>
              <a:rPr lang="ru-RU" sz="2000" dirty="0"/>
              <a:t>создает кнопку отправки введенных в форму данных для обработки их скриптом, расположенном на сервере по адресу, указанному параметром ACTION тега &lt;FORM&gt;. Способ отправки задает параметр METHOD тега &lt;FORM&gt;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415636" y="5310909"/>
            <a:ext cx="1758200" cy="62513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515755" y="5422816"/>
            <a:ext cx="6410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&lt;P&gt; &lt;INPUT TYPE = "SUBMIT" VALUE = "</a:t>
            </a:r>
            <a:r>
              <a:rPr lang="ru-RU" sz="2000" b="1" dirty="0">
                <a:solidFill>
                  <a:srgbClr val="002060"/>
                </a:solidFill>
              </a:rPr>
              <a:t>Отправить"&gt; &lt;/</a:t>
            </a:r>
            <a:r>
              <a:rPr lang="en-US" sz="2000" b="1" dirty="0">
                <a:solidFill>
                  <a:srgbClr val="002060"/>
                </a:solidFill>
              </a:rPr>
              <a:t>P&gt;</a:t>
            </a:r>
            <a:endParaRPr lang="ru-RU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5400" y="26301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1F5480"/>
                </a:solidFill>
              </a:rPr>
              <a:t>Параметры создания кнопок</a:t>
            </a:r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6660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16237" y="799814"/>
            <a:ext cx="7606963" cy="1123712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b="1" dirty="0"/>
              <a:t>TYPE="BUTTON" </a:t>
            </a:r>
            <a:r>
              <a:rPr lang="ru-RU" sz="2000" dirty="0"/>
              <a:t>создает кнопку, щелчок по которой может запускать функцию обработки данного события, написанную на каком-либо скриптовом языке (например, </a:t>
            </a:r>
            <a:r>
              <a:rPr lang="ru-RU" sz="2000" dirty="0" err="1"/>
              <a:t>JavaScript</a:t>
            </a:r>
            <a:r>
              <a:rPr lang="ru-RU" sz="2000" dirty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7" y="2057408"/>
            <a:ext cx="2059615" cy="63963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300265" y="2177168"/>
            <a:ext cx="6627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&lt;P&gt; &lt;INPUT TYPE = BUTTON VALUE = "</a:t>
            </a:r>
            <a:r>
              <a:rPr lang="ru-RU" sz="2000" b="1" dirty="0">
                <a:solidFill>
                  <a:srgbClr val="002060"/>
                </a:solidFill>
              </a:rPr>
              <a:t>Проверить"&gt; &lt;/</a:t>
            </a:r>
            <a:r>
              <a:rPr lang="en-US" sz="2000" b="1" dirty="0">
                <a:solidFill>
                  <a:srgbClr val="002060"/>
                </a:solidFill>
              </a:rPr>
              <a:t>P&gt;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216237" y="2830920"/>
            <a:ext cx="8853872" cy="1804749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b="1" dirty="0"/>
              <a:t>TYPE="FILE" </a:t>
            </a:r>
            <a:r>
              <a:rPr lang="ru-RU" sz="2000" dirty="0"/>
              <a:t>создает кнопку с текстовым полем для вызова стандартного окна операционной системы «Выбор файла для загрузки». Имя выбранного файла запоминается в свойстве VALUE и может быть только прочитано с помощью скриптового языка, но не может быть изменено. В зависимости от браузера, в свойство </a:t>
            </a:r>
            <a:r>
              <a:rPr lang="ru-RU" sz="2000" dirty="0" err="1"/>
              <a:t>value</a:t>
            </a:r>
            <a:r>
              <a:rPr lang="ru-RU" sz="2000" dirty="0"/>
              <a:t> записывается не только имя файла, но и путь к нему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04" y="5120220"/>
            <a:ext cx="4552006" cy="557823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449678" y="5774667"/>
            <a:ext cx="6477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&lt;P&gt; &lt;INPUT TYPE = "FILE" NAME = "</a:t>
            </a:r>
            <a:r>
              <a:rPr lang="ru-RU" sz="2000" b="1" dirty="0" err="1">
                <a:solidFill>
                  <a:srgbClr val="002060"/>
                </a:solidFill>
              </a:rPr>
              <a:t>загрузить_изо</a:t>
            </a:r>
            <a:r>
              <a:rPr lang="ru-RU" sz="2000" b="1" dirty="0">
                <a:solidFill>
                  <a:srgbClr val="002060"/>
                </a:solidFill>
              </a:rPr>
              <a:t>"&gt; &lt;/</a:t>
            </a:r>
            <a:r>
              <a:rPr lang="en-US" sz="2000" b="1" dirty="0">
                <a:solidFill>
                  <a:srgbClr val="002060"/>
                </a:solidFill>
              </a:rPr>
              <a:t>P&gt;</a:t>
            </a:r>
            <a:endParaRPr lang="ru-RU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6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5400" y="26301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rgbClr val="1F5480"/>
                </a:solidFill>
              </a:rPr>
              <a:t>Список </a:t>
            </a:r>
            <a:r>
              <a:rPr lang="ru-RU" sz="4000" b="1" dirty="0">
                <a:solidFill>
                  <a:srgbClr val="1F5480"/>
                </a:solidFill>
              </a:rPr>
              <a:t>элементов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6660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16237" y="825788"/>
            <a:ext cx="7606963" cy="122586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200" b="1" dirty="0"/>
              <a:t>Тег &lt;SELECT&gt; &lt;/SELECT&gt; </a:t>
            </a:r>
            <a:r>
              <a:rPr lang="ru-RU" sz="2200" dirty="0"/>
              <a:t>позволяет размещать на странице свернутый список элементов. </a:t>
            </a:r>
            <a:endParaRPr lang="ru-RU" sz="2200" dirty="0" smtClean="0"/>
          </a:p>
          <a:p>
            <a:pPr algn="just"/>
            <a:r>
              <a:rPr lang="ru-RU" sz="2200" dirty="0" smtClean="0"/>
              <a:t>Очередной </a:t>
            </a:r>
            <a:r>
              <a:rPr lang="ru-RU" sz="2200" dirty="0"/>
              <a:t>элемент добавляется тегом </a:t>
            </a:r>
            <a:r>
              <a:rPr lang="ru-RU" sz="2200" b="1" dirty="0"/>
              <a:t>&lt;OPTION</a:t>
            </a:r>
            <a:r>
              <a:rPr lang="ru-RU" sz="2200" b="1" dirty="0" smtClean="0"/>
              <a:t>&gt;</a:t>
            </a:r>
            <a:endParaRPr lang="ru-RU" sz="2200" dirty="0"/>
          </a:p>
        </p:txBody>
      </p:sp>
      <p:pic>
        <p:nvPicPr>
          <p:cNvPr id="11" name="Рисунок 10" descr="2023-09-21_17-35-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5" y="2943505"/>
            <a:ext cx="1826203" cy="18236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3282937" y="2851143"/>
            <a:ext cx="51989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&lt;P&gt;</a:t>
            </a:r>
          </a:p>
          <a:p>
            <a:pPr marL="268288"/>
            <a:r>
              <a:rPr lang="en-US" sz="2000" b="1" dirty="0">
                <a:solidFill>
                  <a:srgbClr val="002060"/>
                </a:solidFill>
              </a:rPr>
              <a:t>&lt;SELECT NAME = "list1" SIZE = 1&gt;</a:t>
            </a:r>
          </a:p>
          <a:p>
            <a:pPr marL="628650"/>
            <a:r>
              <a:rPr lang="en-US" sz="2000" b="1" dirty="0">
                <a:solidFill>
                  <a:srgbClr val="002060"/>
                </a:solidFill>
              </a:rPr>
              <a:t>&lt;OPTION SELECTED VALUE = 1&gt; </a:t>
            </a:r>
            <a:r>
              <a:rPr lang="ru-RU" sz="2000" b="1" dirty="0">
                <a:solidFill>
                  <a:srgbClr val="002060"/>
                </a:solidFill>
              </a:rPr>
              <a:t>Красный</a:t>
            </a:r>
          </a:p>
          <a:p>
            <a:pPr marL="628650"/>
            <a:r>
              <a:rPr lang="ru-RU" sz="2000" b="1" dirty="0">
                <a:solidFill>
                  <a:srgbClr val="002060"/>
                </a:solidFill>
              </a:rPr>
              <a:t>&lt;</a:t>
            </a:r>
            <a:r>
              <a:rPr lang="en-US" sz="2000" b="1" dirty="0">
                <a:solidFill>
                  <a:srgbClr val="002060"/>
                </a:solidFill>
              </a:rPr>
              <a:t>OPTION VALUE = 2&gt; </a:t>
            </a:r>
            <a:r>
              <a:rPr lang="ru-RU" sz="2000" b="1" dirty="0">
                <a:solidFill>
                  <a:srgbClr val="002060"/>
                </a:solidFill>
              </a:rPr>
              <a:t>Синий</a:t>
            </a:r>
          </a:p>
          <a:p>
            <a:pPr marL="628650"/>
            <a:r>
              <a:rPr lang="ru-RU" sz="2000" b="1" dirty="0">
                <a:solidFill>
                  <a:srgbClr val="002060"/>
                </a:solidFill>
              </a:rPr>
              <a:t>&lt;</a:t>
            </a:r>
            <a:r>
              <a:rPr lang="en-US" sz="2000" b="1" dirty="0">
                <a:solidFill>
                  <a:srgbClr val="002060"/>
                </a:solidFill>
              </a:rPr>
              <a:t>OPTION VALUE = 3&gt; </a:t>
            </a:r>
            <a:r>
              <a:rPr lang="ru-RU" sz="2000" b="1" dirty="0">
                <a:solidFill>
                  <a:srgbClr val="002060"/>
                </a:solidFill>
              </a:rPr>
              <a:t>Зеленый</a:t>
            </a:r>
          </a:p>
          <a:p>
            <a:pPr marL="268288"/>
            <a:r>
              <a:rPr lang="ru-RU" sz="2000" b="1" dirty="0">
                <a:solidFill>
                  <a:srgbClr val="002060"/>
                </a:solidFill>
              </a:rPr>
              <a:t>&lt;/</a:t>
            </a:r>
            <a:r>
              <a:rPr lang="en-US" sz="2000" b="1" dirty="0">
                <a:solidFill>
                  <a:srgbClr val="002060"/>
                </a:solidFill>
              </a:rPr>
              <a:t>SELECT&gt;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6424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5400" y="26301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6660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5400" y="26301"/>
            <a:ext cx="5952500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ru-RU" sz="4000" b="1" dirty="0" smtClean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Параметры тега </a:t>
            </a:r>
            <a:r>
              <a:rPr lang="ru-RU" sz="4000" b="1" dirty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&lt;</a:t>
            </a:r>
            <a:r>
              <a:rPr lang="en-US" sz="4000" b="1" dirty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SELECT&gt; </a:t>
            </a:r>
            <a:endParaRPr lang="ru-RU" sz="4000" b="1" dirty="0">
              <a:solidFill>
                <a:srgbClr val="1F548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8618" y="2810939"/>
            <a:ext cx="6137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У тега &lt;SELECT&gt; имеются необязательные параметры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16237" y="890538"/>
            <a:ext cx="8105727" cy="1631216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Параметр </a:t>
            </a:r>
            <a:r>
              <a:rPr lang="ru-RU" sz="2000" b="1" dirty="0"/>
              <a:t>SELECTED</a:t>
            </a:r>
            <a:r>
              <a:rPr lang="ru-RU" sz="2000" dirty="0"/>
              <a:t> делает элемент выбранным по умолчанию. В скрипте этот параметр возвращает логическое значение, зависящее от сделанного посетителем выбора. </a:t>
            </a:r>
            <a:endParaRPr lang="ru-RU" sz="2000" dirty="0" smtClean="0"/>
          </a:p>
          <a:p>
            <a:pPr algn="just"/>
            <a:r>
              <a:rPr lang="ru-RU" sz="2000" dirty="0" smtClean="0"/>
              <a:t>Параметр </a:t>
            </a:r>
            <a:r>
              <a:rPr lang="ru-RU" sz="2000" b="1" dirty="0"/>
              <a:t>VALUE</a:t>
            </a:r>
            <a:r>
              <a:rPr lang="ru-RU" sz="2000" dirty="0"/>
              <a:t> задает передающееся скрипту для обработки значение выбранного элемента списка.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5508"/>
              </p:ext>
            </p:extLst>
          </p:nvPr>
        </p:nvGraphicFramePr>
        <p:xfrm>
          <a:off x="304798" y="3327367"/>
          <a:ext cx="8331201" cy="207887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5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7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2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Атрибут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6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15" marR="65415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строка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15" marR="654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определяет имя списка</a:t>
                      </a:r>
                      <a:endParaRPr lang="ru-RU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15" marR="6541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38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15" marR="65415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15" marR="654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поле со списком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15" marR="6541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6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больше 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15" marR="65415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развернутый список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15" marR="6541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6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MULTIPLE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15" marR="65415" marT="0" marB="0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15" marR="6541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одновременный выбор нескольких элементов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415" marR="6541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6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5400" y="26301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6660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5400" y="26301"/>
            <a:ext cx="5952500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000" b="1" dirty="0" smtClean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T</a:t>
            </a:r>
            <a:r>
              <a:rPr lang="ru-RU" sz="4000" b="1" dirty="0" err="1" smtClean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ег</a:t>
            </a:r>
            <a:r>
              <a:rPr lang="ru-RU" sz="4000" b="1" dirty="0" smtClean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&lt;OPTGROUP&gt; </a:t>
            </a:r>
            <a:endParaRPr lang="ru-RU" sz="4000" b="1" dirty="0">
              <a:solidFill>
                <a:srgbClr val="1F548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16237" y="816340"/>
            <a:ext cx="7930236" cy="919401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С помощью тега </a:t>
            </a:r>
            <a:r>
              <a:rPr lang="en-US" sz="2400" dirty="0" smtClean="0"/>
              <a:t>&lt;</a:t>
            </a:r>
            <a:r>
              <a:rPr lang="ru-RU" sz="2400" b="1" dirty="0" smtClean="0"/>
              <a:t>OPTGROUP</a:t>
            </a:r>
            <a:r>
              <a:rPr lang="en-US" sz="2400" b="1" dirty="0"/>
              <a:t>&gt; </a:t>
            </a:r>
            <a:r>
              <a:rPr lang="en-US" sz="2400" b="1" dirty="0" smtClean="0"/>
              <a:t>&lt;/OPTGROUP&gt;</a:t>
            </a:r>
            <a:r>
              <a:rPr lang="ru-RU" sz="2400" dirty="0" smtClean="0"/>
              <a:t> </a:t>
            </a:r>
            <a:r>
              <a:rPr lang="ru-RU" sz="2400" dirty="0"/>
              <a:t>и параметра </a:t>
            </a:r>
            <a:r>
              <a:rPr lang="ru-RU" sz="2400" b="1" dirty="0"/>
              <a:t>LABEL</a:t>
            </a:r>
            <a:r>
              <a:rPr lang="ru-RU" sz="2400" dirty="0"/>
              <a:t> можно объединять в группы пункты списка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10" y="2719744"/>
            <a:ext cx="2248122" cy="228636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54868" y="2229017"/>
            <a:ext cx="526359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&lt;P&gt; </a:t>
            </a:r>
          </a:p>
          <a:p>
            <a:pPr marL="442913"/>
            <a:r>
              <a:rPr lang="en-US" sz="2200" b="1" dirty="0">
                <a:solidFill>
                  <a:srgbClr val="002060"/>
                </a:solidFill>
              </a:rPr>
              <a:t>&lt;SELECT SIZE = 5&gt;</a:t>
            </a:r>
          </a:p>
          <a:p>
            <a:pPr marL="895350"/>
            <a:r>
              <a:rPr lang="en-US" sz="2200" b="1" dirty="0">
                <a:solidFill>
                  <a:srgbClr val="002060"/>
                </a:solidFill>
              </a:rPr>
              <a:t>&lt;OPTGROUP LABEL = </a:t>
            </a:r>
            <a:r>
              <a:rPr lang="ru-RU" sz="2200" b="1" dirty="0">
                <a:solidFill>
                  <a:srgbClr val="002060"/>
                </a:solidFill>
              </a:rPr>
              <a:t>цвет&gt;</a:t>
            </a:r>
          </a:p>
          <a:p>
            <a:pPr marL="1255713"/>
            <a:r>
              <a:rPr lang="ru-RU" sz="2200" b="1" dirty="0">
                <a:solidFill>
                  <a:srgbClr val="002060"/>
                </a:solidFill>
              </a:rPr>
              <a:t>&lt;</a:t>
            </a:r>
            <a:r>
              <a:rPr lang="en-US" sz="2200" b="1" dirty="0">
                <a:solidFill>
                  <a:srgbClr val="002060"/>
                </a:solidFill>
              </a:rPr>
              <a:t>OPTION&gt; </a:t>
            </a:r>
            <a:r>
              <a:rPr lang="ru-RU" sz="2200" b="1" dirty="0">
                <a:solidFill>
                  <a:srgbClr val="002060"/>
                </a:solidFill>
              </a:rPr>
              <a:t>красный</a:t>
            </a:r>
          </a:p>
          <a:p>
            <a:pPr marL="1255713"/>
            <a:r>
              <a:rPr lang="ru-RU" sz="2200" b="1" dirty="0">
                <a:solidFill>
                  <a:srgbClr val="002060"/>
                </a:solidFill>
              </a:rPr>
              <a:t>&lt;</a:t>
            </a:r>
            <a:r>
              <a:rPr lang="en-US" sz="2200" b="1" dirty="0">
                <a:solidFill>
                  <a:srgbClr val="002060"/>
                </a:solidFill>
              </a:rPr>
              <a:t>OPTION&gt; </a:t>
            </a:r>
            <a:r>
              <a:rPr lang="ru-RU" sz="2200" b="1" dirty="0">
                <a:solidFill>
                  <a:srgbClr val="002060"/>
                </a:solidFill>
              </a:rPr>
              <a:t>синий</a:t>
            </a:r>
          </a:p>
          <a:p>
            <a:pPr marL="1255713"/>
            <a:r>
              <a:rPr lang="ru-RU" sz="2200" b="1" dirty="0">
                <a:solidFill>
                  <a:srgbClr val="002060"/>
                </a:solidFill>
              </a:rPr>
              <a:t>&lt;</a:t>
            </a:r>
            <a:r>
              <a:rPr lang="en-US" sz="2200" b="1" dirty="0">
                <a:solidFill>
                  <a:srgbClr val="002060"/>
                </a:solidFill>
              </a:rPr>
              <a:t>OPTION&gt; </a:t>
            </a:r>
            <a:r>
              <a:rPr lang="ru-RU" sz="2200" b="1" dirty="0">
                <a:solidFill>
                  <a:srgbClr val="002060"/>
                </a:solidFill>
              </a:rPr>
              <a:t>зеленый</a:t>
            </a:r>
          </a:p>
          <a:p>
            <a:pPr marL="895350"/>
            <a:r>
              <a:rPr lang="ru-RU" sz="2200" b="1" dirty="0">
                <a:solidFill>
                  <a:srgbClr val="002060"/>
                </a:solidFill>
              </a:rPr>
              <a:t>&lt;/</a:t>
            </a:r>
            <a:r>
              <a:rPr lang="en-US" sz="2200" b="1" dirty="0">
                <a:solidFill>
                  <a:srgbClr val="002060"/>
                </a:solidFill>
              </a:rPr>
              <a:t>OPTGROUP&gt;</a:t>
            </a:r>
          </a:p>
          <a:p>
            <a:pPr marL="895350"/>
            <a:r>
              <a:rPr lang="en-US" sz="2200" b="1" dirty="0">
                <a:solidFill>
                  <a:srgbClr val="002060"/>
                </a:solidFill>
              </a:rPr>
              <a:t>&lt;OPTGROUP LABEL = </a:t>
            </a:r>
            <a:r>
              <a:rPr lang="ru-RU" sz="2200" b="1" dirty="0">
                <a:solidFill>
                  <a:srgbClr val="002060"/>
                </a:solidFill>
              </a:rPr>
              <a:t>фрукт&gt;</a:t>
            </a:r>
          </a:p>
          <a:p>
            <a:pPr marL="1255713"/>
            <a:r>
              <a:rPr lang="ru-RU" sz="2200" b="1" dirty="0">
                <a:solidFill>
                  <a:srgbClr val="002060"/>
                </a:solidFill>
              </a:rPr>
              <a:t>&lt;</a:t>
            </a:r>
            <a:r>
              <a:rPr lang="en-US" sz="2200" b="1" dirty="0">
                <a:solidFill>
                  <a:srgbClr val="002060"/>
                </a:solidFill>
              </a:rPr>
              <a:t>OPTION&gt; </a:t>
            </a:r>
            <a:r>
              <a:rPr lang="ru-RU" sz="2200" b="1" dirty="0">
                <a:solidFill>
                  <a:srgbClr val="002060"/>
                </a:solidFill>
              </a:rPr>
              <a:t>яблоко</a:t>
            </a:r>
          </a:p>
          <a:p>
            <a:pPr marL="1255713"/>
            <a:r>
              <a:rPr lang="ru-RU" sz="2200" b="1" dirty="0">
                <a:solidFill>
                  <a:srgbClr val="002060"/>
                </a:solidFill>
              </a:rPr>
              <a:t>&lt;</a:t>
            </a:r>
            <a:r>
              <a:rPr lang="en-US" sz="2200" b="1" dirty="0">
                <a:solidFill>
                  <a:srgbClr val="002060"/>
                </a:solidFill>
              </a:rPr>
              <a:t>OPTION&gt; </a:t>
            </a:r>
            <a:r>
              <a:rPr lang="ru-RU" sz="2200" b="1" dirty="0">
                <a:solidFill>
                  <a:srgbClr val="002060"/>
                </a:solidFill>
              </a:rPr>
              <a:t>груша</a:t>
            </a:r>
          </a:p>
          <a:p>
            <a:pPr marL="895350"/>
            <a:r>
              <a:rPr lang="ru-RU" sz="2200" b="1" dirty="0">
                <a:solidFill>
                  <a:srgbClr val="002060"/>
                </a:solidFill>
              </a:rPr>
              <a:t>&lt;/</a:t>
            </a:r>
            <a:r>
              <a:rPr lang="en-US" sz="2200" b="1" dirty="0">
                <a:solidFill>
                  <a:srgbClr val="002060"/>
                </a:solidFill>
              </a:rPr>
              <a:t>OPTGROUP&gt;</a:t>
            </a:r>
          </a:p>
          <a:p>
            <a:pPr marL="442913"/>
            <a:r>
              <a:rPr lang="en-US" sz="2200" b="1" dirty="0">
                <a:solidFill>
                  <a:srgbClr val="002060"/>
                </a:solidFill>
              </a:rPr>
              <a:t>&lt;/SELECT&gt;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8202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5400" y="26301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6660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5400" y="26301"/>
            <a:ext cx="5952500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Тег &lt;</a:t>
            </a:r>
            <a:r>
              <a:rPr lang="en-US" sz="4000" b="1" dirty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TEXTAREA&gt;</a:t>
            </a:r>
            <a:endParaRPr lang="ru-RU" sz="4000" b="1" dirty="0">
              <a:solidFill>
                <a:srgbClr val="1F548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16237" y="844049"/>
            <a:ext cx="7579254" cy="919401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Тег </a:t>
            </a:r>
            <a:r>
              <a:rPr lang="ru-RU" sz="2400" b="1" dirty="0"/>
              <a:t>&lt;TEXTAREA&gt; &lt;/TEXTAREA&gt; </a:t>
            </a:r>
            <a:r>
              <a:rPr lang="ru-RU" sz="2400" dirty="0"/>
              <a:t>создает поле для многострочного текста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28" y="2250282"/>
            <a:ext cx="3577941" cy="958393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99744"/>
              </p:ext>
            </p:extLst>
          </p:nvPr>
        </p:nvGraphicFramePr>
        <p:xfrm>
          <a:off x="484090" y="3695507"/>
          <a:ext cx="8465945" cy="192943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130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69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Атрибут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Значение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Описание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NAME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текст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определяет имя текстовой области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ROWS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число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определяет число строк в области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COLS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число</a:t>
                      </a:r>
                      <a:endParaRPr lang="ru-RU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определяет число столбцов в области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68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5400" y="26301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66600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5400" y="26301"/>
            <a:ext cx="5952500" cy="646331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Тег </a:t>
            </a:r>
            <a:r>
              <a:rPr lang="en-US" sz="4000" b="1" dirty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&lt;FIELDSET&gt;</a:t>
            </a:r>
            <a:endParaRPr lang="ru-RU" sz="4000" b="1" dirty="0">
              <a:solidFill>
                <a:srgbClr val="1F548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16237" y="927902"/>
            <a:ext cx="7579254" cy="1736646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Блочный контейнер </a:t>
            </a:r>
            <a:r>
              <a:rPr lang="ru-RU" sz="2400" b="1" dirty="0"/>
              <a:t>&lt;FIELDSET&gt; &lt;/FIELDSET&gt;</a:t>
            </a:r>
            <a:r>
              <a:rPr lang="ru-RU" sz="2400" dirty="0"/>
              <a:t> создает прямоугольную рамку вокруг элементов формы, группируя их таким образом. Для вывода названия рамки существует тег </a:t>
            </a:r>
            <a:r>
              <a:rPr lang="ru-RU" sz="2400" b="1" dirty="0"/>
              <a:t>&lt;LEGEND&gt; &lt;/LEGEND&gt;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t="4593"/>
          <a:stretch/>
        </p:blipFill>
        <p:spPr bwMode="auto">
          <a:xfrm>
            <a:off x="1087038" y="3261649"/>
            <a:ext cx="6535329" cy="784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87038" y="4482656"/>
            <a:ext cx="7057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&lt;p&gt; &lt;</a:t>
            </a:r>
            <a:r>
              <a:rPr lang="en-US" sz="2400" b="1" dirty="0" err="1">
                <a:solidFill>
                  <a:srgbClr val="002060"/>
                </a:solidFill>
              </a:rPr>
              <a:t>fieldset</a:t>
            </a:r>
            <a:r>
              <a:rPr lang="en-US" sz="2400" b="1" dirty="0">
                <a:solidFill>
                  <a:srgbClr val="002060"/>
                </a:solidFill>
              </a:rPr>
              <a:t>&gt; &lt;legend&gt;</a:t>
            </a:r>
            <a:r>
              <a:rPr lang="ru-RU" sz="2400" b="1" dirty="0">
                <a:solidFill>
                  <a:srgbClr val="002060"/>
                </a:solidFill>
              </a:rPr>
              <a:t>Легенда&lt;/</a:t>
            </a:r>
            <a:r>
              <a:rPr lang="en-US" sz="2400" b="1" dirty="0">
                <a:solidFill>
                  <a:srgbClr val="002060"/>
                </a:solidFill>
              </a:rPr>
              <a:t>legend&gt; &lt;/p&gt;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42337"/>
            <a:ext cx="9143999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Ч</a:t>
            </a:r>
            <a:r>
              <a:rPr lang="ru-RU" sz="2000" dirty="0" smtClean="0"/>
              <a:t>тобы </a:t>
            </a:r>
            <a:r>
              <a:rPr lang="ru-RU" sz="2000" dirty="0"/>
              <a:t>иметь практическую пользу от применения элементов формы, необходимо знать язык </a:t>
            </a:r>
            <a:r>
              <a:rPr lang="ru-RU" sz="2000" smtClean="0"/>
              <a:t>JavaScript</a:t>
            </a:r>
            <a:r>
              <a:rPr lang="ru-RU" sz="2000" dirty="0"/>
              <a:t>, на котором можно написать процедуру обработки введенной информации и выдать ответ посетителю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8233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5400" y="26301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solidFill>
                <a:srgbClr val="1F548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5399" y="26301"/>
            <a:ext cx="8262746" cy="646331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ru-RU" sz="32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Дополнительные типы полей для ввода данных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33074"/>
              </p:ext>
            </p:extLst>
          </p:nvPr>
        </p:nvGraphicFramePr>
        <p:xfrm>
          <a:off x="105399" y="672632"/>
          <a:ext cx="8789218" cy="617664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0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5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Описание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email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ввод </a:t>
                      </a:r>
                      <a:r>
                        <a:rPr lang="ru-RU" sz="1800" dirty="0" err="1">
                          <a:effectLst/>
                        </a:rPr>
                        <a:t>email</a:t>
                      </a:r>
                      <a:r>
                        <a:rPr lang="ru-RU" sz="1800" dirty="0">
                          <a:effectLst/>
                        </a:rPr>
                        <a:t>-адреса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&lt;input type="email" placeholder="name@host.ru"&gt;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tel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ввод телефонного номера – нет строгого синтаксиса, но разрывы строк будут удалены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url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ввод адреса ресурса Интернета URL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search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поле поиска с разрывами строк автоматически удаляется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number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число с плавающей точкой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&lt;input type="number" name="points" min="0" max="10" step="3"&gt;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range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элемент управления слайдер для ввода числового значения из заданного диапазона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&lt;input type="range" name="slider" value="5" min=”-10” max=”10” step=”2” </a:t>
                      </a:r>
                      <a:r>
                        <a:rPr lang="en-US" sz="1800" dirty="0" err="1">
                          <a:effectLst/>
                        </a:rPr>
                        <a:t>onInput</a:t>
                      </a:r>
                      <a:r>
                        <a:rPr lang="en-US" sz="1800" dirty="0">
                          <a:effectLst/>
                        </a:rPr>
                        <a:t>="</a:t>
                      </a:r>
                      <a:r>
                        <a:rPr lang="en-US" sz="1800" dirty="0" err="1">
                          <a:effectLst/>
                        </a:rPr>
                        <a:t>txt.value</a:t>
                      </a:r>
                      <a:r>
                        <a:rPr lang="en-US" sz="1800" dirty="0">
                          <a:effectLst/>
                        </a:rPr>
                        <a:t>=</a:t>
                      </a:r>
                      <a:r>
                        <a:rPr lang="en-US" sz="1800" dirty="0" err="1">
                          <a:effectLst/>
                        </a:rPr>
                        <a:t>slider.value</a:t>
                      </a:r>
                      <a:r>
                        <a:rPr lang="en-US" sz="1800" dirty="0">
                          <a:effectLst/>
                        </a:rPr>
                        <a:t>"&gt;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ввод дня, месяца и года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datetime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ввод дня, месяца, года, часа, минуты, секунды и микросекунды относительно текущей временной зоны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datetime</a:t>
                      </a:r>
                      <a:r>
                        <a:rPr lang="ru-RU" sz="1800" dirty="0">
                          <a:effectLst/>
                        </a:rPr>
                        <a:t>-</a:t>
                      </a:r>
                      <a:r>
                        <a:rPr lang="en-US" sz="1800" dirty="0">
                          <a:effectLst/>
                        </a:rPr>
                        <a:t>local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ввод даты и времени без временной зоны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month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ввод месяца и года без временной зоны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ввод номера недели без временной зоны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ввод времени без временной зоны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color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выбор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цвета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5400" y="26301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solidFill>
                <a:srgbClr val="1F548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5399" y="26301"/>
            <a:ext cx="8262746" cy="646331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Атрибуты форм и их элементов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11182"/>
              </p:ext>
            </p:extLst>
          </p:nvPr>
        </p:nvGraphicFramePr>
        <p:xfrm>
          <a:off x="105398" y="571679"/>
          <a:ext cx="8745828" cy="609697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3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Атрибут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Значение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Пояснение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placeholder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текст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устанавливает образец заполнения в текстовое поле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71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&lt;p&gt; </a:t>
                      </a:r>
                      <a:r>
                        <a:rPr lang="ru-RU" sz="1300">
                          <a:effectLst/>
                        </a:rPr>
                        <a:t>Фамилия</a:t>
                      </a:r>
                      <a:r>
                        <a:rPr lang="en-US" sz="1300">
                          <a:effectLst/>
                        </a:rPr>
                        <a:t> &lt;input type="text" placeholder="</a:t>
                      </a:r>
                      <a:r>
                        <a:rPr lang="ru-RU" sz="1300">
                          <a:effectLst/>
                        </a:rPr>
                        <a:t>Иванов</a:t>
                      </a:r>
                      <a:r>
                        <a:rPr lang="en-US" sz="1300">
                          <a:effectLst/>
                        </a:rPr>
                        <a:t>"&gt; &lt;/p&gt;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7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autofocus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фокусирует курсор в данном поле после загрузки страницы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71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&lt;input type="text" name="firstName" autofocus&gt;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2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autocomplete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effectLst/>
                        </a:rPr>
                        <a:t>on</a:t>
                      </a:r>
                      <a:r>
                        <a:rPr lang="ru-RU" sz="1300" dirty="0">
                          <a:effectLst/>
                        </a:rPr>
                        <a:t>/</a:t>
                      </a:r>
                      <a:r>
                        <a:rPr lang="ru-RU" sz="1300" dirty="0" err="1">
                          <a:effectLst/>
                        </a:rPr>
                        <a:t>off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заполняет поле формы на основе предыдущего введения данных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71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&lt;input type="text" name="trackingCode" autocomplete="off"&gt;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required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требует от пользователя ввести данные в поле до отправки формы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71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&lt;input type="text" name="givenGame" required&gt;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form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имя формы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соединяет элементы </a:t>
                      </a:r>
                      <a:r>
                        <a:rPr lang="en-US" sz="1300" dirty="0">
                          <a:effectLst/>
                        </a:rPr>
                        <a:t>input</a:t>
                      </a:r>
                      <a:r>
                        <a:rPr lang="ru-RU" sz="1300" dirty="0">
                          <a:effectLst/>
                        </a:rPr>
                        <a:t>, </a:t>
                      </a:r>
                      <a:r>
                        <a:rPr lang="en-US" sz="1300" dirty="0">
                          <a:effectLst/>
                        </a:rPr>
                        <a:t>select </a:t>
                      </a:r>
                      <a:r>
                        <a:rPr lang="ru-RU" sz="1300" dirty="0">
                          <a:effectLst/>
                        </a:rPr>
                        <a:t>или </a:t>
                      </a:r>
                      <a:r>
                        <a:rPr lang="en-US" sz="1300" dirty="0" err="1">
                          <a:effectLst/>
                        </a:rPr>
                        <a:t>textarea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ru-RU" sz="1300" dirty="0">
                          <a:effectLst/>
                        </a:rPr>
                        <a:t>с формой, даже если они находятся за пределами формы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71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&lt;input type="button" name="sortLH" form="sort"&gt;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67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formaction, </a:t>
                      </a:r>
                      <a:endParaRPr lang="ru-RU" sz="13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formenctype,</a:t>
                      </a:r>
                      <a:endParaRPr lang="ru-RU" sz="13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formmethod,</a:t>
                      </a:r>
                      <a:endParaRPr lang="ru-RU" sz="13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formtarget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заменяет соответствующие атрибуты формы: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effectLst/>
                        </a:rPr>
                        <a:t>formaction</a:t>
                      </a:r>
                      <a:r>
                        <a:rPr lang="ru-RU" sz="1300" dirty="0">
                          <a:effectLst/>
                        </a:rPr>
                        <a:t> определяет файл или приложение, которое будет отправлять форма;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effectLst/>
                        </a:rPr>
                        <a:t>formenctype</a:t>
                      </a:r>
                      <a:r>
                        <a:rPr lang="ru-RU" sz="1300" dirty="0">
                          <a:effectLst/>
                        </a:rPr>
                        <a:t> подробно описывает, как данные формы кодируются методом POST;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effectLst/>
                        </a:rPr>
                        <a:t>formmethod</a:t>
                      </a:r>
                      <a:r>
                        <a:rPr lang="ru-RU" sz="1300" dirty="0">
                          <a:effectLst/>
                        </a:rPr>
                        <a:t> определяет, который из методов HTTP (GET, POST, PUT, DELETE) будет применяться для отправки данных формы;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effectLst/>
                        </a:rPr>
                        <a:t>formtarget</a:t>
                      </a:r>
                      <a:r>
                        <a:rPr lang="ru-RU" sz="1300" dirty="0">
                          <a:effectLst/>
                        </a:rPr>
                        <a:t> определяет окно для результатов формы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71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&lt;input type="submit" value="Submit" formmethod="POST"&gt;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55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disabled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отменяет проверку и отправку данных данного поля, поле ввода затеняется серым и отключается возможность с ним взаимодействовать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71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&lt;input type="reset" disabled&gt;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455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pattern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регулярное выражение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определяет шаблон на основе регулярных выражений, используемый для проверки поля ввода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41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&lt;input type="text" name="countryCode" pattern="[A-z]{3}" title="</a:t>
                      </a:r>
                      <a:r>
                        <a:rPr lang="ru-RU" sz="1300">
                          <a:effectLst/>
                        </a:rPr>
                        <a:t>Трехбуквенный код страны</a:t>
                      </a:r>
                      <a:r>
                        <a:rPr lang="en-US" sz="1300">
                          <a:effectLst/>
                        </a:rPr>
                        <a:t>"&gt;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7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novalidate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форма или поле ввода не проверяются при отправке формы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771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&lt;form action="</a:t>
                      </a:r>
                      <a:r>
                        <a:rPr lang="en-US" sz="1300" dirty="0" err="1">
                          <a:effectLst/>
                        </a:rPr>
                        <a:t>demo_form.php</a:t>
                      </a:r>
                      <a:r>
                        <a:rPr lang="en-US" sz="1300" dirty="0">
                          <a:effectLst/>
                        </a:rPr>
                        <a:t>" </a:t>
                      </a:r>
                      <a:r>
                        <a:rPr lang="en-US" sz="1300" dirty="0" err="1">
                          <a:effectLst/>
                        </a:rPr>
                        <a:t>novalidate</a:t>
                      </a:r>
                      <a:r>
                        <a:rPr lang="en-US" sz="1300" dirty="0">
                          <a:effectLst/>
                        </a:rPr>
                        <a:t>="</a:t>
                      </a:r>
                      <a:r>
                        <a:rPr lang="en-US" sz="1300" dirty="0" err="1">
                          <a:effectLst/>
                        </a:rPr>
                        <a:t>novalidate</a:t>
                      </a:r>
                      <a:r>
                        <a:rPr lang="en-US" sz="1300" dirty="0">
                          <a:effectLst/>
                        </a:rPr>
                        <a:t>"&gt;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40" marR="4064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5400" y="26301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solidFill>
                <a:srgbClr val="1F548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5399" y="26301"/>
            <a:ext cx="8262746" cy="646331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1F5480"/>
                </a:solidFill>
                <a:latin typeface="+mj-lt"/>
                <a:ea typeface="+mj-ea"/>
                <a:cs typeface="+mj-cs"/>
              </a:rPr>
              <a:t>Автозаполнение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97763" y="654160"/>
            <a:ext cx="4669801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197763" y="908894"/>
            <a:ext cx="7573818" cy="122586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dirty="0"/>
              <a:t>При помощи элемента </a:t>
            </a:r>
            <a:r>
              <a:rPr lang="en-US" sz="2200" dirty="0" smtClean="0"/>
              <a:t>&lt;</a:t>
            </a:r>
            <a:r>
              <a:rPr lang="ru-RU" sz="2200" b="1" dirty="0" smtClean="0"/>
              <a:t>datalist</a:t>
            </a:r>
            <a:r>
              <a:rPr lang="en-US" sz="2200" b="1" dirty="0"/>
              <a:t>&gt; &lt;/</a:t>
            </a:r>
            <a:r>
              <a:rPr lang="en-US" sz="2200" b="1" dirty="0" err="1"/>
              <a:t>datalist</a:t>
            </a:r>
            <a:r>
              <a:rPr lang="en-US" sz="2200" b="1" dirty="0"/>
              <a:t> </a:t>
            </a:r>
            <a:r>
              <a:rPr lang="en-US" sz="2200" b="1" dirty="0" smtClean="0"/>
              <a:t>&gt;</a:t>
            </a:r>
            <a:r>
              <a:rPr lang="ru-RU" sz="2200" dirty="0" smtClean="0"/>
              <a:t> </a:t>
            </a:r>
            <a:r>
              <a:rPr lang="ru-RU" sz="2200" dirty="0"/>
              <a:t>HTML5 дает возможность создавать список данных для </a:t>
            </a:r>
            <a:r>
              <a:rPr lang="ru-RU" sz="2200" dirty="0" err="1"/>
              <a:t>автозаполнения</a:t>
            </a:r>
            <a:r>
              <a:rPr lang="ru-RU" sz="2200" dirty="0"/>
              <a:t> поля ввода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30" y="2451311"/>
            <a:ext cx="2730501" cy="132732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479799" y="2371024"/>
            <a:ext cx="53247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&lt;input type="text" list="</a:t>
            </a: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фрукты" &gt;</a:t>
            </a:r>
          </a:p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datalist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id="</a:t>
            </a: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фрукты"&gt;</a:t>
            </a:r>
          </a:p>
          <a:p>
            <a:pPr marL="442913"/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option value="</a:t>
            </a: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арбузы"&gt;</a:t>
            </a:r>
          </a:p>
          <a:p>
            <a:pPr marL="442913"/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option value="</a:t>
            </a: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ананасы"&gt;</a:t>
            </a:r>
          </a:p>
          <a:p>
            <a:pPr marL="442913"/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option value="</a:t>
            </a: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абрикосы"&gt;</a:t>
            </a:r>
          </a:p>
          <a:p>
            <a:pPr marL="442913"/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option value="</a:t>
            </a: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апельсины"&gt;</a:t>
            </a:r>
          </a:p>
          <a:p>
            <a:pPr marL="442913"/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option value="</a:t>
            </a: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бананы"&gt;</a:t>
            </a:r>
          </a:p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&lt;/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datalist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654274"/>
            <a:ext cx="914400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Если необходимо сопроводить текстовое поле или любой другой элемент формы подсказкой, то применяют тег </a:t>
            </a:r>
            <a:r>
              <a:rPr lang="ru-RU" sz="2000" b="1" dirty="0"/>
              <a:t>&lt;LABEL&gt;</a:t>
            </a:r>
            <a:r>
              <a:rPr lang="ru-RU" sz="2000" dirty="0"/>
              <a:t> с атрибутом </a:t>
            </a:r>
            <a:r>
              <a:rPr lang="ru-RU" sz="2000" b="1" dirty="0"/>
              <a:t>FOR</a:t>
            </a:r>
            <a:r>
              <a:rPr lang="ru-RU" sz="2000" dirty="0"/>
              <a:t>. Этот тег создает связь подсказки с элементом, и посетитель может щелкать мышкой не только на элементе, но и на подсказке</a:t>
            </a:r>
          </a:p>
        </p:txBody>
      </p:sp>
    </p:spTree>
    <p:extLst>
      <p:ext uri="{BB962C8B-B14F-4D97-AF65-F5344CB8AC3E}">
        <p14:creationId xmlns:p14="http://schemas.microsoft.com/office/powerpoint/2010/main" val="39458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237" y="56930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1F5480"/>
                </a:solidFill>
              </a:rPr>
              <a:t>Создание формы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77684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216237" y="970679"/>
            <a:ext cx="7857853" cy="149828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just"/>
            <a:r>
              <a:rPr lang="ru-RU" sz="2200" dirty="0"/>
              <a:t>С помощью форм возможности взаимодействия расширяются. Форма похожа на бланк документа, в котором заполняют отдельные области, или на анкету, где письменно отвечают на </a:t>
            </a:r>
            <a:r>
              <a:rPr lang="ru-RU" sz="2200" dirty="0" smtClean="0"/>
              <a:t>вопросы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1747" y="3191272"/>
            <a:ext cx="4405526" cy="193899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Для создания формы используется контейнер </a:t>
            </a:r>
            <a:r>
              <a:rPr lang="ru-RU" sz="2400" b="1" dirty="0"/>
              <a:t>&lt;FORM</a:t>
            </a:r>
            <a:r>
              <a:rPr lang="ru-RU" sz="2400" dirty="0"/>
              <a:t>&gt;, внутри которого размещаются интерактивные элементы формы.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88" y="2819220"/>
            <a:ext cx="3949164" cy="36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скругленными противолежащими углами 1"/>
          <p:cNvSpPr/>
          <p:nvPr/>
        </p:nvSpPr>
        <p:spPr>
          <a:xfrm>
            <a:off x="216237" y="933753"/>
            <a:ext cx="7764548" cy="149828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r>
              <a:rPr lang="ru-RU" sz="2200" dirty="0"/>
              <a:t>Каждый элемент формы (и сам тег &lt;FORM&gt;) может содержать атрибут </a:t>
            </a:r>
            <a:r>
              <a:rPr lang="ru-RU" sz="2200" b="1" dirty="0"/>
              <a:t>NAME</a:t>
            </a:r>
            <a:r>
              <a:rPr lang="ru-RU" sz="2200" dirty="0"/>
              <a:t>, присваивающий элементу формы уникальное имя. Через это имя в скрипте, обрабатывающем форму, можно обращаться к конкретному </a:t>
            </a:r>
            <a:r>
              <a:rPr lang="ru-RU" sz="2200" dirty="0" smtClean="0"/>
              <a:t>элементу</a:t>
            </a:r>
            <a:endParaRPr lang="ru-RU" sz="22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16237" y="56930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1F5480"/>
                </a:solidFill>
              </a:rPr>
              <a:t>Атрибуты тега </a:t>
            </a:r>
            <a:r>
              <a:rPr lang="en-US" b="1" dirty="0" smtClean="0">
                <a:solidFill>
                  <a:srgbClr val="1F5480"/>
                </a:solidFill>
              </a:rPr>
              <a:t>&lt;form&gt;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16237" y="77684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4604"/>
              </p:ext>
            </p:extLst>
          </p:nvPr>
        </p:nvGraphicFramePr>
        <p:xfrm>
          <a:off x="216237" y="3117633"/>
          <a:ext cx="8409992" cy="2598776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199003">
                  <a:extLst>
                    <a:ext uri="{9D8B030D-6E8A-4147-A177-3AD203B41FA5}">
                      <a16:colId xmlns:a16="http://schemas.microsoft.com/office/drawing/2014/main" val="501692698"/>
                    </a:ext>
                  </a:extLst>
                </a:gridCol>
                <a:gridCol w="7210989">
                  <a:extLst>
                    <a:ext uri="{9D8B030D-6E8A-4147-A177-3AD203B41FA5}">
                      <a16:colId xmlns:a16="http://schemas.microsoft.com/office/drawing/2014/main" val="2929729180"/>
                    </a:ext>
                  </a:extLst>
                </a:gridCol>
              </a:tblGrid>
              <a:tr h="16203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ACTION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задает адрес ресурса Интернета, который примет для обработки данные, введенные в форму. Если параметр опущен, то данные отправляются на ту же страницу, где находится сама форма</a:t>
                      </a:r>
                      <a:r>
                        <a:rPr lang="ru-RU" sz="2000" dirty="0">
                          <a:effectLst/>
                        </a:rPr>
                        <a:t> (обязательный атрибут)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49424"/>
                  </a:ext>
                </a:extLst>
              </a:tr>
              <a:tr h="8790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METHOD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задает способ отправки данных. </a:t>
                      </a:r>
                      <a:endParaRPr lang="ru-RU" sz="2000" dirty="0" smtClean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Метод </a:t>
                      </a:r>
                      <a:r>
                        <a:rPr lang="ru-RU" sz="2000" dirty="0">
                          <a:effectLst/>
                        </a:rPr>
                        <a:t>POST посылает данные отдельно от </a:t>
                      </a:r>
                      <a:r>
                        <a:rPr lang="ru-RU" sz="2000" dirty="0" smtClean="0">
                          <a:effectLst/>
                        </a:rPr>
                        <a:t>URL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Способ </a:t>
                      </a:r>
                      <a:r>
                        <a:rPr lang="ru-RU" sz="2000" dirty="0">
                          <a:effectLst/>
                        </a:rPr>
                        <a:t>GET присоединяет данные к адресу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29347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383271" y="2547310"/>
            <a:ext cx="4075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Атрибуты тега 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&lt;FORM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ru-RU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63663" y="6178717"/>
            <a:ext cx="6424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&lt;FORM NAME="</a:t>
            </a:r>
            <a:r>
              <a:rPr lang="en-US" sz="2000" dirty="0" err="1"/>
              <a:t>firstForm</a:t>
            </a:r>
            <a:r>
              <a:rPr lang="en-US" sz="2000" dirty="0"/>
              <a:t>" METHOD="POST" ACTION = ""&gt;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98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16237" y="56930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1F5480"/>
                </a:solidFill>
              </a:rPr>
              <a:t>Создание </a:t>
            </a:r>
            <a:r>
              <a:rPr lang="ru-RU" b="1" dirty="0">
                <a:solidFill>
                  <a:srgbClr val="1F5480"/>
                </a:solidFill>
              </a:rPr>
              <a:t>кнопки 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16237" y="77684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16237" y="903937"/>
            <a:ext cx="7609036" cy="851297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dirty="0" smtClean="0"/>
              <a:t>Тег </a:t>
            </a:r>
            <a:r>
              <a:rPr lang="ru-RU" sz="2200" b="1" dirty="0"/>
              <a:t>&lt;BUTTON&gt; &lt;/BUTTON&gt; </a:t>
            </a:r>
            <a:r>
              <a:rPr lang="ru-RU" sz="2200" dirty="0"/>
              <a:t>позволяет создавать кнопки на веб-странице практически с любым </a:t>
            </a:r>
            <a:r>
              <a:rPr lang="ru-RU" sz="2200" dirty="0" smtClean="0"/>
              <a:t>содержанием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45562" y="6075986"/>
            <a:ext cx="65876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Все элементы </a:t>
            </a:r>
            <a:r>
              <a:rPr lang="ru-RU" sz="2000" b="1" dirty="0">
                <a:solidFill>
                  <a:srgbClr val="C00000"/>
                </a:solidFill>
              </a:rPr>
              <a:t>&lt;INPUT&gt;, </a:t>
            </a:r>
            <a:r>
              <a:rPr lang="ru-RU" sz="2000" b="1" dirty="0">
                <a:solidFill>
                  <a:srgbClr val="002060"/>
                </a:solidFill>
              </a:rPr>
              <a:t>так же как и </a:t>
            </a:r>
            <a:r>
              <a:rPr lang="ru-RU" sz="2000" b="1" dirty="0">
                <a:solidFill>
                  <a:srgbClr val="C00000"/>
                </a:solidFill>
              </a:rPr>
              <a:t>&lt;BUTTON&gt;, </a:t>
            </a:r>
            <a:r>
              <a:rPr lang="ru-RU" sz="2000" b="1" dirty="0">
                <a:solidFill>
                  <a:srgbClr val="002060"/>
                </a:solidFill>
              </a:rPr>
              <a:t>являются строчными и должны заключаться в блочный контейнер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058107" y="2050887"/>
            <a:ext cx="4826157" cy="255389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&lt;P&gt;</a:t>
            </a:r>
          </a:p>
          <a:p>
            <a:pPr marL="266700"/>
            <a:r>
              <a:rPr lang="en-US" sz="2400" b="1" dirty="0">
                <a:solidFill>
                  <a:srgbClr val="002060"/>
                </a:solidFill>
              </a:rPr>
              <a:t>&lt;BUTTON&gt;</a:t>
            </a:r>
          </a:p>
          <a:p>
            <a:pPr marL="447675"/>
            <a:r>
              <a:rPr lang="en-US" sz="2400" b="1" dirty="0">
                <a:solidFill>
                  <a:srgbClr val="002060"/>
                </a:solidFill>
              </a:rPr>
              <a:t> &lt;IMG SRC="home07.gif"&gt;</a:t>
            </a:r>
          </a:p>
          <a:p>
            <a:pPr marL="447675"/>
            <a:r>
              <a:rPr lang="en-US" sz="2400" b="1" dirty="0">
                <a:solidFill>
                  <a:srgbClr val="002060"/>
                </a:solidFill>
              </a:rPr>
              <a:t> &lt;BR&gt; </a:t>
            </a:r>
            <a:r>
              <a:rPr lang="ru-RU" sz="2400" b="1" dirty="0">
                <a:solidFill>
                  <a:srgbClr val="002060"/>
                </a:solidFill>
              </a:rPr>
              <a:t>Начальная страница</a:t>
            </a:r>
          </a:p>
          <a:p>
            <a:pPr marL="266700"/>
            <a:r>
              <a:rPr lang="ru-RU" sz="2400" b="1" dirty="0">
                <a:solidFill>
                  <a:srgbClr val="002060"/>
                </a:solidFill>
              </a:rPr>
              <a:t>&lt;/</a:t>
            </a:r>
            <a:r>
              <a:rPr lang="en-US" sz="2400" b="1" dirty="0">
                <a:solidFill>
                  <a:srgbClr val="002060"/>
                </a:solidFill>
              </a:rPr>
              <a:t>BUTTON&gt;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&lt;/P&gt;</a:t>
            </a: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1644857" y="4837705"/>
            <a:ext cx="6436961" cy="851297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dirty="0"/>
              <a:t>Тег </a:t>
            </a:r>
            <a:r>
              <a:rPr lang="ru-RU" sz="2200" b="1" dirty="0"/>
              <a:t>&lt;INPUT&gt; </a:t>
            </a:r>
            <a:r>
              <a:rPr lang="ru-RU" sz="2200" dirty="0"/>
              <a:t>с параметром </a:t>
            </a:r>
            <a:r>
              <a:rPr lang="ru-RU" sz="2200" b="1" dirty="0"/>
              <a:t>TYPE</a:t>
            </a:r>
            <a:r>
              <a:rPr lang="ru-RU" sz="2200" dirty="0"/>
              <a:t> создает различные элементы для ввода информации </a:t>
            </a:r>
            <a:r>
              <a:rPr lang="ru-RU" sz="2200" dirty="0" smtClean="0"/>
              <a:t>посетителем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160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237" y="56930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1F5480"/>
                </a:solidFill>
              </a:rPr>
              <a:t>П</a:t>
            </a:r>
            <a:r>
              <a:rPr lang="ru-RU" b="1" dirty="0" smtClean="0">
                <a:solidFill>
                  <a:srgbClr val="1F5480"/>
                </a:solidFill>
              </a:rPr>
              <a:t>араметр </a:t>
            </a:r>
            <a:r>
              <a:rPr lang="en-US" b="1" dirty="0">
                <a:solidFill>
                  <a:srgbClr val="1F5480"/>
                </a:solidFill>
              </a:rPr>
              <a:t>TYPE="TEXT" </a:t>
            </a:r>
            <a:endParaRPr lang="ru-RU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776847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16237" y="1066309"/>
            <a:ext cx="7634672" cy="510778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TYPE="TEXT" </a:t>
            </a:r>
            <a:r>
              <a:rPr lang="ru-RU" sz="2400" dirty="0" smtClean="0"/>
              <a:t>создает </a:t>
            </a:r>
            <a:r>
              <a:rPr lang="ru-RU" sz="2400" dirty="0"/>
              <a:t>поле для ввода или вывода </a:t>
            </a:r>
            <a:r>
              <a:rPr lang="ru-RU" sz="2400" dirty="0" smtClean="0"/>
              <a:t>текста</a:t>
            </a:r>
            <a:endParaRPr lang="ru-RU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67710" y="5932055"/>
            <a:ext cx="6446982" cy="783193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Чтобы </a:t>
            </a:r>
            <a:r>
              <a:rPr lang="ru-RU" sz="2000" dirty="0"/>
              <a:t>использовать текстовое поле только для вывода информации, необходимо добавить параметр </a:t>
            </a:r>
            <a:r>
              <a:rPr lang="ru-RU" sz="2000" b="1" dirty="0" err="1"/>
              <a:t>readonly</a:t>
            </a:r>
            <a:r>
              <a:rPr lang="ru-RU" sz="2000" dirty="0"/>
              <a:t>.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84544"/>
              </p:ext>
            </p:extLst>
          </p:nvPr>
        </p:nvGraphicFramePr>
        <p:xfrm>
          <a:off x="216237" y="1847132"/>
          <a:ext cx="8427307" cy="25365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98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Атрибут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283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MAXLENGTH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число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определяет максимальное количество символов в текстовом поле 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283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SIZE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число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отображает максимальное количество символов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86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VALUE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текст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задает начальное значение 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30273" y="4889243"/>
            <a:ext cx="4943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&lt;p&gt; &lt;input name="field1" type="text"&gt; &lt;/p&gt;</a:t>
            </a:r>
            <a:endParaRPr lang="ru-RU" sz="2000" b="1" dirty="0">
              <a:solidFill>
                <a:srgbClr val="00206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034" y="4741495"/>
            <a:ext cx="2738389" cy="7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237" y="140054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1F5480"/>
                </a:solidFill>
              </a:rPr>
              <a:t>П</a:t>
            </a:r>
            <a:r>
              <a:rPr lang="ru-RU" sz="4000" b="1" dirty="0" smtClean="0">
                <a:solidFill>
                  <a:srgbClr val="1F5480"/>
                </a:solidFill>
              </a:rPr>
              <a:t>араметр </a:t>
            </a:r>
            <a:r>
              <a:rPr lang="en-US" sz="4000" b="1" dirty="0" smtClean="0">
                <a:solidFill>
                  <a:srgbClr val="1F5480"/>
                </a:solidFill>
              </a:rPr>
              <a:t>TYPE</a:t>
            </a:r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859971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16237" y="1083028"/>
            <a:ext cx="7911763" cy="919401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TYPE="PASSWORD"</a:t>
            </a:r>
            <a:r>
              <a:rPr lang="ru-RU" sz="2400" dirty="0" smtClean="0"/>
              <a:t>создает </a:t>
            </a:r>
            <a:r>
              <a:rPr lang="ru-RU" sz="2400" dirty="0"/>
              <a:t>текстовое поле, где все вводимые символы отображаются символом </a:t>
            </a:r>
            <a:r>
              <a:rPr lang="ru-RU" sz="2400" dirty="0" smtClean="0"/>
              <a:t>* или </a:t>
            </a:r>
            <a:r>
              <a:rPr lang="ru-RU" sz="2400" dirty="0" smtClean="0">
                <a:sym typeface="Wingdings" panose="05000000000000000000" pitchFamily="2" charset="2"/>
              </a:rPr>
              <a:t></a:t>
            </a:r>
            <a:endParaRPr lang="ru-RU" sz="2400" dirty="0"/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043055" y="2524207"/>
            <a:ext cx="2835563" cy="51677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17771" y="2508414"/>
            <a:ext cx="4540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&lt;p&gt;&lt;input type="password"&gt;&lt;/p&gt;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6237" y="3669345"/>
            <a:ext cx="7911763" cy="1328023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/>
              <a:t>TYPE="HIDDEN" </a:t>
            </a:r>
            <a:r>
              <a:rPr lang="ru-RU" sz="2400" dirty="0"/>
              <a:t>создает невидимый элемент, предназначенный, как правило, для отправки дополнительной информации обрабатываемому скрипту.</a:t>
            </a:r>
          </a:p>
        </p:txBody>
      </p:sp>
    </p:spTree>
    <p:extLst>
      <p:ext uri="{BB962C8B-B14F-4D97-AF65-F5344CB8AC3E}">
        <p14:creationId xmlns:p14="http://schemas.microsoft.com/office/powerpoint/2010/main" val="156440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237" y="140054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1F5480"/>
                </a:solidFill>
              </a:rPr>
              <a:t>П</a:t>
            </a:r>
            <a:r>
              <a:rPr lang="ru-RU" sz="4000" b="1" dirty="0" smtClean="0">
                <a:solidFill>
                  <a:srgbClr val="1F5480"/>
                </a:solidFill>
              </a:rPr>
              <a:t>араметр </a:t>
            </a:r>
            <a:r>
              <a:rPr lang="en-US" sz="4000" b="1" dirty="0">
                <a:solidFill>
                  <a:srgbClr val="1F5480"/>
                </a:solidFill>
              </a:rPr>
              <a:t>TYPE="CHECKBOX"</a:t>
            </a:r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859971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16236" y="1211997"/>
            <a:ext cx="8373581" cy="132802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/>
              <a:t>TYPE="CHECKBOX" </a:t>
            </a:r>
            <a:r>
              <a:rPr lang="ru-RU" sz="2400" dirty="0"/>
              <a:t>создает поле для установки </a:t>
            </a:r>
            <a:r>
              <a:rPr lang="ru-RU" sz="2400" dirty="0" smtClean="0"/>
              <a:t>флажка.</a:t>
            </a:r>
          </a:p>
          <a:p>
            <a:r>
              <a:rPr lang="ru-RU" sz="2400" dirty="0"/>
              <a:t>Чекбоксы (флажки) используют для предоставления выбора нескольких вариантов из </a:t>
            </a:r>
            <a:r>
              <a:rPr lang="ru-RU" sz="2400" dirty="0" smtClean="0"/>
              <a:t>многих</a:t>
            </a:r>
            <a:endParaRPr lang="ru-RU" sz="24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83225"/>
              </p:ext>
            </p:extLst>
          </p:nvPr>
        </p:nvGraphicFramePr>
        <p:xfrm>
          <a:off x="216236" y="3020242"/>
          <a:ext cx="8373581" cy="23978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6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6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Атрибут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371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VALUE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строка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определяет значение, которое будет передано серверу, если эта кнопка будет выбрана посетителем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371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CHECKED 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делает поле выбранным по умолчанию, то есть ставит в него флажок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4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237" y="140054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1F5480"/>
                </a:solidFill>
              </a:rPr>
              <a:t>П</a:t>
            </a:r>
            <a:r>
              <a:rPr lang="ru-RU" sz="4000" b="1" dirty="0" smtClean="0">
                <a:solidFill>
                  <a:srgbClr val="1F5480"/>
                </a:solidFill>
              </a:rPr>
              <a:t>араметр </a:t>
            </a:r>
            <a:r>
              <a:rPr lang="en-US" sz="4000" b="1" dirty="0">
                <a:solidFill>
                  <a:srgbClr val="1F5480"/>
                </a:solidFill>
              </a:rPr>
              <a:t>TYPE="CHECKBOX"</a:t>
            </a:r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859971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738909" y="2924077"/>
            <a:ext cx="88674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&lt;P&gt; </a:t>
            </a:r>
            <a:r>
              <a:rPr lang="ru-RU" sz="2400" b="1" dirty="0">
                <a:solidFill>
                  <a:srgbClr val="002060"/>
                </a:solidFill>
              </a:rPr>
              <a:t>К тригонометрическим функциям относятся &lt;</a:t>
            </a:r>
            <a:r>
              <a:rPr lang="en-US" sz="2400" b="1" dirty="0">
                <a:solidFill>
                  <a:srgbClr val="002060"/>
                </a:solidFill>
              </a:rPr>
              <a:t>BR&gt;</a:t>
            </a:r>
          </a:p>
          <a:p>
            <a:pPr marL="360363"/>
            <a:r>
              <a:rPr lang="en-US" sz="2400" b="1" dirty="0">
                <a:solidFill>
                  <a:srgbClr val="002060"/>
                </a:solidFill>
              </a:rPr>
              <a:t>&lt;INPUT NAME="</a:t>
            </a:r>
            <a:r>
              <a:rPr lang="ru-RU" sz="2400" b="1" dirty="0">
                <a:solidFill>
                  <a:srgbClr val="002060"/>
                </a:solidFill>
              </a:rPr>
              <a:t>С2" </a:t>
            </a:r>
            <a:r>
              <a:rPr lang="en-US" sz="2400" b="1" dirty="0">
                <a:solidFill>
                  <a:srgbClr val="002060"/>
                </a:solidFill>
              </a:rPr>
              <a:t>TYPE="CHECKBOX" &gt; </a:t>
            </a:r>
            <a:r>
              <a:rPr lang="ru-RU" sz="2400" b="1" dirty="0">
                <a:solidFill>
                  <a:srgbClr val="002060"/>
                </a:solidFill>
              </a:rPr>
              <a:t>парабола</a:t>
            </a:r>
          </a:p>
          <a:p>
            <a:pPr marL="360363"/>
            <a:r>
              <a:rPr lang="ru-RU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>
                <a:solidFill>
                  <a:srgbClr val="002060"/>
                </a:solidFill>
              </a:rPr>
              <a:t>INPUT NAME="</a:t>
            </a:r>
            <a:r>
              <a:rPr lang="ru-RU" sz="2400" b="1" dirty="0">
                <a:solidFill>
                  <a:srgbClr val="002060"/>
                </a:solidFill>
              </a:rPr>
              <a:t>С2" </a:t>
            </a:r>
            <a:r>
              <a:rPr lang="en-US" sz="2400" b="1" dirty="0">
                <a:solidFill>
                  <a:srgbClr val="002060"/>
                </a:solidFill>
              </a:rPr>
              <a:t>TYPE="CHECKBOX" &gt; </a:t>
            </a:r>
            <a:r>
              <a:rPr lang="ru-RU" sz="2400" b="1" dirty="0" err="1">
                <a:solidFill>
                  <a:srgbClr val="002060"/>
                </a:solidFill>
              </a:rPr>
              <a:t>косинусоида</a:t>
            </a:r>
            <a:r>
              <a:rPr lang="ru-RU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>
                <a:solidFill>
                  <a:srgbClr val="002060"/>
                </a:solidFill>
              </a:rPr>
              <a:t>BR&gt;</a:t>
            </a:r>
          </a:p>
          <a:p>
            <a:pPr marL="360363"/>
            <a:r>
              <a:rPr lang="en-US" sz="2400" b="1" dirty="0">
                <a:solidFill>
                  <a:srgbClr val="002060"/>
                </a:solidFill>
              </a:rPr>
              <a:t>&lt;INPUT NAME="</a:t>
            </a:r>
            <a:r>
              <a:rPr lang="ru-RU" sz="2400" b="1" dirty="0">
                <a:solidFill>
                  <a:srgbClr val="002060"/>
                </a:solidFill>
              </a:rPr>
              <a:t>С2" </a:t>
            </a:r>
            <a:r>
              <a:rPr lang="en-US" sz="2400" b="1" dirty="0">
                <a:solidFill>
                  <a:srgbClr val="002060"/>
                </a:solidFill>
              </a:rPr>
              <a:t>TYPE="CHECKBOX" &gt; </a:t>
            </a:r>
            <a:r>
              <a:rPr lang="ru-RU" sz="2400" b="1" dirty="0">
                <a:solidFill>
                  <a:srgbClr val="002060"/>
                </a:solidFill>
              </a:rPr>
              <a:t>гипербола</a:t>
            </a:r>
          </a:p>
          <a:p>
            <a:pPr marL="360363"/>
            <a:r>
              <a:rPr lang="ru-RU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>
                <a:solidFill>
                  <a:srgbClr val="002060"/>
                </a:solidFill>
              </a:rPr>
              <a:t>INPUT NAME="</a:t>
            </a:r>
            <a:r>
              <a:rPr lang="ru-RU" sz="2400" b="1" dirty="0">
                <a:solidFill>
                  <a:srgbClr val="002060"/>
                </a:solidFill>
              </a:rPr>
              <a:t>С2" </a:t>
            </a:r>
            <a:r>
              <a:rPr lang="en-US" sz="2400" b="1" dirty="0">
                <a:solidFill>
                  <a:srgbClr val="002060"/>
                </a:solidFill>
              </a:rPr>
              <a:t>TYPE="CHECKBOX" &gt; </a:t>
            </a:r>
            <a:r>
              <a:rPr lang="ru-RU" sz="2400" b="1" dirty="0">
                <a:solidFill>
                  <a:srgbClr val="002060"/>
                </a:solidFill>
              </a:rPr>
              <a:t>гипотенуза&lt;</a:t>
            </a:r>
            <a:r>
              <a:rPr lang="en-US" sz="2400" b="1" dirty="0">
                <a:solidFill>
                  <a:srgbClr val="002060"/>
                </a:solidFill>
              </a:rPr>
              <a:t>BR&gt;</a:t>
            </a:r>
          </a:p>
          <a:p>
            <a:pPr marL="360363"/>
            <a:r>
              <a:rPr lang="en-US" sz="2400" b="1" dirty="0">
                <a:solidFill>
                  <a:srgbClr val="002060"/>
                </a:solidFill>
              </a:rPr>
              <a:t>&lt;INPUT NAME="</a:t>
            </a:r>
            <a:r>
              <a:rPr lang="ru-RU" sz="2400" b="1" dirty="0">
                <a:solidFill>
                  <a:srgbClr val="002060"/>
                </a:solidFill>
              </a:rPr>
              <a:t>С2" </a:t>
            </a:r>
            <a:r>
              <a:rPr lang="en-US" sz="2400" b="1" dirty="0">
                <a:solidFill>
                  <a:srgbClr val="002060"/>
                </a:solidFill>
              </a:rPr>
              <a:t>TYPE="CHECKBOX" &gt; </a:t>
            </a:r>
            <a:r>
              <a:rPr lang="ru-RU" sz="2400" b="1" dirty="0">
                <a:solidFill>
                  <a:srgbClr val="002060"/>
                </a:solidFill>
              </a:rPr>
              <a:t>синусоида</a:t>
            </a:r>
          </a:p>
          <a:p>
            <a:pPr marL="360363"/>
            <a:r>
              <a:rPr lang="ru-RU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>
                <a:solidFill>
                  <a:srgbClr val="002060"/>
                </a:solidFill>
              </a:rPr>
              <a:t>INPUT NAME="</a:t>
            </a:r>
            <a:r>
              <a:rPr lang="ru-RU" sz="2400" b="1" dirty="0">
                <a:solidFill>
                  <a:srgbClr val="002060"/>
                </a:solidFill>
              </a:rPr>
              <a:t>С2" </a:t>
            </a:r>
            <a:r>
              <a:rPr lang="en-US" sz="2400" b="1" dirty="0">
                <a:solidFill>
                  <a:srgbClr val="002060"/>
                </a:solidFill>
              </a:rPr>
              <a:t>TYPE="CHECKBOX" &gt; </a:t>
            </a:r>
            <a:r>
              <a:rPr lang="ru-RU" sz="2400" b="1" dirty="0">
                <a:solidFill>
                  <a:srgbClr val="002060"/>
                </a:solidFill>
              </a:rPr>
              <a:t>тангенсоида&lt;</a:t>
            </a:r>
            <a:r>
              <a:rPr lang="en-US" sz="2400" b="1" dirty="0">
                <a:solidFill>
                  <a:srgbClr val="002060"/>
                </a:solidFill>
              </a:rPr>
              <a:t>BR&gt;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&lt;/P&gt;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7" y="1244799"/>
            <a:ext cx="5550571" cy="1452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67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6237" y="140054"/>
            <a:ext cx="6898937" cy="942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1F5480"/>
                </a:solidFill>
              </a:rPr>
              <a:t>П</a:t>
            </a:r>
            <a:r>
              <a:rPr lang="ru-RU" sz="4000" b="1" dirty="0" smtClean="0">
                <a:solidFill>
                  <a:srgbClr val="1F5480"/>
                </a:solidFill>
              </a:rPr>
              <a:t>араметр </a:t>
            </a:r>
            <a:r>
              <a:rPr lang="en-US" sz="4000" b="1" dirty="0">
                <a:solidFill>
                  <a:srgbClr val="1F5480"/>
                </a:solidFill>
              </a:rPr>
              <a:t>TYPE="RADIO"</a:t>
            </a:r>
            <a:endParaRPr lang="ru-RU" sz="4000" b="1" dirty="0">
              <a:solidFill>
                <a:srgbClr val="1F548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16237" y="859971"/>
            <a:ext cx="5841663" cy="0"/>
          </a:xfrm>
          <a:prstGeom prst="line">
            <a:avLst/>
          </a:prstGeom>
          <a:ln w="38100">
            <a:solidFill>
              <a:srgbClr val="1F5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16237" y="1083028"/>
            <a:ext cx="8013363" cy="1804749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b="1" dirty="0"/>
              <a:t>TYPE="RADIO" </a:t>
            </a:r>
            <a:r>
              <a:rPr lang="ru-RU" sz="2000" dirty="0"/>
              <a:t>создает очередной переключатель в группе переключателей. Чтобы создать группу элементов, необходимо использовать параметр NAME с одинаковым значением для каждого элемента группы. Здесь так же используются параметры VALUE и CHECKED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13375"/>
          <a:stretch/>
        </p:blipFill>
        <p:spPr bwMode="auto">
          <a:xfrm>
            <a:off x="216237" y="3110832"/>
            <a:ext cx="4452571" cy="1139849"/>
          </a:xfrm>
          <a:prstGeom prst="rect">
            <a:avLst/>
          </a:prstGeom>
          <a:ln>
            <a:solidFill>
              <a:sysClr val="window" lastClr="FFFFFF">
                <a:lumMod val="75000"/>
              </a:sys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17454" y="4250682"/>
            <a:ext cx="55048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&lt;P&gt;</a:t>
            </a:r>
          </a:p>
          <a:p>
            <a:pPr marL="268288"/>
            <a:r>
              <a:rPr lang="en-US" sz="2000" b="1" dirty="0">
                <a:solidFill>
                  <a:srgbClr val="002060"/>
                </a:solidFill>
              </a:rPr>
              <a:t>&lt;INPUT TYPE = RADIO NAME = "a1" CHECKED&gt; </a:t>
            </a:r>
          </a:p>
          <a:p>
            <a:pPr marL="268288"/>
            <a:r>
              <a:rPr lang="ru-RU" sz="2000" b="1" dirty="0">
                <a:solidFill>
                  <a:srgbClr val="002060"/>
                </a:solidFill>
              </a:rPr>
              <a:t>скорее нравится, чем не нравится &lt;</a:t>
            </a:r>
            <a:r>
              <a:rPr lang="en-US" sz="2000" b="1" dirty="0">
                <a:solidFill>
                  <a:srgbClr val="002060"/>
                </a:solidFill>
              </a:rPr>
              <a:t>BR&gt;</a:t>
            </a:r>
          </a:p>
          <a:p>
            <a:pPr marL="268288"/>
            <a:r>
              <a:rPr lang="en-US" sz="2000" b="1" dirty="0">
                <a:solidFill>
                  <a:srgbClr val="002060"/>
                </a:solidFill>
              </a:rPr>
              <a:t>&lt;INPUT TYPE = RADIO NAME = "a1"&gt;</a:t>
            </a:r>
          </a:p>
          <a:p>
            <a:pPr marL="268288"/>
            <a:r>
              <a:rPr lang="ru-RU" sz="2000" b="1" dirty="0">
                <a:solidFill>
                  <a:srgbClr val="002060"/>
                </a:solidFill>
              </a:rPr>
              <a:t>определенно нравится: &lt;</a:t>
            </a:r>
            <a:r>
              <a:rPr lang="en-US" sz="2000" b="1" dirty="0">
                <a:solidFill>
                  <a:srgbClr val="002060"/>
                </a:solidFill>
              </a:rPr>
              <a:t>BR&gt;</a:t>
            </a:r>
          </a:p>
          <a:p>
            <a:pPr marL="268288"/>
            <a:r>
              <a:rPr lang="en-US" sz="2000" b="1" dirty="0">
                <a:solidFill>
                  <a:srgbClr val="002060"/>
                </a:solidFill>
              </a:rPr>
              <a:t>&lt;INPUT TYPE = RADIO NAME = "a1"&gt;</a:t>
            </a:r>
          </a:p>
          <a:p>
            <a:pPr marL="268288"/>
            <a:r>
              <a:rPr lang="ru-RU" sz="2000" b="1" dirty="0">
                <a:solidFill>
                  <a:srgbClr val="002060"/>
                </a:solidFill>
              </a:rPr>
              <a:t>очень нравится: &lt;</a:t>
            </a:r>
            <a:r>
              <a:rPr lang="en-US" sz="2000" b="1" dirty="0">
                <a:solidFill>
                  <a:srgbClr val="002060"/>
                </a:solidFill>
              </a:rPr>
              <a:t>BR&gt; 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7514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1757</Words>
  <Application>Microsoft Office PowerPoint</Application>
  <PresentationFormat>Экран (4:3)</PresentationFormat>
  <Paragraphs>236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Язык разметки HTML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Филиал МАГУ в г. Кировске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разметки HTML</dc:title>
  <dc:creator>Преподаватель</dc:creator>
  <cp:lastModifiedBy>Преподаватель</cp:lastModifiedBy>
  <cp:revision>25</cp:revision>
  <dcterms:created xsi:type="dcterms:W3CDTF">2023-09-21T11:39:23Z</dcterms:created>
  <dcterms:modified xsi:type="dcterms:W3CDTF">2024-09-18T12:09:18Z</dcterms:modified>
</cp:coreProperties>
</file>