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Courier Prime" panose="020B0600000101010101" charset="0"/>
      <p:regular r:id="rId16"/>
    </p:embeddedFont>
    <p:embeddedFont>
      <p:font typeface="Poppins Bold" panose="020B0600000101010101" charset="0"/>
      <p:regular r:id="rId17"/>
    </p:embeddedFont>
    <p:embeddedFont>
      <p:font typeface="Poppins Light" panose="00000400000000000000" pitchFamily="2" charset="0"/>
      <p:regular r:id="rId18"/>
      <p:italic r:id="rId19"/>
    </p:embeddedFont>
    <p:embeddedFont>
      <p:font typeface="Poppins Light Bold" panose="020B0600000101010101" charset="0"/>
      <p:regular r:id="rId20"/>
    </p:embeddedFont>
    <p:embeddedFont>
      <p:font typeface="Poppins Medium" panose="00000600000000000000" pitchFamily="2" charset="0"/>
      <p:regular r:id="rId21"/>
      <p:italic r:id="rId22"/>
    </p:embeddedFont>
    <p:embeddedFont>
      <p:font typeface="Poppins Medium Bold" panose="020B0600000101010101"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0" d="100"/>
          <a:sy n="50" d="100"/>
        </p:scale>
        <p:origin x="84" y="3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12759"/>
            <a:ext cx="1349361" cy="10512517"/>
          </a:xfrm>
          <a:prstGeom prst="rect">
            <a:avLst/>
          </a:prstGeom>
          <a:solidFill>
            <a:srgbClr val="222222"/>
          </a:solidFill>
        </p:spPr>
      </p:sp>
      <p:sp>
        <p:nvSpPr>
          <p:cNvPr id="3" name="AutoShape 3"/>
          <p:cNvSpPr/>
          <p:nvPr/>
        </p:nvSpPr>
        <p:spPr>
          <a:xfrm>
            <a:off x="0" y="-57496"/>
            <a:ext cx="1349361" cy="2113636"/>
          </a:xfrm>
          <a:prstGeom prst="rect">
            <a:avLst/>
          </a:prstGeom>
          <a:solidFill>
            <a:srgbClr val="1C98ED"/>
          </a:solidFill>
        </p:spPr>
      </p:sp>
      <p:sp>
        <p:nvSpPr>
          <p:cNvPr id="8" name="TextBox 8"/>
          <p:cNvSpPr txBox="1"/>
          <p:nvPr/>
        </p:nvSpPr>
        <p:spPr>
          <a:xfrm>
            <a:off x="2714523" y="1036643"/>
            <a:ext cx="10668207" cy="521335"/>
          </a:xfrm>
          <a:prstGeom prst="rect">
            <a:avLst/>
          </a:prstGeom>
        </p:spPr>
        <p:txBody>
          <a:bodyPr lIns="0" tIns="0" rIns="0" bIns="0" rtlCol="0" anchor="t">
            <a:spAutoFit/>
          </a:bodyPr>
          <a:lstStyle/>
          <a:p>
            <a:pPr>
              <a:lnSpc>
                <a:spcPts val="4160"/>
              </a:lnSpc>
            </a:pPr>
            <a:r>
              <a:rPr lang="en-US" sz="3200" spc="32">
                <a:solidFill>
                  <a:srgbClr val="222222"/>
                </a:solidFill>
                <a:latin typeface="Poppins Light"/>
              </a:rPr>
              <a:t>Na Young Moon</a:t>
            </a:r>
          </a:p>
        </p:txBody>
      </p:sp>
      <p:sp>
        <p:nvSpPr>
          <p:cNvPr id="9" name="TextBox 9"/>
          <p:cNvSpPr txBox="1"/>
          <p:nvPr/>
        </p:nvSpPr>
        <p:spPr>
          <a:xfrm>
            <a:off x="2655047" y="6578426"/>
            <a:ext cx="13702767" cy="2679874"/>
          </a:xfrm>
          <a:prstGeom prst="rect">
            <a:avLst/>
          </a:prstGeom>
        </p:spPr>
        <p:txBody>
          <a:bodyPr lIns="0" tIns="0" rIns="0" bIns="0" rtlCol="0" anchor="t">
            <a:spAutoFit/>
          </a:bodyPr>
          <a:lstStyle/>
          <a:p>
            <a:pPr>
              <a:lnSpc>
                <a:spcPts val="10421"/>
              </a:lnSpc>
            </a:pPr>
            <a:r>
              <a:rPr lang="en-US" sz="9831" spc="-167">
                <a:solidFill>
                  <a:srgbClr val="222222"/>
                </a:solidFill>
                <a:latin typeface="Poppins Bold"/>
              </a:rPr>
              <a:t>Analysis of Infusion Center Operations</a:t>
            </a:r>
          </a:p>
        </p:txBody>
      </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063839" flipH="1">
            <a:off x="-863356" y="4282208"/>
            <a:ext cx="3377537" cy="16887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97311" y="6341327"/>
            <a:ext cx="18682622" cy="4142896"/>
          </a:xfrm>
          <a:prstGeom prst="rect">
            <a:avLst/>
          </a:prstGeom>
          <a:solidFill>
            <a:srgbClr val="222222"/>
          </a:solidFill>
        </p:spPr>
      </p:sp>
      <p:sp>
        <p:nvSpPr>
          <p:cNvPr id="3" name="TextBox 3"/>
          <p:cNvSpPr txBox="1"/>
          <p:nvPr/>
        </p:nvSpPr>
        <p:spPr>
          <a:xfrm>
            <a:off x="1028700" y="895350"/>
            <a:ext cx="14134860" cy="1193800"/>
          </a:xfrm>
          <a:prstGeom prst="rect">
            <a:avLst/>
          </a:prstGeom>
        </p:spPr>
        <p:txBody>
          <a:bodyPr lIns="0" tIns="0" rIns="0" bIns="0" rtlCol="0" anchor="t">
            <a:spAutoFit/>
          </a:bodyPr>
          <a:lstStyle/>
          <a:p>
            <a:pPr>
              <a:lnSpc>
                <a:spcPts val="9800"/>
              </a:lnSpc>
            </a:pPr>
            <a:r>
              <a:rPr lang="en-US" sz="7000" spc="210">
                <a:solidFill>
                  <a:srgbClr val="222222"/>
                </a:solidFill>
                <a:latin typeface="Poppins Medium"/>
              </a:rPr>
              <a:t>How it Impact Operations</a:t>
            </a:r>
          </a:p>
        </p:txBody>
      </p:sp>
      <p:sp>
        <p:nvSpPr>
          <p:cNvPr id="4" name="AutoShape 4"/>
          <p:cNvSpPr/>
          <p:nvPr/>
        </p:nvSpPr>
        <p:spPr>
          <a:xfrm>
            <a:off x="6951393" y="3424354"/>
            <a:ext cx="4385213" cy="5833946"/>
          </a:xfrm>
          <a:prstGeom prst="rect">
            <a:avLst/>
          </a:prstGeom>
          <a:solidFill>
            <a:srgbClr val="1C98ED"/>
          </a:solidFill>
        </p:spPr>
      </p:sp>
      <p:sp>
        <p:nvSpPr>
          <p:cNvPr id="5" name="AutoShape 5"/>
          <p:cNvSpPr/>
          <p:nvPr/>
        </p:nvSpPr>
        <p:spPr>
          <a:xfrm>
            <a:off x="12870132" y="3424354"/>
            <a:ext cx="4385213" cy="5833946"/>
          </a:xfrm>
          <a:prstGeom prst="rect">
            <a:avLst/>
          </a:prstGeom>
          <a:solidFill>
            <a:srgbClr val="1C98ED"/>
          </a:solidFill>
        </p:spPr>
      </p:sp>
      <p:sp>
        <p:nvSpPr>
          <p:cNvPr id="6" name="AutoShape 6"/>
          <p:cNvSpPr/>
          <p:nvPr/>
        </p:nvSpPr>
        <p:spPr>
          <a:xfrm>
            <a:off x="1028700" y="3424354"/>
            <a:ext cx="4385213" cy="5833946"/>
          </a:xfrm>
          <a:prstGeom prst="rect">
            <a:avLst/>
          </a:prstGeom>
          <a:solidFill>
            <a:srgbClr val="1C98ED"/>
          </a:solidFill>
        </p:spPr>
      </p:sp>
      <p:grpSp>
        <p:nvGrpSpPr>
          <p:cNvPr id="7" name="Group 7"/>
          <p:cNvGrpSpPr/>
          <p:nvPr/>
        </p:nvGrpSpPr>
        <p:grpSpPr>
          <a:xfrm>
            <a:off x="7222322" y="3713691"/>
            <a:ext cx="3644573" cy="4963797"/>
            <a:chOff x="0" y="-66675"/>
            <a:chExt cx="4859430" cy="6618397"/>
          </a:xfrm>
        </p:grpSpPr>
        <p:sp>
          <p:nvSpPr>
            <p:cNvPr id="8" name="TextBox 8"/>
            <p:cNvSpPr txBox="1"/>
            <p:nvPr/>
          </p:nvSpPr>
          <p:spPr>
            <a:xfrm>
              <a:off x="0" y="-66675"/>
              <a:ext cx="4859430" cy="1546491"/>
            </a:xfrm>
            <a:prstGeom prst="rect">
              <a:avLst/>
            </a:prstGeom>
          </p:spPr>
          <p:txBody>
            <a:bodyPr lIns="0" tIns="0" rIns="0" bIns="0" rtlCol="0" anchor="t">
              <a:spAutoFit/>
            </a:bodyPr>
            <a:lstStyle/>
            <a:p>
              <a:pPr>
                <a:lnSpc>
                  <a:spcPts val="4743"/>
                </a:lnSpc>
              </a:pPr>
              <a:r>
                <a:rPr lang="en-US" sz="3388" spc="440">
                  <a:solidFill>
                    <a:srgbClr val="FFFFFF"/>
                  </a:solidFill>
                  <a:latin typeface="Poppins Light Bold"/>
                </a:rPr>
                <a:t>PATIENT SATISFACTION</a:t>
              </a:r>
            </a:p>
          </p:txBody>
        </p:sp>
        <p:sp>
          <p:nvSpPr>
            <p:cNvPr id="9" name="TextBox 9"/>
            <p:cNvSpPr txBox="1"/>
            <p:nvPr/>
          </p:nvSpPr>
          <p:spPr>
            <a:xfrm>
              <a:off x="0" y="2162058"/>
              <a:ext cx="4859430" cy="4389664"/>
            </a:xfrm>
            <a:prstGeom prst="rect">
              <a:avLst/>
            </a:prstGeom>
          </p:spPr>
          <p:txBody>
            <a:bodyPr lIns="0" tIns="0" rIns="0" bIns="0" rtlCol="0" anchor="t">
              <a:spAutoFit/>
            </a:bodyPr>
            <a:lstStyle/>
            <a:p>
              <a:pPr>
                <a:lnSpc>
                  <a:spcPts val="3736"/>
                </a:lnSpc>
              </a:pPr>
              <a:r>
                <a:rPr lang="en-US" sz="2491" spc="24" dirty="0">
                  <a:solidFill>
                    <a:srgbClr val="FFFFFF"/>
                  </a:solidFill>
                  <a:latin typeface="Poppins Light"/>
                </a:rPr>
                <a:t>Patients may become dissatisfied with the care they receive, which could lead to negative reviews and decreased patient satisfaction.</a:t>
              </a:r>
            </a:p>
          </p:txBody>
        </p:sp>
      </p:grpSp>
      <p:sp>
        <p:nvSpPr>
          <p:cNvPr id="10" name="TextBox 10"/>
          <p:cNvSpPr txBox="1"/>
          <p:nvPr/>
        </p:nvSpPr>
        <p:spPr>
          <a:xfrm>
            <a:off x="1200678" y="3687497"/>
            <a:ext cx="3657589" cy="1134091"/>
          </a:xfrm>
          <a:prstGeom prst="rect">
            <a:avLst/>
          </a:prstGeom>
        </p:spPr>
        <p:txBody>
          <a:bodyPr lIns="0" tIns="0" rIns="0" bIns="0" rtlCol="0" anchor="t">
            <a:spAutoFit/>
          </a:bodyPr>
          <a:lstStyle/>
          <a:p>
            <a:pPr>
              <a:lnSpc>
                <a:spcPts val="4521"/>
              </a:lnSpc>
            </a:pPr>
            <a:r>
              <a:rPr lang="en-US" sz="3229" spc="419">
                <a:solidFill>
                  <a:srgbClr val="FFFFFF"/>
                </a:solidFill>
                <a:latin typeface="Poppins Light Bold"/>
              </a:rPr>
              <a:t>STAFF PRODUCTIVITY</a:t>
            </a:r>
          </a:p>
        </p:txBody>
      </p:sp>
      <p:sp>
        <p:nvSpPr>
          <p:cNvPr id="11" name="TextBox 11"/>
          <p:cNvSpPr txBox="1"/>
          <p:nvPr/>
        </p:nvSpPr>
        <p:spPr>
          <a:xfrm>
            <a:off x="1424135" y="5260759"/>
            <a:ext cx="3210675" cy="3752555"/>
          </a:xfrm>
          <a:prstGeom prst="rect">
            <a:avLst/>
          </a:prstGeom>
        </p:spPr>
        <p:txBody>
          <a:bodyPr lIns="0" tIns="0" rIns="0" bIns="0" rtlCol="0" anchor="t">
            <a:spAutoFit/>
          </a:bodyPr>
          <a:lstStyle/>
          <a:p>
            <a:pPr>
              <a:lnSpc>
                <a:spcPts val="3711"/>
              </a:lnSpc>
            </a:pPr>
            <a:r>
              <a:rPr lang="en-US" sz="2474" spc="24" dirty="0">
                <a:solidFill>
                  <a:srgbClr val="FFFFFF"/>
                </a:solidFill>
                <a:latin typeface="Poppins Light"/>
              </a:rPr>
              <a:t>Impact the productivity of the infusion center staff by addressing patient concerns and complaints instead of focusing on patient care.</a:t>
            </a:r>
          </a:p>
        </p:txBody>
      </p:sp>
      <p:sp>
        <p:nvSpPr>
          <p:cNvPr id="12" name="TextBox 12"/>
          <p:cNvSpPr txBox="1"/>
          <p:nvPr/>
        </p:nvSpPr>
        <p:spPr>
          <a:xfrm>
            <a:off x="13213398" y="3697022"/>
            <a:ext cx="3143036" cy="1180465"/>
          </a:xfrm>
          <a:prstGeom prst="rect">
            <a:avLst/>
          </a:prstGeom>
        </p:spPr>
        <p:txBody>
          <a:bodyPr lIns="0" tIns="0" rIns="0" bIns="0" rtlCol="0" anchor="t">
            <a:spAutoFit/>
          </a:bodyPr>
          <a:lstStyle/>
          <a:p>
            <a:pPr>
              <a:lnSpc>
                <a:spcPts val="4759"/>
              </a:lnSpc>
            </a:pPr>
            <a:r>
              <a:rPr lang="en-US" sz="3400" spc="442">
                <a:solidFill>
                  <a:srgbClr val="FFFFFF"/>
                </a:solidFill>
                <a:latin typeface="Poppins Light Bold"/>
              </a:rPr>
              <a:t>RESOURCE UTILIZATION</a:t>
            </a:r>
          </a:p>
        </p:txBody>
      </p:sp>
      <p:sp>
        <p:nvSpPr>
          <p:cNvPr id="13" name="TextBox 13"/>
          <p:cNvSpPr txBox="1"/>
          <p:nvPr/>
        </p:nvSpPr>
        <p:spPr>
          <a:xfrm>
            <a:off x="13213722" y="5525671"/>
            <a:ext cx="3373172" cy="3232256"/>
          </a:xfrm>
          <a:prstGeom prst="rect">
            <a:avLst/>
          </a:prstGeom>
        </p:spPr>
        <p:txBody>
          <a:bodyPr lIns="0" tIns="0" rIns="0" bIns="0" rtlCol="0" anchor="t">
            <a:spAutoFit/>
          </a:bodyPr>
          <a:lstStyle/>
          <a:p>
            <a:pPr>
              <a:lnSpc>
                <a:spcPts val="3665"/>
              </a:lnSpc>
            </a:pPr>
            <a:r>
              <a:rPr lang="en-US" sz="2443" spc="24" dirty="0">
                <a:solidFill>
                  <a:srgbClr val="FFFFFF"/>
                </a:solidFill>
                <a:latin typeface="Poppins Light"/>
              </a:rPr>
              <a:t>Impact utilization of resources such as chairs, equipment, and staff, which can result in decreased efficiency and increased costs.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43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35272" y="-889902"/>
            <a:ext cx="4991149" cy="7541571"/>
          </a:xfrm>
          <a:prstGeom prst="rect">
            <a:avLst/>
          </a:prstGeom>
        </p:spPr>
      </p:pic>
      <p:sp>
        <p:nvSpPr>
          <p:cNvPr id="3" name="TextBox 3"/>
          <p:cNvSpPr txBox="1"/>
          <p:nvPr/>
        </p:nvSpPr>
        <p:spPr>
          <a:xfrm>
            <a:off x="3675514" y="4585102"/>
            <a:ext cx="2811895" cy="2504698"/>
          </a:xfrm>
          <a:prstGeom prst="rect">
            <a:avLst/>
          </a:prstGeom>
        </p:spPr>
        <p:txBody>
          <a:bodyPr lIns="0" tIns="0" rIns="0" bIns="0" rtlCol="0" anchor="t">
            <a:spAutoFit/>
          </a:bodyPr>
          <a:lstStyle/>
          <a:p>
            <a:pPr algn="ctr">
              <a:lnSpc>
                <a:spcPts val="20495"/>
              </a:lnSpc>
            </a:pPr>
            <a:r>
              <a:rPr lang="en-US" sz="14639" spc="-248">
                <a:solidFill>
                  <a:srgbClr val="FFFFFF"/>
                </a:solidFill>
                <a:latin typeface="Poppins Bold"/>
              </a:rPr>
              <a:t>1</a:t>
            </a:r>
          </a:p>
        </p:txBody>
      </p:sp>
      <p:sp>
        <p:nvSpPr>
          <p:cNvPr id="4" name="TextBox 4"/>
          <p:cNvSpPr txBox="1"/>
          <p:nvPr/>
        </p:nvSpPr>
        <p:spPr>
          <a:xfrm>
            <a:off x="3675514" y="6739205"/>
            <a:ext cx="2811895" cy="797996"/>
          </a:xfrm>
          <a:prstGeom prst="rect">
            <a:avLst/>
          </a:prstGeom>
        </p:spPr>
        <p:txBody>
          <a:bodyPr lIns="0" tIns="0" rIns="0" bIns="0" rtlCol="0" anchor="t">
            <a:spAutoFit/>
          </a:bodyPr>
          <a:lstStyle/>
          <a:p>
            <a:pPr algn="ctr">
              <a:lnSpc>
                <a:spcPts val="3265"/>
              </a:lnSpc>
            </a:pPr>
            <a:r>
              <a:rPr lang="en-US" sz="2332" spc="23">
                <a:solidFill>
                  <a:srgbClr val="FFFFFF"/>
                </a:solidFill>
                <a:latin typeface="Poppins Light"/>
              </a:rPr>
              <a:t>Issues in the dataset</a:t>
            </a:r>
          </a:p>
        </p:txBody>
      </p:sp>
      <p:sp>
        <p:nvSpPr>
          <p:cNvPr id="5" name="TextBox 5"/>
          <p:cNvSpPr txBox="1"/>
          <p:nvPr/>
        </p:nvSpPr>
        <p:spPr>
          <a:xfrm>
            <a:off x="7660334" y="4630751"/>
            <a:ext cx="2811895" cy="2504698"/>
          </a:xfrm>
          <a:prstGeom prst="rect">
            <a:avLst/>
          </a:prstGeom>
        </p:spPr>
        <p:txBody>
          <a:bodyPr lIns="0" tIns="0" rIns="0" bIns="0" rtlCol="0" anchor="t">
            <a:spAutoFit/>
          </a:bodyPr>
          <a:lstStyle/>
          <a:p>
            <a:pPr algn="ctr">
              <a:lnSpc>
                <a:spcPts val="20495"/>
              </a:lnSpc>
            </a:pPr>
            <a:r>
              <a:rPr lang="en-US" sz="14639" spc="-248">
                <a:solidFill>
                  <a:srgbClr val="FFFFFF"/>
                </a:solidFill>
                <a:latin typeface="Poppins Bold"/>
              </a:rPr>
              <a:t>2</a:t>
            </a:r>
          </a:p>
        </p:txBody>
      </p:sp>
      <p:sp>
        <p:nvSpPr>
          <p:cNvPr id="6" name="TextBox 6"/>
          <p:cNvSpPr txBox="1"/>
          <p:nvPr/>
        </p:nvSpPr>
        <p:spPr>
          <a:xfrm>
            <a:off x="11646193" y="4630751"/>
            <a:ext cx="2811895" cy="2504698"/>
          </a:xfrm>
          <a:prstGeom prst="rect">
            <a:avLst/>
          </a:prstGeom>
        </p:spPr>
        <p:txBody>
          <a:bodyPr lIns="0" tIns="0" rIns="0" bIns="0" rtlCol="0" anchor="t">
            <a:spAutoFit/>
          </a:bodyPr>
          <a:lstStyle/>
          <a:p>
            <a:pPr algn="ctr">
              <a:lnSpc>
                <a:spcPts val="20495"/>
              </a:lnSpc>
            </a:pPr>
            <a:r>
              <a:rPr lang="en-US" sz="14639" spc="-248">
                <a:solidFill>
                  <a:srgbClr val="FFFFFF"/>
                </a:solidFill>
                <a:latin typeface="Poppins Bold"/>
              </a:rPr>
              <a:t>3</a:t>
            </a:r>
          </a:p>
        </p:txBody>
      </p:sp>
      <p:sp>
        <p:nvSpPr>
          <p:cNvPr id="7" name="TextBox 7"/>
          <p:cNvSpPr txBox="1"/>
          <p:nvPr/>
        </p:nvSpPr>
        <p:spPr>
          <a:xfrm>
            <a:off x="4255877" y="1104443"/>
            <a:ext cx="8550780" cy="1335801"/>
          </a:xfrm>
          <a:prstGeom prst="rect">
            <a:avLst/>
          </a:prstGeom>
        </p:spPr>
        <p:txBody>
          <a:bodyPr lIns="0" tIns="0" rIns="0" bIns="0" rtlCol="0" anchor="t">
            <a:spAutoFit/>
          </a:bodyPr>
          <a:lstStyle/>
          <a:p>
            <a:pPr marL="0" lvl="0" indent="0">
              <a:lnSpc>
                <a:spcPts val="10898"/>
              </a:lnSpc>
              <a:spcBef>
                <a:spcPct val="0"/>
              </a:spcBef>
            </a:pPr>
            <a:r>
              <a:rPr lang="en-US" sz="7784" spc="-132">
                <a:solidFill>
                  <a:srgbClr val="FFFFFF"/>
                </a:solidFill>
                <a:latin typeface="Poppins Bold"/>
              </a:rPr>
              <a:t>Content</a:t>
            </a:r>
          </a:p>
        </p:txBody>
      </p:sp>
      <p:sp>
        <p:nvSpPr>
          <p:cNvPr id="8" name="TextBox 8"/>
          <p:cNvSpPr txBox="1"/>
          <p:nvPr/>
        </p:nvSpPr>
        <p:spPr>
          <a:xfrm>
            <a:off x="7634583" y="6739205"/>
            <a:ext cx="2811895" cy="388421"/>
          </a:xfrm>
          <a:prstGeom prst="rect">
            <a:avLst/>
          </a:prstGeom>
        </p:spPr>
        <p:txBody>
          <a:bodyPr lIns="0" tIns="0" rIns="0" bIns="0" rtlCol="0" anchor="t">
            <a:spAutoFit/>
          </a:bodyPr>
          <a:lstStyle/>
          <a:p>
            <a:pPr algn="ctr">
              <a:lnSpc>
                <a:spcPts val="3265"/>
              </a:lnSpc>
            </a:pPr>
            <a:r>
              <a:rPr lang="en-US" sz="2332" spc="23">
                <a:solidFill>
                  <a:srgbClr val="FFFFFF"/>
                </a:solidFill>
                <a:latin typeface="Poppins Light"/>
              </a:rPr>
              <a:t>Solution</a:t>
            </a:r>
          </a:p>
        </p:txBody>
      </p:sp>
      <p:sp>
        <p:nvSpPr>
          <p:cNvPr id="9" name="TextBox 9"/>
          <p:cNvSpPr txBox="1"/>
          <p:nvPr/>
        </p:nvSpPr>
        <p:spPr>
          <a:xfrm>
            <a:off x="11800592" y="6739205"/>
            <a:ext cx="2811895" cy="388421"/>
          </a:xfrm>
          <a:prstGeom prst="rect">
            <a:avLst/>
          </a:prstGeom>
        </p:spPr>
        <p:txBody>
          <a:bodyPr lIns="0" tIns="0" rIns="0" bIns="0" rtlCol="0" anchor="t">
            <a:spAutoFit/>
          </a:bodyPr>
          <a:lstStyle/>
          <a:p>
            <a:pPr algn="ctr">
              <a:lnSpc>
                <a:spcPts val="3265"/>
              </a:lnSpc>
            </a:pPr>
            <a:r>
              <a:rPr lang="en-US" sz="2332" spc="23">
                <a:solidFill>
                  <a:srgbClr val="FFFFFF"/>
                </a:solidFill>
                <a:latin typeface="Poppins Light"/>
              </a:rPr>
              <a:t>Wait Times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3201623" y="3646473"/>
            <a:ext cx="7956059" cy="1868396"/>
            <a:chOff x="0" y="0"/>
            <a:chExt cx="1268996" cy="298010"/>
          </a:xfrm>
        </p:grpSpPr>
        <p:sp>
          <p:nvSpPr>
            <p:cNvPr id="3" name="Freeform 3"/>
            <p:cNvSpPr/>
            <p:nvPr/>
          </p:nvSpPr>
          <p:spPr>
            <a:xfrm>
              <a:off x="0" y="0"/>
              <a:ext cx="1268996" cy="298010"/>
            </a:xfrm>
            <a:custGeom>
              <a:avLst/>
              <a:gdLst/>
              <a:ahLst/>
              <a:cxnLst/>
              <a:rect l="l" t="t" r="r" b="b"/>
              <a:pathLst>
                <a:path w="1268996" h="298010">
                  <a:moveTo>
                    <a:pt x="97308" y="0"/>
                  </a:moveTo>
                  <a:lnTo>
                    <a:pt x="1171687" y="0"/>
                  </a:lnTo>
                  <a:cubicBezTo>
                    <a:pt x="1197495" y="0"/>
                    <a:pt x="1222246" y="10252"/>
                    <a:pt x="1240495" y="28501"/>
                  </a:cubicBezTo>
                  <a:cubicBezTo>
                    <a:pt x="1258744" y="46750"/>
                    <a:pt x="1268996" y="71501"/>
                    <a:pt x="1268996" y="97308"/>
                  </a:cubicBezTo>
                  <a:lnTo>
                    <a:pt x="1268996" y="200702"/>
                  </a:lnTo>
                  <a:cubicBezTo>
                    <a:pt x="1268996" y="254444"/>
                    <a:pt x="1225429" y="298010"/>
                    <a:pt x="1171687" y="298010"/>
                  </a:cubicBezTo>
                  <a:lnTo>
                    <a:pt x="97308" y="298010"/>
                  </a:lnTo>
                  <a:cubicBezTo>
                    <a:pt x="43566" y="298010"/>
                    <a:pt x="0" y="254444"/>
                    <a:pt x="0" y="200702"/>
                  </a:cubicBezTo>
                  <a:lnTo>
                    <a:pt x="0" y="97308"/>
                  </a:lnTo>
                  <a:cubicBezTo>
                    <a:pt x="0" y="43566"/>
                    <a:pt x="43566" y="0"/>
                    <a:pt x="97308" y="0"/>
                  </a:cubicBezTo>
                  <a:close/>
                </a:path>
              </a:pathLst>
            </a:custGeom>
            <a:solidFill>
              <a:srgbClr val="FFFFFF"/>
            </a:solidFill>
            <a:ln>
              <a:noFill/>
            </a:ln>
          </p:spPr>
        </p:sp>
        <p:sp>
          <p:nvSpPr>
            <p:cNvPr id="4" name="TextBox 4"/>
            <p:cNvSpPr txBox="1"/>
            <p:nvPr/>
          </p:nvSpPr>
          <p:spPr>
            <a:xfrm>
              <a:off x="0" y="-133350"/>
              <a:ext cx="812800" cy="946150"/>
            </a:xfrm>
            <a:prstGeom prst="rect">
              <a:avLst/>
            </a:prstGeom>
          </p:spPr>
          <p:txBody>
            <a:bodyPr lIns="50800" tIns="50800" rIns="50800" bIns="50800" rtlCol="0" anchor="ctr"/>
            <a:lstStyle/>
            <a:p>
              <a:pPr marL="0" lvl="0" indent="0" algn="ctr">
                <a:lnSpc>
                  <a:spcPts val="10217"/>
                </a:lnSpc>
                <a:spcBef>
                  <a:spcPct val="0"/>
                </a:spcBef>
              </a:pPr>
              <a:endParaRPr/>
            </a:p>
          </p:txBody>
        </p:sp>
      </p:grpSp>
      <p:graphicFrame>
        <p:nvGraphicFramePr>
          <p:cNvPr id="5" name="Table 5"/>
          <p:cNvGraphicFramePr>
            <a:graphicFrameLocks noGrp="1"/>
          </p:cNvGraphicFramePr>
          <p:nvPr/>
        </p:nvGraphicFramePr>
        <p:xfrm>
          <a:off x="4916503" y="6574484"/>
          <a:ext cx="3978068" cy="3176644"/>
        </p:xfrm>
        <a:graphic>
          <a:graphicData uri="http://schemas.openxmlformats.org/drawingml/2006/table">
            <a:tbl>
              <a:tblPr/>
              <a:tblGrid>
                <a:gridCol w="3978068">
                  <a:extLst>
                    <a:ext uri="{9D8B030D-6E8A-4147-A177-3AD203B41FA5}">
                      <a16:colId xmlns:a16="http://schemas.microsoft.com/office/drawing/2014/main" val="20000"/>
                    </a:ext>
                  </a:extLst>
                </a:gridCol>
              </a:tblGrid>
              <a:tr h="794161">
                <a:tc>
                  <a:txBody>
                    <a:bodyPr/>
                    <a:lstStyle/>
                    <a:p>
                      <a:pPr algn="ctr">
                        <a:lnSpc>
                          <a:spcPts val="2520"/>
                        </a:lnSpc>
                        <a:defRPr/>
                      </a:pPr>
                      <a:r>
                        <a:rPr lang="en-US" sz="1800" spc="18">
                          <a:solidFill>
                            <a:srgbClr val="FFFFFF"/>
                          </a:solidFill>
                          <a:latin typeface="Poppins Light"/>
                        </a:rPr>
                        <a:t>CHAIR_OUT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97A7A"/>
                    </a:solidFill>
                  </a:tcPr>
                </a:tc>
                <a:extLst>
                  <a:ext uri="{0D108BD9-81ED-4DB2-BD59-A6C34878D82A}">
                    <a16:rowId xmlns:a16="http://schemas.microsoft.com/office/drawing/2014/main" val="10000"/>
                  </a:ext>
                </a:extLst>
              </a:tr>
              <a:tr h="794161">
                <a:tc>
                  <a:txBody>
                    <a:bodyPr/>
                    <a:lstStyle/>
                    <a:p>
                      <a:pPr algn="ctr">
                        <a:lnSpc>
                          <a:spcPts val="2520"/>
                        </a:lnSpc>
                        <a:defRPr/>
                      </a:pPr>
                      <a:r>
                        <a:rPr lang="en-US" sz="1800" spc="18">
                          <a:solidFill>
                            <a:srgbClr val="FFFFFF"/>
                          </a:solidFill>
                          <a:latin typeface="Poppins Light"/>
                        </a:rPr>
                        <a:t>NaN</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794161">
                <a:tc>
                  <a:txBody>
                    <a:bodyPr/>
                    <a:lstStyle/>
                    <a:p>
                      <a:pPr algn="ctr">
                        <a:lnSpc>
                          <a:spcPts val="2520"/>
                        </a:lnSpc>
                        <a:defRPr/>
                      </a:pPr>
                      <a:r>
                        <a:rPr lang="en-US" sz="1800" spc="18">
                          <a:solidFill>
                            <a:srgbClr val="FFFFFF"/>
                          </a:solidFill>
                          <a:latin typeface="Poppins Light"/>
                        </a:rPr>
                        <a:t>NaN</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794161">
                <a:tc>
                  <a:txBody>
                    <a:bodyPr/>
                    <a:lstStyle/>
                    <a:p>
                      <a:pPr algn="ctr">
                        <a:lnSpc>
                          <a:spcPts val="2520"/>
                        </a:lnSpc>
                        <a:defRPr/>
                      </a:pPr>
                      <a:r>
                        <a:rPr lang="en-US" sz="1800" spc="18">
                          <a:solidFill>
                            <a:srgbClr val="FFFFFF"/>
                          </a:solidFill>
                          <a:latin typeface="Poppins Light"/>
                        </a:rPr>
                        <a:t>NaN</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TextBox 6"/>
          <p:cNvSpPr txBox="1"/>
          <p:nvPr/>
        </p:nvSpPr>
        <p:spPr>
          <a:xfrm>
            <a:off x="4916503" y="4188433"/>
            <a:ext cx="10805828" cy="1271385"/>
          </a:xfrm>
          <a:prstGeom prst="rect">
            <a:avLst/>
          </a:prstGeom>
        </p:spPr>
        <p:txBody>
          <a:bodyPr lIns="0" tIns="0" rIns="0" bIns="0" rtlCol="0" anchor="t">
            <a:spAutoFit/>
          </a:bodyPr>
          <a:lstStyle/>
          <a:p>
            <a:pPr>
              <a:lnSpc>
                <a:spcPts val="3423"/>
              </a:lnSpc>
              <a:spcBef>
                <a:spcPct val="0"/>
              </a:spcBef>
            </a:pPr>
            <a:r>
              <a:rPr lang="en-US" sz="2445" spc="24">
                <a:solidFill>
                  <a:srgbClr val="FFFFFF"/>
                </a:solidFill>
                <a:latin typeface="Poppins Light"/>
              </a:rPr>
              <a:t>The entire column of CHAIR_OUT is NaN, basically empty. This empty column can also make identifying bottlenecks in the infusion center and predicting wait times difficult for the iQueue application.</a:t>
            </a:r>
          </a:p>
        </p:txBody>
      </p:sp>
      <p:sp>
        <p:nvSpPr>
          <p:cNvPr id="7" name="TextBox 7"/>
          <p:cNvSpPr txBox="1"/>
          <p:nvPr/>
        </p:nvSpPr>
        <p:spPr>
          <a:xfrm>
            <a:off x="4860928" y="3665705"/>
            <a:ext cx="6441787" cy="503489"/>
          </a:xfrm>
          <a:prstGeom prst="rect">
            <a:avLst/>
          </a:prstGeom>
        </p:spPr>
        <p:txBody>
          <a:bodyPr lIns="0" tIns="0" rIns="0" bIns="0" rtlCol="0" anchor="t">
            <a:spAutoFit/>
          </a:bodyPr>
          <a:lstStyle/>
          <a:p>
            <a:pPr>
              <a:lnSpc>
                <a:spcPts val="4273"/>
              </a:lnSpc>
              <a:spcBef>
                <a:spcPct val="0"/>
              </a:spcBef>
            </a:pPr>
            <a:r>
              <a:rPr lang="en-US" sz="3052" spc="152">
                <a:solidFill>
                  <a:srgbClr val="FFFFFF"/>
                </a:solidFill>
                <a:latin typeface="Poppins Medium Bold"/>
              </a:rPr>
              <a:t>EMPTY Coumn: "CHAIR_OUT"</a:t>
            </a:r>
          </a:p>
        </p:txBody>
      </p:sp>
      <p:sp>
        <p:nvSpPr>
          <p:cNvPr id="8" name="TextBox 8"/>
          <p:cNvSpPr txBox="1"/>
          <p:nvPr/>
        </p:nvSpPr>
        <p:spPr>
          <a:xfrm>
            <a:off x="2665681" y="3600103"/>
            <a:ext cx="1421591" cy="1534449"/>
          </a:xfrm>
          <a:prstGeom prst="rect">
            <a:avLst/>
          </a:prstGeom>
        </p:spPr>
        <p:txBody>
          <a:bodyPr lIns="0" tIns="0" rIns="0" bIns="0" rtlCol="0" anchor="t">
            <a:spAutoFit/>
          </a:bodyPr>
          <a:lstStyle/>
          <a:p>
            <a:pPr>
              <a:lnSpc>
                <a:spcPts val="12549"/>
              </a:lnSpc>
              <a:spcBef>
                <a:spcPct val="0"/>
              </a:spcBef>
            </a:pPr>
            <a:r>
              <a:rPr lang="en-US" sz="8963" spc="-152">
                <a:solidFill>
                  <a:srgbClr val="222222"/>
                </a:solidFill>
                <a:latin typeface="Poppins Bold"/>
              </a:rPr>
              <a:t>01</a:t>
            </a:r>
          </a:p>
        </p:txBody>
      </p:sp>
      <p:sp>
        <p:nvSpPr>
          <p:cNvPr id="9" name="TextBox 9"/>
          <p:cNvSpPr txBox="1"/>
          <p:nvPr/>
        </p:nvSpPr>
        <p:spPr>
          <a:xfrm>
            <a:off x="1725874" y="895350"/>
            <a:ext cx="11084024" cy="1194337"/>
          </a:xfrm>
          <a:prstGeom prst="rect">
            <a:avLst/>
          </a:prstGeom>
        </p:spPr>
        <p:txBody>
          <a:bodyPr lIns="0" tIns="0" rIns="0" bIns="0" rtlCol="0" anchor="t">
            <a:spAutoFit/>
          </a:bodyPr>
          <a:lstStyle/>
          <a:p>
            <a:pPr marL="0" lvl="0" indent="0">
              <a:lnSpc>
                <a:spcPts val="9770"/>
              </a:lnSpc>
              <a:spcBef>
                <a:spcPct val="0"/>
              </a:spcBef>
            </a:pPr>
            <a:r>
              <a:rPr lang="en-US" sz="6978" spc="-118">
                <a:solidFill>
                  <a:srgbClr val="FFFFFF"/>
                </a:solidFill>
                <a:latin typeface="Poppins Bold"/>
              </a:rPr>
              <a:t>Issues in the Dataset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3201623" y="3646473"/>
            <a:ext cx="7956059" cy="1868396"/>
            <a:chOff x="0" y="0"/>
            <a:chExt cx="1268996" cy="298010"/>
          </a:xfrm>
        </p:grpSpPr>
        <p:sp>
          <p:nvSpPr>
            <p:cNvPr id="3" name="Freeform 3"/>
            <p:cNvSpPr/>
            <p:nvPr/>
          </p:nvSpPr>
          <p:spPr>
            <a:xfrm>
              <a:off x="0" y="0"/>
              <a:ext cx="1268996" cy="298010"/>
            </a:xfrm>
            <a:custGeom>
              <a:avLst/>
              <a:gdLst/>
              <a:ahLst/>
              <a:cxnLst/>
              <a:rect l="l" t="t" r="r" b="b"/>
              <a:pathLst>
                <a:path w="1268996" h="298010">
                  <a:moveTo>
                    <a:pt x="97308" y="0"/>
                  </a:moveTo>
                  <a:lnTo>
                    <a:pt x="1171687" y="0"/>
                  </a:lnTo>
                  <a:cubicBezTo>
                    <a:pt x="1197495" y="0"/>
                    <a:pt x="1222246" y="10252"/>
                    <a:pt x="1240495" y="28501"/>
                  </a:cubicBezTo>
                  <a:cubicBezTo>
                    <a:pt x="1258744" y="46750"/>
                    <a:pt x="1268996" y="71501"/>
                    <a:pt x="1268996" y="97308"/>
                  </a:cubicBezTo>
                  <a:lnTo>
                    <a:pt x="1268996" y="200702"/>
                  </a:lnTo>
                  <a:cubicBezTo>
                    <a:pt x="1268996" y="254444"/>
                    <a:pt x="1225429" y="298010"/>
                    <a:pt x="1171687" y="298010"/>
                  </a:cubicBezTo>
                  <a:lnTo>
                    <a:pt x="97308" y="298010"/>
                  </a:lnTo>
                  <a:cubicBezTo>
                    <a:pt x="43566" y="298010"/>
                    <a:pt x="0" y="254444"/>
                    <a:pt x="0" y="200702"/>
                  </a:cubicBezTo>
                  <a:lnTo>
                    <a:pt x="0" y="97308"/>
                  </a:lnTo>
                  <a:cubicBezTo>
                    <a:pt x="0" y="43566"/>
                    <a:pt x="43566" y="0"/>
                    <a:pt x="97308" y="0"/>
                  </a:cubicBezTo>
                  <a:close/>
                </a:path>
              </a:pathLst>
            </a:custGeom>
            <a:solidFill>
              <a:srgbClr val="FFFFFF"/>
            </a:solidFill>
            <a:ln>
              <a:noFill/>
            </a:ln>
          </p:spPr>
        </p:sp>
        <p:sp>
          <p:nvSpPr>
            <p:cNvPr id="4" name="TextBox 4"/>
            <p:cNvSpPr txBox="1"/>
            <p:nvPr/>
          </p:nvSpPr>
          <p:spPr>
            <a:xfrm>
              <a:off x="0" y="-133350"/>
              <a:ext cx="812800" cy="946150"/>
            </a:xfrm>
            <a:prstGeom prst="rect">
              <a:avLst/>
            </a:prstGeom>
          </p:spPr>
          <p:txBody>
            <a:bodyPr lIns="50800" tIns="50800" rIns="50800" bIns="50800" rtlCol="0" anchor="ctr"/>
            <a:lstStyle/>
            <a:p>
              <a:pPr marL="0" lvl="0" indent="0" algn="ctr">
                <a:lnSpc>
                  <a:spcPts val="10217"/>
                </a:lnSpc>
                <a:spcBef>
                  <a:spcPct val="0"/>
                </a:spcBef>
              </a:pPr>
              <a:endParaRPr/>
            </a:p>
          </p:txBody>
        </p:sp>
      </p:grpSp>
      <p:graphicFrame>
        <p:nvGraphicFramePr>
          <p:cNvPr id="5" name="Table 5"/>
          <p:cNvGraphicFramePr>
            <a:graphicFrameLocks noGrp="1"/>
          </p:cNvGraphicFramePr>
          <p:nvPr/>
        </p:nvGraphicFramePr>
        <p:xfrm>
          <a:off x="4754436" y="7060018"/>
          <a:ext cx="11112150" cy="2535644"/>
        </p:xfrm>
        <a:graphic>
          <a:graphicData uri="http://schemas.openxmlformats.org/drawingml/2006/table">
            <a:tbl>
              <a:tblPr/>
              <a:tblGrid>
                <a:gridCol w="2222430">
                  <a:extLst>
                    <a:ext uri="{9D8B030D-6E8A-4147-A177-3AD203B41FA5}">
                      <a16:colId xmlns:a16="http://schemas.microsoft.com/office/drawing/2014/main" val="20000"/>
                    </a:ext>
                  </a:extLst>
                </a:gridCol>
                <a:gridCol w="2222430">
                  <a:extLst>
                    <a:ext uri="{9D8B030D-6E8A-4147-A177-3AD203B41FA5}">
                      <a16:colId xmlns:a16="http://schemas.microsoft.com/office/drawing/2014/main" val="20001"/>
                    </a:ext>
                  </a:extLst>
                </a:gridCol>
                <a:gridCol w="2222430">
                  <a:extLst>
                    <a:ext uri="{9D8B030D-6E8A-4147-A177-3AD203B41FA5}">
                      <a16:colId xmlns:a16="http://schemas.microsoft.com/office/drawing/2014/main" val="20002"/>
                    </a:ext>
                  </a:extLst>
                </a:gridCol>
                <a:gridCol w="2222430">
                  <a:extLst>
                    <a:ext uri="{9D8B030D-6E8A-4147-A177-3AD203B41FA5}">
                      <a16:colId xmlns:a16="http://schemas.microsoft.com/office/drawing/2014/main" val="20003"/>
                    </a:ext>
                  </a:extLst>
                </a:gridCol>
                <a:gridCol w="2222430">
                  <a:extLst>
                    <a:ext uri="{9D8B030D-6E8A-4147-A177-3AD203B41FA5}">
                      <a16:colId xmlns:a16="http://schemas.microsoft.com/office/drawing/2014/main" val="20004"/>
                    </a:ext>
                  </a:extLst>
                </a:gridCol>
              </a:tblGrid>
              <a:tr h="885845">
                <a:tc>
                  <a:txBody>
                    <a:bodyPr/>
                    <a:lstStyle/>
                    <a:p>
                      <a:pPr algn="ctr">
                        <a:lnSpc>
                          <a:spcPts val="1960"/>
                        </a:lnSpc>
                        <a:defRPr/>
                      </a:pPr>
                      <a:r>
                        <a:rPr lang="en-US" sz="1400" spc="14">
                          <a:solidFill>
                            <a:srgbClr val="FFFFFF"/>
                          </a:solidFill>
                          <a:latin typeface="Poppins Light Bold"/>
                        </a:rPr>
                        <a:t>CONTACT_DATE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97A7A"/>
                    </a:solidFill>
                  </a:tcPr>
                </a:tc>
                <a:tc>
                  <a:txBody>
                    <a:bodyPr/>
                    <a:lstStyle/>
                    <a:p>
                      <a:pPr algn="ctr">
                        <a:lnSpc>
                          <a:spcPts val="1960"/>
                        </a:lnSpc>
                        <a:defRPr/>
                      </a:pPr>
                      <a:r>
                        <a:rPr lang="en-US" sz="1400" spc="14">
                          <a:solidFill>
                            <a:srgbClr val="FFFFFF"/>
                          </a:solidFill>
                          <a:latin typeface="Poppins Light Bold"/>
                        </a:rPr>
                        <a:t>CHECKIN_DTTM</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97A7A"/>
                    </a:solidFill>
                  </a:tcPr>
                </a:tc>
                <a:tc>
                  <a:txBody>
                    <a:bodyPr/>
                    <a:lstStyle/>
                    <a:p>
                      <a:pPr algn="ctr">
                        <a:lnSpc>
                          <a:spcPts val="1960"/>
                        </a:lnSpc>
                        <a:defRPr/>
                      </a:pPr>
                      <a:r>
                        <a:rPr lang="en-US" sz="1400" spc="14">
                          <a:solidFill>
                            <a:srgbClr val="FFFFFF"/>
                          </a:solidFill>
                          <a:latin typeface="Poppins Light Bold"/>
                        </a:rPr>
                        <a:t>CHECKOUT_DTTM</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97A7A"/>
                    </a:solidFill>
                  </a:tcPr>
                </a:tc>
                <a:tc>
                  <a:txBody>
                    <a:bodyPr/>
                    <a:lstStyle/>
                    <a:p>
                      <a:pPr algn="ctr">
                        <a:lnSpc>
                          <a:spcPts val="1960"/>
                        </a:lnSpc>
                        <a:defRPr/>
                      </a:pPr>
                      <a:r>
                        <a:rPr lang="en-US" sz="1400" spc="14">
                          <a:solidFill>
                            <a:srgbClr val="FFFFFF"/>
                          </a:solidFill>
                          <a:latin typeface="Poppins Light Bold"/>
                        </a:rPr>
                        <a:t>CHAIR_START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97A7A"/>
                    </a:solidFill>
                  </a:tcPr>
                </a:tc>
                <a:tc>
                  <a:txBody>
                    <a:bodyPr/>
                    <a:lstStyle/>
                    <a:p>
                      <a:pPr algn="ctr">
                        <a:lnSpc>
                          <a:spcPts val="1960"/>
                        </a:lnSpc>
                        <a:defRPr/>
                      </a:pPr>
                      <a:r>
                        <a:rPr lang="en-US" sz="1400" spc="14">
                          <a:solidFill>
                            <a:srgbClr val="FFFFFF"/>
                          </a:solidFill>
                          <a:latin typeface="Poppins Light Bold"/>
                        </a:rPr>
                        <a:t>APPT_DTTM</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97A7A"/>
                    </a:solidFill>
                  </a:tcPr>
                </a:tc>
                <a:extLst>
                  <a:ext uri="{0D108BD9-81ED-4DB2-BD59-A6C34878D82A}">
                    <a16:rowId xmlns:a16="http://schemas.microsoft.com/office/drawing/2014/main" val="10000"/>
                  </a:ext>
                </a:extLst>
              </a:tr>
              <a:tr h="763954">
                <a:tc>
                  <a:txBody>
                    <a:bodyPr/>
                    <a:lstStyle/>
                    <a:p>
                      <a:pPr algn="ctr">
                        <a:lnSpc>
                          <a:spcPts val="1960"/>
                        </a:lnSpc>
                        <a:defRPr/>
                      </a:pPr>
                      <a:r>
                        <a:rPr lang="en-US" sz="1400" spc="14">
                          <a:solidFill>
                            <a:srgbClr val="5CE1E6"/>
                          </a:solidFill>
                          <a:latin typeface="Poppins Light Bold"/>
                        </a:rPr>
                        <a:t>10/31/21</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1960"/>
                        </a:lnSpc>
                        <a:defRPr/>
                      </a:pPr>
                      <a:r>
                        <a:rPr lang="en-US" sz="1400" spc="14">
                          <a:solidFill>
                            <a:srgbClr val="5CE1E6"/>
                          </a:solidFill>
                          <a:latin typeface="Poppins Light Bold"/>
                        </a:rPr>
                        <a:t>2021-10-31</a:t>
                      </a:r>
                      <a:r>
                        <a:rPr lang="en-US" sz="1400" spc="14">
                          <a:solidFill>
                            <a:srgbClr val="FFFFFF"/>
                          </a:solidFill>
                          <a:latin typeface="Poppins Light Bold"/>
                        </a:rPr>
                        <a:t> </a:t>
                      </a:r>
                      <a:r>
                        <a:rPr lang="en-US" sz="1400" spc="14">
                          <a:solidFill>
                            <a:srgbClr val="FFFFFF"/>
                          </a:solidFill>
                          <a:latin typeface="Poppins Light"/>
                        </a:rPr>
                        <a:t>01:28PM</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1960"/>
                        </a:lnSpc>
                        <a:defRPr/>
                      </a:pPr>
                      <a:r>
                        <a:rPr lang="en-US" sz="1400" spc="14">
                          <a:solidFill>
                            <a:srgbClr val="5CE1E6"/>
                          </a:solidFill>
                          <a:latin typeface="Poppins Light Bold"/>
                        </a:rPr>
                        <a:t>2021-10-31</a:t>
                      </a:r>
                      <a:r>
                        <a:rPr lang="en-US" sz="1400" spc="14">
                          <a:solidFill>
                            <a:srgbClr val="FFFFFF"/>
                          </a:solidFill>
                          <a:latin typeface="Poppins Light Bold"/>
                        </a:rPr>
                        <a:t> </a:t>
                      </a:r>
                      <a:r>
                        <a:rPr lang="en-US" sz="1400" spc="14">
                          <a:solidFill>
                            <a:srgbClr val="FFFFFF"/>
                          </a:solidFill>
                          <a:latin typeface="Poppins Light"/>
                        </a:rPr>
                        <a:t>12:41PM</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1960"/>
                        </a:lnSpc>
                        <a:defRPr/>
                      </a:pPr>
                      <a:r>
                        <a:rPr lang="en-US" sz="1400" spc="14">
                          <a:solidFill>
                            <a:srgbClr val="FFFFFF"/>
                          </a:solidFill>
                          <a:latin typeface="Poppins Light Bold"/>
                        </a:rPr>
                        <a:t>1:40:00 PM</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1960"/>
                        </a:lnSpc>
                        <a:defRPr/>
                      </a:pPr>
                      <a:r>
                        <a:rPr lang="en-US" sz="1400" spc="14">
                          <a:solidFill>
                            <a:srgbClr val="5CE1E6"/>
                          </a:solidFill>
                          <a:latin typeface="Poppins Light Bold"/>
                        </a:rPr>
                        <a:t>2021-10-31 </a:t>
                      </a:r>
                      <a:r>
                        <a:rPr lang="en-US" sz="1400" spc="14">
                          <a:solidFill>
                            <a:srgbClr val="FFFFFF"/>
                          </a:solidFill>
                          <a:latin typeface="Poppins Light"/>
                        </a:rPr>
                        <a:t>02:00PM </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885845">
                <a:tc>
                  <a:txBody>
                    <a:bodyPr/>
                    <a:lstStyle/>
                    <a:p>
                      <a:pPr algn="ctr">
                        <a:lnSpc>
                          <a:spcPts val="1960"/>
                        </a:lnSpc>
                        <a:defRPr/>
                      </a:pPr>
                      <a:r>
                        <a:rPr lang="en-US" sz="1400" spc="14">
                          <a:solidFill>
                            <a:srgbClr val="5CE1E6"/>
                          </a:solidFill>
                          <a:latin typeface="Poppins Light Bold"/>
                        </a:rPr>
                        <a:t>10/31/21</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1960"/>
                        </a:lnSpc>
                        <a:defRPr/>
                      </a:pPr>
                      <a:r>
                        <a:rPr lang="en-US" sz="1400" spc="14">
                          <a:solidFill>
                            <a:srgbClr val="5CE1E6"/>
                          </a:solidFill>
                          <a:latin typeface="Poppins Light Bold"/>
                        </a:rPr>
                        <a:t>2021-10-31 </a:t>
                      </a:r>
                      <a:r>
                        <a:rPr lang="en-US" sz="1400" spc="14">
                          <a:solidFill>
                            <a:srgbClr val="FFFFFF"/>
                          </a:solidFill>
                          <a:latin typeface="Poppins Light Bold"/>
                        </a:rPr>
                        <a:t>01:28PM</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1960"/>
                        </a:lnSpc>
                        <a:defRPr/>
                      </a:pPr>
                      <a:r>
                        <a:rPr lang="en-US" sz="1400" spc="14">
                          <a:solidFill>
                            <a:srgbClr val="5CE1E6"/>
                          </a:solidFill>
                          <a:latin typeface="Poppins Light Bold"/>
                        </a:rPr>
                        <a:t>2021/10/31 </a:t>
                      </a:r>
                      <a:r>
                        <a:rPr lang="en-US" sz="1400" spc="14">
                          <a:solidFill>
                            <a:srgbClr val="FFFFFF"/>
                          </a:solidFill>
                          <a:latin typeface="Poppins Light Bold"/>
                        </a:rPr>
                        <a:t>12:41PM</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1960"/>
                        </a:lnSpc>
                        <a:defRPr/>
                      </a:pPr>
                      <a:r>
                        <a:rPr lang="en-US" sz="1400" spc="14">
                          <a:solidFill>
                            <a:srgbClr val="FFFFFF"/>
                          </a:solidFill>
                          <a:latin typeface="Poppins Light Bold"/>
                        </a:rPr>
                        <a:t>9:20:00 AM</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1960"/>
                        </a:lnSpc>
                        <a:defRPr/>
                      </a:pPr>
                      <a:r>
                        <a:rPr lang="en-US" sz="1400" spc="14">
                          <a:solidFill>
                            <a:srgbClr val="5CE1E6"/>
                          </a:solidFill>
                          <a:latin typeface="Poppins Light Bold"/>
                        </a:rPr>
                        <a:t>2021/10/31 </a:t>
                      </a:r>
                      <a:r>
                        <a:rPr lang="en-US" sz="1400" spc="14">
                          <a:solidFill>
                            <a:srgbClr val="FFFFFF"/>
                          </a:solidFill>
                          <a:latin typeface="Poppins Light Bold"/>
                        </a:rPr>
                        <a:t>02:00PM</a:t>
                      </a:r>
                      <a:r>
                        <a:rPr lang="en-US" sz="1400" spc="14">
                          <a:solidFill>
                            <a:srgbClr val="5CE1E6"/>
                          </a:solidFill>
                          <a:latin typeface="Poppins Light Bold"/>
                        </a:rPr>
                        <a:t> </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6"/>
          <p:cNvSpPr txBox="1"/>
          <p:nvPr/>
        </p:nvSpPr>
        <p:spPr>
          <a:xfrm>
            <a:off x="4916503" y="4188433"/>
            <a:ext cx="10805828" cy="2128635"/>
          </a:xfrm>
          <a:prstGeom prst="rect">
            <a:avLst/>
          </a:prstGeom>
        </p:spPr>
        <p:txBody>
          <a:bodyPr lIns="0" tIns="0" rIns="0" bIns="0" rtlCol="0" anchor="t">
            <a:spAutoFit/>
          </a:bodyPr>
          <a:lstStyle/>
          <a:p>
            <a:pPr>
              <a:lnSpc>
                <a:spcPts val="3423"/>
              </a:lnSpc>
            </a:pPr>
            <a:r>
              <a:rPr lang="en-US" sz="2445" spc="24">
                <a:solidFill>
                  <a:srgbClr val="FFFFFF"/>
                </a:solidFill>
                <a:latin typeface="Poppins Light"/>
              </a:rPr>
              <a:t>The format of the date and time columns (CHECKIN_DTTM, CHECKOUT_DTTM, APPT_MADE_DATE, APPT_CANC_DATE) is inconsistent. To ensure easier calculations, the iQueue application may need to convert all dates and times to a consistent format.</a:t>
            </a:r>
          </a:p>
          <a:p>
            <a:pPr>
              <a:lnSpc>
                <a:spcPts val="3423"/>
              </a:lnSpc>
              <a:spcBef>
                <a:spcPct val="0"/>
              </a:spcBef>
            </a:pPr>
            <a:endParaRPr lang="en-US" sz="2445" spc="24">
              <a:solidFill>
                <a:srgbClr val="FFFFFF"/>
              </a:solidFill>
              <a:latin typeface="Poppins Light"/>
            </a:endParaRPr>
          </a:p>
        </p:txBody>
      </p:sp>
      <p:sp>
        <p:nvSpPr>
          <p:cNvPr id="7" name="TextBox 7"/>
          <p:cNvSpPr txBox="1"/>
          <p:nvPr/>
        </p:nvSpPr>
        <p:spPr>
          <a:xfrm>
            <a:off x="4860928" y="3665705"/>
            <a:ext cx="6441787" cy="503489"/>
          </a:xfrm>
          <a:prstGeom prst="rect">
            <a:avLst/>
          </a:prstGeom>
        </p:spPr>
        <p:txBody>
          <a:bodyPr lIns="0" tIns="0" rIns="0" bIns="0" rtlCol="0" anchor="t">
            <a:spAutoFit/>
          </a:bodyPr>
          <a:lstStyle/>
          <a:p>
            <a:pPr>
              <a:lnSpc>
                <a:spcPts val="4273"/>
              </a:lnSpc>
              <a:spcBef>
                <a:spcPct val="0"/>
              </a:spcBef>
            </a:pPr>
            <a:r>
              <a:rPr lang="en-US" sz="3052" spc="152">
                <a:solidFill>
                  <a:srgbClr val="FFFFFF"/>
                </a:solidFill>
                <a:latin typeface="Poppins Medium Bold"/>
              </a:rPr>
              <a:t>Inconsistent Date Format</a:t>
            </a:r>
          </a:p>
        </p:txBody>
      </p:sp>
      <p:sp>
        <p:nvSpPr>
          <p:cNvPr id="8" name="TextBox 8"/>
          <p:cNvSpPr txBox="1"/>
          <p:nvPr/>
        </p:nvSpPr>
        <p:spPr>
          <a:xfrm>
            <a:off x="2665681" y="3600103"/>
            <a:ext cx="1671778" cy="1534449"/>
          </a:xfrm>
          <a:prstGeom prst="rect">
            <a:avLst/>
          </a:prstGeom>
        </p:spPr>
        <p:txBody>
          <a:bodyPr lIns="0" tIns="0" rIns="0" bIns="0" rtlCol="0" anchor="t">
            <a:spAutoFit/>
          </a:bodyPr>
          <a:lstStyle/>
          <a:p>
            <a:pPr>
              <a:lnSpc>
                <a:spcPts val="12549"/>
              </a:lnSpc>
              <a:spcBef>
                <a:spcPct val="0"/>
              </a:spcBef>
            </a:pPr>
            <a:r>
              <a:rPr lang="en-US" sz="8963" spc="-152">
                <a:solidFill>
                  <a:srgbClr val="222222"/>
                </a:solidFill>
                <a:latin typeface="Poppins Bold"/>
              </a:rPr>
              <a:t>02</a:t>
            </a:r>
          </a:p>
        </p:txBody>
      </p:sp>
      <p:sp>
        <p:nvSpPr>
          <p:cNvPr id="9" name="TextBox 9"/>
          <p:cNvSpPr txBox="1"/>
          <p:nvPr/>
        </p:nvSpPr>
        <p:spPr>
          <a:xfrm>
            <a:off x="1725874" y="895350"/>
            <a:ext cx="11084024" cy="1194337"/>
          </a:xfrm>
          <a:prstGeom prst="rect">
            <a:avLst/>
          </a:prstGeom>
        </p:spPr>
        <p:txBody>
          <a:bodyPr lIns="0" tIns="0" rIns="0" bIns="0" rtlCol="0" anchor="t">
            <a:spAutoFit/>
          </a:bodyPr>
          <a:lstStyle/>
          <a:p>
            <a:pPr marL="0" lvl="0" indent="0">
              <a:lnSpc>
                <a:spcPts val="9770"/>
              </a:lnSpc>
              <a:spcBef>
                <a:spcPct val="0"/>
              </a:spcBef>
            </a:pPr>
            <a:r>
              <a:rPr lang="en-US" sz="6978" spc="-118">
                <a:solidFill>
                  <a:srgbClr val="FFFFFF"/>
                </a:solidFill>
                <a:latin typeface="Poppins Bold"/>
              </a:rPr>
              <a:t>Issues in the 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3201623" y="3646473"/>
            <a:ext cx="7956059" cy="1868396"/>
            <a:chOff x="0" y="0"/>
            <a:chExt cx="1268996" cy="298010"/>
          </a:xfrm>
        </p:grpSpPr>
        <p:sp>
          <p:nvSpPr>
            <p:cNvPr id="3" name="Freeform 3"/>
            <p:cNvSpPr/>
            <p:nvPr/>
          </p:nvSpPr>
          <p:spPr>
            <a:xfrm>
              <a:off x="0" y="0"/>
              <a:ext cx="1268996" cy="298010"/>
            </a:xfrm>
            <a:custGeom>
              <a:avLst/>
              <a:gdLst/>
              <a:ahLst/>
              <a:cxnLst/>
              <a:rect l="l" t="t" r="r" b="b"/>
              <a:pathLst>
                <a:path w="1268996" h="298010">
                  <a:moveTo>
                    <a:pt x="97308" y="0"/>
                  </a:moveTo>
                  <a:lnTo>
                    <a:pt x="1171687" y="0"/>
                  </a:lnTo>
                  <a:cubicBezTo>
                    <a:pt x="1197495" y="0"/>
                    <a:pt x="1222246" y="10252"/>
                    <a:pt x="1240495" y="28501"/>
                  </a:cubicBezTo>
                  <a:cubicBezTo>
                    <a:pt x="1258744" y="46750"/>
                    <a:pt x="1268996" y="71501"/>
                    <a:pt x="1268996" y="97308"/>
                  </a:cubicBezTo>
                  <a:lnTo>
                    <a:pt x="1268996" y="200702"/>
                  </a:lnTo>
                  <a:cubicBezTo>
                    <a:pt x="1268996" y="254444"/>
                    <a:pt x="1225429" y="298010"/>
                    <a:pt x="1171687" y="298010"/>
                  </a:cubicBezTo>
                  <a:lnTo>
                    <a:pt x="97308" y="298010"/>
                  </a:lnTo>
                  <a:cubicBezTo>
                    <a:pt x="43566" y="298010"/>
                    <a:pt x="0" y="254444"/>
                    <a:pt x="0" y="200702"/>
                  </a:cubicBezTo>
                  <a:lnTo>
                    <a:pt x="0" y="97308"/>
                  </a:lnTo>
                  <a:cubicBezTo>
                    <a:pt x="0" y="43566"/>
                    <a:pt x="43566" y="0"/>
                    <a:pt x="97308" y="0"/>
                  </a:cubicBezTo>
                  <a:close/>
                </a:path>
              </a:pathLst>
            </a:custGeom>
            <a:solidFill>
              <a:srgbClr val="FFFFFF"/>
            </a:solidFill>
            <a:ln>
              <a:noFill/>
            </a:ln>
          </p:spPr>
        </p:sp>
        <p:sp>
          <p:nvSpPr>
            <p:cNvPr id="4" name="TextBox 4"/>
            <p:cNvSpPr txBox="1"/>
            <p:nvPr/>
          </p:nvSpPr>
          <p:spPr>
            <a:xfrm>
              <a:off x="0" y="-133350"/>
              <a:ext cx="812800" cy="946150"/>
            </a:xfrm>
            <a:prstGeom prst="rect">
              <a:avLst/>
            </a:prstGeom>
          </p:spPr>
          <p:txBody>
            <a:bodyPr lIns="50800" tIns="50800" rIns="50800" bIns="50800" rtlCol="0" anchor="ctr"/>
            <a:lstStyle/>
            <a:p>
              <a:pPr marL="0" lvl="0" indent="0" algn="ctr">
                <a:lnSpc>
                  <a:spcPts val="10217"/>
                </a:lnSpc>
                <a:spcBef>
                  <a:spcPct val="0"/>
                </a:spcBef>
              </a:pPr>
              <a:endParaRPr/>
            </a:p>
          </p:txBody>
        </p:sp>
      </p:grpSp>
      <p:graphicFrame>
        <p:nvGraphicFramePr>
          <p:cNvPr id="5" name="Table 5"/>
          <p:cNvGraphicFramePr>
            <a:graphicFrameLocks noGrp="1"/>
          </p:cNvGraphicFramePr>
          <p:nvPr/>
        </p:nvGraphicFramePr>
        <p:xfrm>
          <a:off x="4860928" y="6698068"/>
          <a:ext cx="10560100" cy="2684210"/>
        </p:xfrm>
        <a:graphic>
          <a:graphicData uri="http://schemas.openxmlformats.org/drawingml/2006/table">
            <a:tbl>
              <a:tblPr/>
              <a:tblGrid>
                <a:gridCol w="2621690">
                  <a:extLst>
                    <a:ext uri="{9D8B030D-6E8A-4147-A177-3AD203B41FA5}">
                      <a16:colId xmlns:a16="http://schemas.microsoft.com/office/drawing/2014/main" val="20000"/>
                    </a:ext>
                  </a:extLst>
                </a:gridCol>
                <a:gridCol w="2063207">
                  <a:extLst>
                    <a:ext uri="{9D8B030D-6E8A-4147-A177-3AD203B41FA5}">
                      <a16:colId xmlns:a16="http://schemas.microsoft.com/office/drawing/2014/main" val="20001"/>
                    </a:ext>
                  </a:extLst>
                </a:gridCol>
                <a:gridCol w="2503840">
                  <a:extLst>
                    <a:ext uri="{9D8B030D-6E8A-4147-A177-3AD203B41FA5}">
                      <a16:colId xmlns:a16="http://schemas.microsoft.com/office/drawing/2014/main" val="20002"/>
                    </a:ext>
                  </a:extLst>
                </a:gridCol>
                <a:gridCol w="2790027">
                  <a:extLst>
                    <a:ext uri="{9D8B030D-6E8A-4147-A177-3AD203B41FA5}">
                      <a16:colId xmlns:a16="http://schemas.microsoft.com/office/drawing/2014/main" val="20003"/>
                    </a:ext>
                  </a:extLst>
                </a:gridCol>
                <a:gridCol w="581336">
                  <a:extLst>
                    <a:ext uri="{9D8B030D-6E8A-4147-A177-3AD203B41FA5}">
                      <a16:colId xmlns:a16="http://schemas.microsoft.com/office/drawing/2014/main" val="20004"/>
                    </a:ext>
                  </a:extLst>
                </a:gridCol>
              </a:tblGrid>
              <a:tr h="763310">
                <a:tc>
                  <a:txBody>
                    <a:bodyPr/>
                    <a:lstStyle/>
                    <a:p>
                      <a:pPr algn="ctr">
                        <a:lnSpc>
                          <a:spcPts val="1960"/>
                        </a:lnSpc>
                        <a:defRPr/>
                      </a:pPr>
                      <a:r>
                        <a:rPr lang="en-US" sz="1400" spc="14">
                          <a:solidFill>
                            <a:srgbClr val="FFFFFF"/>
                          </a:solidFill>
                          <a:latin typeface="Poppins Light Bold"/>
                        </a:rPr>
                        <a:t>INPATIENT_DATA_ID_X</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97A7A"/>
                    </a:solidFill>
                  </a:tcPr>
                </a:tc>
                <a:tc>
                  <a:txBody>
                    <a:bodyPr/>
                    <a:lstStyle/>
                    <a:p>
                      <a:pPr algn="ctr">
                        <a:lnSpc>
                          <a:spcPts val="1960"/>
                        </a:lnSpc>
                        <a:defRPr/>
                      </a:pPr>
                      <a:r>
                        <a:rPr lang="en-US" sz="1400" spc="14">
                          <a:solidFill>
                            <a:srgbClr val="FFFFFF"/>
                          </a:solidFill>
                          <a:latin typeface="Poppins Light Bold"/>
                        </a:rPr>
                        <a:t>DEPARTMENT_ID</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97A7A"/>
                    </a:solidFill>
                  </a:tcPr>
                </a:tc>
                <a:tc>
                  <a:txBody>
                    <a:bodyPr/>
                    <a:lstStyle/>
                    <a:p>
                      <a:pPr algn="ctr">
                        <a:lnSpc>
                          <a:spcPts val="1960"/>
                        </a:lnSpc>
                        <a:defRPr/>
                      </a:pPr>
                      <a:r>
                        <a:rPr lang="en-US" sz="1400" spc="14">
                          <a:solidFill>
                            <a:srgbClr val="FFFFFF"/>
                          </a:solidFill>
                          <a:latin typeface="Poppins Light Bold"/>
                        </a:rPr>
                        <a:t>DEPARTMENT_NAME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97A7A"/>
                    </a:solidFill>
                  </a:tcPr>
                </a:tc>
                <a:tc>
                  <a:txBody>
                    <a:bodyPr/>
                    <a:lstStyle/>
                    <a:p>
                      <a:pPr algn="ctr">
                        <a:lnSpc>
                          <a:spcPts val="1960"/>
                        </a:lnSpc>
                        <a:defRPr/>
                      </a:pPr>
                      <a:r>
                        <a:rPr lang="en-US" sz="1400" spc="14">
                          <a:solidFill>
                            <a:srgbClr val="FFFFFF"/>
                          </a:solidFill>
                          <a:latin typeface="Poppins Light Bold"/>
                        </a:rPr>
                        <a:t>VISIT_TYPE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97A7A"/>
                    </a:solidFill>
                  </a:tcPr>
                </a:tc>
                <a:tc>
                  <a:txBody>
                    <a:bodyPr/>
                    <a:lstStyle/>
                    <a:p>
                      <a:pPr algn="ctr">
                        <a:lnSpc>
                          <a:spcPts val="1960"/>
                        </a:lnSpc>
                        <a:defRPr/>
                      </a:pPr>
                      <a:r>
                        <a:rPr lang="en-US" sz="1400" spc="14">
                          <a:solidFill>
                            <a:srgbClr val="FFFFFF"/>
                          </a:solidFill>
                          <a:latin typeface="Poppins Light Bold"/>
                        </a:rPr>
                        <a: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97A7A"/>
                    </a:solidFill>
                  </a:tcPr>
                </a:tc>
                <a:extLst>
                  <a:ext uri="{0D108BD9-81ED-4DB2-BD59-A6C34878D82A}">
                    <a16:rowId xmlns:a16="http://schemas.microsoft.com/office/drawing/2014/main" val="10000"/>
                  </a:ext>
                </a:extLst>
              </a:tr>
              <a:tr h="960450">
                <a:tc>
                  <a:txBody>
                    <a:bodyPr/>
                    <a:lstStyle/>
                    <a:p>
                      <a:pPr algn="ctr">
                        <a:lnSpc>
                          <a:spcPts val="1960"/>
                        </a:lnSpc>
                        <a:defRPr/>
                      </a:pPr>
                      <a:r>
                        <a:rPr lang="en-US" sz="1400" spc="14">
                          <a:solidFill>
                            <a:srgbClr val="FFFFFF"/>
                          </a:solidFill>
                          <a:latin typeface="Poppins Light"/>
                        </a:rPr>
                        <a:t>APTT012</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1960"/>
                        </a:lnSpc>
                        <a:defRPr/>
                      </a:pPr>
                      <a:r>
                        <a:rPr lang="en-US" sz="1400" spc="14">
                          <a:solidFill>
                            <a:srgbClr val="FFFFFF"/>
                          </a:solidFill>
                          <a:latin typeface="Poppins Light"/>
                        </a:rPr>
                        <a:t>DEPT001</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1960"/>
                        </a:lnSpc>
                        <a:defRPr/>
                      </a:pPr>
                      <a:r>
                        <a:rPr lang="en-US" sz="1400" spc="14">
                          <a:solidFill>
                            <a:srgbClr val="FFFFFF"/>
                          </a:solidFill>
                          <a:latin typeface="Poppins Light"/>
                        </a:rPr>
                        <a:t>INFUSION Department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1960"/>
                        </a:lnSpc>
                        <a:defRPr/>
                      </a:pPr>
                      <a:r>
                        <a:rPr lang="en-US" sz="1400" spc="14">
                          <a:solidFill>
                            <a:srgbClr val="FFFFFF"/>
                          </a:solidFill>
                          <a:latin typeface="Poppins Light"/>
                        </a:rPr>
                        <a:t>Blood Product Transfusion</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1960"/>
                        </a:lnSpc>
                        <a:defRPr/>
                      </a:pPr>
                      <a:r>
                        <a:rPr lang="en-US" sz="1400" spc="14">
                          <a:solidFill>
                            <a:srgbClr val="FFFFFF"/>
                          </a:solidFill>
                          <a:latin typeface="Poppins Light"/>
                        </a:rPr>
                        <a: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960450">
                <a:tc>
                  <a:txBody>
                    <a:bodyPr/>
                    <a:lstStyle/>
                    <a:p>
                      <a:pPr algn="ctr">
                        <a:lnSpc>
                          <a:spcPts val="1960"/>
                        </a:lnSpc>
                        <a:defRPr/>
                      </a:pPr>
                      <a:r>
                        <a:rPr lang="en-US" sz="1400" spc="14">
                          <a:solidFill>
                            <a:srgbClr val="FFFFFF"/>
                          </a:solidFill>
                          <a:latin typeface="Poppins Light"/>
                        </a:rPr>
                        <a:t>APTT012</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1960"/>
                        </a:lnSpc>
                        <a:defRPr/>
                      </a:pPr>
                      <a:r>
                        <a:rPr lang="en-US" sz="1400" spc="14">
                          <a:solidFill>
                            <a:srgbClr val="FFFFFF"/>
                          </a:solidFill>
                          <a:latin typeface="Poppins Light"/>
                        </a:rPr>
                        <a:t>DEPT001</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1960"/>
                        </a:lnSpc>
                        <a:defRPr/>
                      </a:pPr>
                      <a:r>
                        <a:rPr lang="en-US" sz="1400" spc="14">
                          <a:solidFill>
                            <a:srgbClr val="FFFFFF"/>
                          </a:solidFill>
                          <a:latin typeface="Poppins Light"/>
                        </a:rPr>
                        <a:t>INFUSION Department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1960"/>
                        </a:lnSpc>
                        <a:defRPr/>
                      </a:pPr>
                      <a:r>
                        <a:rPr lang="en-US" sz="1400" spc="14">
                          <a:solidFill>
                            <a:srgbClr val="FFFFFF"/>
                          </a:solidFill>
                          <a:latin typeface="Poppins Light"/>
                        </a:rPr>
                        <a:t>Blood Product Transfusion</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1960"/>
                        </a:lnSpc>
                        <a:defRPr/>
                      </a:pPr>
                      <a:r>
                        <a:rPr lang="en-US" sz="1400" spc="14">
                          <a:solidFill>
                            <a:srgbClr val="FFFFFF"/>
                          </a:solidFill>
                          <a:latin typeface="Poppins Light"/>
                        </a:rPr>
                        <a: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501054" y="7570603"/>
            <a:ext cx="253382" cy="1764049"/>
          </a:xfrm>
          <a:prstGeom prst="rect">
            <a:avLst/>
          </a:prstGeom>
        </p:spPr>
      </p:pic>
      <p:sp>
        <p:nvSpPr>
          <p:cNvPr id="7" name="TextBox 7"/>
          <p:cNvSpPr txBox="1"/>
          <p:nvPr/>
        </p:nvSpPr>
        <p:spPr>
          <a:xfrm>
            <a:off x="4916503" y="4188433"/>
            <a:ext cx="10805828" cy="1700010"/>
          </a:xfrm>
          <a:prstGeom prst="rect">
            <a:avLst/>
          </a:prstGeom>
        </p:spPr>
        <p:txBody>
          <a:bodyPr lIns="0" tIns="0" rIns="0" bIns="0" rtlCol="0" anchor="t">
            <a:spAutoFit/>
          </a:bodyPr>
          <a:lstStyle/>
          <a:p>
            <a:pPr>
              <a:lnSpc>
                <a:spcPts val="3423"/>
              </a:lnSpc>
              <a:spcBef>
                <a:spcPct val="0"/>
              </a:spcBef>
            </a:pPr>
            <a:r>
              <a:rPr lang="en-US" sz="2445" spc="24">
                <a:solidFill>
                  <a:srgbClr val="FFFFFF"/>
                </a:solidFill>
                <a:latin typeface="Poppins Light"/>
              </a:rPr>
              <a:t>Duplicates can cause issues for the iQueue application as it may lead to incorrect patient information for appointment scheduling and treatment planning. Additionally, it may cause errors in tracking patient history and treatment outcomes. </a:t>
            </a:r>
          </a:p>
        </p:txBody>
      </p:sp>
      <p:sp>
        <p:nvSpPr>
          <p:cNvPr id="8" name="TextBox 8"/>
          <p:cNvSpPr txBox="1"/>
          <p:nvPr/>
        </p:nvSpPr>
        <p:spPr>
          <a:xfrm>
            <a:off x="4860928" y="3665705"/>
            <a:ext cx="6441787" cy="503489"/>
          </a:xfrm>
          <a:prstGeom prst="rect">
            <a:avLst/>
          </a:prstGeom>
        </p:spPr>
        <p:txBody>
          <a:bodyPr lIns="0" tIns="0" rIns="0" bIns="0" rtlCol="0" anchor="t">
            <a:spAutoFit/>
          </a:bodyPr>
          <a:lstStyle/>
          <a:p>
            <a:pPr>
              <a:lnSpc>
                <a:spcPts val="4273"/>
              </a:lnSpc>
              <a:spcBef>
                <a:spcPct val="0"/>
              </a:spcBef>
            </a:pPr>
            <a:r>
              <a:rPr lang="en-US" sz="3052" spc="152">
                <a:solidFill>
                  <a:srgbClr val="FFFFFF"/>
                </a:solidFill>
                <a:latin typeface="Poppins Medium Bold"/>
              </a:rPr>
              <a:t>Duplicate patient IDs</a:t>
            </a:r>
          </a:p>
        </p:txBody>
      </p:sp>
      <p:sp>
        <p:nvSpPr>
          <p:cNvPr id="9" name="TextBox 9"/>
          <p:cNvSpPr txBox="1"/>
          <p:nvPr/>
        </p:nvSpPr>
        <p:spPr>
          <a:xfrm>
            <a:off x="2665681" y="3600103"/>
            <a:ext cx="1671778" cy="1534449"/>
          </a:xfrm>
          <a:prstGeom prst="rect">
            <a:avLst/>
          </a:prstGeom>
        </p:spPr>
        <p:txBody>
          <a:bodyPr lIns="0" tIns="0" rIns="0" bIns="0" rtlCol="0" anchor="t">
            <a:spAutoFit/>
          </a:bodyPr>
          <a:lstStyle/>
          <a:p>
            <a:pPr>
              <a:lnSpc>
                <a:spcPts val="12549"/>
              </a:lnSpc>
              <a:spcBef>
                <a:spcPct val="0"/>
              </a:spcBef>
            </a:pPr>
            <a:r>
              <a:rPr lang="en-US" sz="8963" spc="-152">
                <a:solidFill>
                  <a:srgbClr val="222222"/>
                </a:solidFill>
                <a:latin typeface="Poppins Bold"/>
              </a:rPr>
              <a:t>03</a:t>
            </a:r>
          </a:p>
        </p:txBody>
      </p:sp>
      <p:sp>
        <p:nvSpPr>
          <p:cNvPr id="10" name="TextBox 10"/>
          <p:cNvSpPr txBox="1"/>
          <p:nvPr/>
        </p:nvSpPr>
        <p:spPr>
          <a:xfrm>
            <a:off x="2701946" y="8221748"/>
            <a:ext cx="1799109" cy="414135"/>
          </a:xfrm>
          <a:prstGeom prst="rect">
            <a:avLst/>
          </a:prstGeom>
        </p:spPr>
        <p:txBody>
          <a:bodyPr lIns="0" tIns="0" rIns="0" bIns="0" rtlCol="0" anchor="t">
            <a:spAutoFit/>
          </a:bodyPr>
          <a:lstStyle/>
          <a:p>
            <a:pPr>
              <a:lnSpc>
                <a:spcPts val="3423"/>
              </a:lnSpc>
              <a:spcBef>
                <a:spcPct val="0"/>
              </a:spcBef>
            </a:pPr>
            <a:r>
              <a:rPr lang="en-US" sz="2445" spc="24">
                <a:solidFill>
                  <a:srgbClr val="FFFFFF"/>
                </a:solidFill>
                <a:latin typeface="Poppins Light"/>
              </a:rPr>
              <a:t>duplicates</a:t>
            </a:r>
          </a:p>
        </p:txBody>
      </p:sp>
      <p:sp>
        <p:nvSpPr>
          <p:cNvPr id="11" name="TextBox 11"/>
          <p:cNvSpPr txBox="1"/>
          <p:nvPr/>
        </p:nvSpPr>
        <p:spPr>
          <a:xfrm>
            <a:off x="1725874" y="895350"/>
            <a:ext cx="11084024" cy="1194337"/>
          </a:xfrm>
          <a:prstGeom prst="rect">
            <a:avLst/>
          </a:prstGeom>
        </p:spPr>
        <p:txBody>
          <a:bodyPr lIns="0" tIns="0" rIns="0" bIns="0" rtlCol="0" anchor="t">
            <a:spAutoFit/>
          </a:bodyPr>
          <a:lstStyle/>
          <a:p>
            <a:pPr marL="0" lvl="0" indent="0">
              <a:lnSpc>
                <a:spcPts val="9770"/>
              </a:lnSpc>
              <a:spcBef>
                <a:spcPct val="0"/>
              </a:spcBef>
            </a:pPr>
            <a:r>
              <a:rPr lang="en-US" sz="6978" spc="-118">
                <a:solidFill>
                  <a:srgbClr val="FFFFFF"/>
                </a:solidFill>
                <a:latin typeface="Poppins Bold"/>
              </a:rPr>
              <a:t>Issues in the Dataset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3201623" y="3646473"/>
            <a:ext cx="7956059" cy="1868396"/>
            <a:chOff x="0" y="0"/>
            <a:chExt cx="1268996" cy="298010"/>
          </a:xfrm>
        </p:grpSpPr>
        <p:sp>
          <p:nvSpPr>
            <p:cNvPr id="3" name="Freeform 3"/>
            <p:cNvSpPr/>
            <p:nvPr/>
          </p:nvSpPr>
          <p:spPr>
            <a:xfrm>
              <a:off x="0" y="0"/>
              <a:ext cx="1268996" cy="298010"/>
            </a:xfrm>
            <a:custGeom>
              <a:avLst/>
              <a:gdLst/>
              <a:ahLst/>
              <a:cxnLst/>
              <a:rect l="l" t="t" r="r" b="b"/>
              <a:pathLst>
                <a:path w="1268996" h="298010">
                  <a:moveTo>
                    <a:pt x="97308" y="0"/>
                  </a:moveTo>
                  <a:lnTo>
                    <a:pt x="1171687" y="0"/>
                  </a:lnTo>
                  <a:cubicBezTo>
                    <a:pt x="1197495" y="0"/>
                    <a:pt x="1222246" y="10252"/>
                    <a:pt x="1240495" y="28501"/>
                  </a:cubicBezTo>
                  <a:cubicBezTo>
                    <a:pt x="1258744" y="46750"/>
                    <a:pt x="1268996" y="71501"/>
                    <a:pt x="1268996" y="97308"/>
                  </a:cubicBezTo>
                  <a:lnTo>
                    <a:pt x="1268996" y="200702"/>
                  </a:lnTo>
                  <a:cubicBezTo>
                    <a:pt x="1268996" y="254444"/>
                    <a:pt x="1225429" y="298010"/>
                    <a:pt x="1171687" y="298010"/>
                  </a:cubicBezTo>
                  <a:lnTo>
                    <a:pt x="97308" y="298010"/>
                  </a:lnTo>
                  <a:cubicBezTo>
                    <a:pt x="43566" y="298010"/>
                    <a:pt x="0" y="254444"/>
                    <a:pt x="0" y="200702"/>
                  </a:cubicBezTo>
                  <a:lnTo>
                    <a:pt x="0" y="97308"/>
                  </a:lnTo>
                  <a:cubicBezTo>
                    <a:pt x="0" y="43566"/>
                    <a:pt x="43566" y="0"/>
                    <a:pt x="97308" y="0"/>
                  </a:cubicBezTo>
                  <a:close/>
                </a:path>
              </a:pathLst>
            </a:custGeom>
            <a:solidFill>
              <a:srgbClr val="FFFFFF"/>
            </a:solidFill>
            <a:ln>
              <a:noFill/>
            </a:ln>
          </p:spPr>
        </p:sp>
        <p:sp>
          <p:nvSpPr>
            <p:cNvPr id="4" name="TextBox 4"/>
            <p:cNvSpPr txBox="1"/>
            <p:nvPr/>
          </p:nvSpPr>
          <p:spPr>
            <a:xfrm>
              <a:off x="0" y="-133350"/>
              <a:ext cx="812800" cy="946150"/>
            </a:xfrm>
            <a:prstGeom prst="rect">
              <a:avLst/>
            </a:prstGeom>
          </p:spPr>
          <p:txBody>
            <a:bodyPr lIns="50800" tIns="50800" rIns="50800" bIns="50800" rtlCol="0" anchor="ctr"/>
            <a:lstStyle/>
            <a:p>
              <a:pPr marL="0" lvl="0" indent="0" algn="ctr">
                <a:lnSpc>
                  <a:spcPts val="10217"/>
                </a:lnSpc>
                <a:spcBef>
                  <a:spcPct val="0"/>
                </a:spcBef>
              </a:pPr>
              <a:endParaRPr/>
            </a:p>
          </p:txBody>
        </p:sp>
      </p:grpSp>
      <p:graphicFrame>
        <p:nvGraphicFramePr>
          <p:cNvPr id="5" name="Table 5"/>
          <p:cNvGraphicFramePr>
            <a:graphicFrameLocks noGrp="1"/>
          </p:cNvGraphicFramePr>
          <p:nvPr/>
        </p:nvGraphicFramePr>
        <p:xfrm>
          <a:off x="8389682" y="6815803"/>
          <a:ext cx="7086921" cy="2683619"/>
        </p:xfrm>
        <a:graphic>
          <a:graphicData uri="http://schemas.openxmlformats.org/drawingml/2006/table">
            <a:tbl>
              <a:tblPr/>
              <a:tblGrid>
                <a:gridCol w="3284670">
                  <a:extLst>
                    <a:ext uri="{9D8B030D-6E8A-4147-A177-3AD203B41FA5}">
                      <a16:colId xmlns:a16="http://schemas.microsoft.com/office/drawing/2014/main" val="20000"/>
                    </a:ext>
                  </a:extLst>
                </a:gridCol>
                <a:gridCol w="3802251">
                  <a:extLst>
                    <a:ext uri="{9D8B030D-6E8A-4147-A177-3AD203B41FA5}">
                      <a16:colId xmlns:a16="http://schemas.microsoft.com/office/drawing/2014/main" val="20001"/>
                    </a:ext>
                  </a:extLst>
                </a:gridCol>
              </a:tblGrid>
              <a:tr h="763312">
                <a:tc>
                  <a:txBody>
                    <a:bodyPr/>
                    <a:lstStyle/>
                    <a:p>
                      <a:pPr algn="ctr">
                        <a:lnSpc>
                          <a:spcPts val="1960"/>
                        </a:lnSpc>
                        <a:defRPr/>
                      </a:pPr>
                      <a:r>
                        <a:rPr lang="en-US" sz="1400" spc="14">
                          <a:solidFill>
                            <a:srgbClr val="FFFFFF"/>
                          </a:solidFill>
                          <a:latin typeface="Poppins Light Bold"/>
                        </a:rPr>
                        <a:t>CHAIR_START </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97A7A"/>
                    </a:solidFill>
                  </a:tcPr>
                </a:tc>
                <a:tc>
                  <a:txBody>
                    <a:bodyPr/>
                    <a:lstStyle/>
                    <a:p>
                      <a:pPr algn="ctr">
                        <a:lnSpc>
                          <a:spcPts val="1960"/>
                        </a:lnSpc>
                        <a:defRPr/>
                      </a:pPr>
                      <a:r>
                        <a:rPr lang="en-US" sz="1400" spc="14">
                          <a:solidFill>
                            <a:srgbClr val="FFFFFF"/>
                          </a:solidFill>
                          <a:latin typeface="Poppins Light Bold"/>
                        </a:rPr>
                        <a:t>INFUSION_START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97A7A"/>
                    </a:solidFill>
                  </a:tcPr>
                </a:tc>
                <a:extLst>
                  <a:ext uri="{0D108BD9-81ED-4DB2-BD59-A6C34878D82A}">
                    <a16:rowId xmlns:a16="http://schemas.microsoft.com/office/drawing/2014/main" val="10000"/>
                  </a:ext>
                </a:extLst>
              </a:tr>
              <a:tr h="959854">
                <a:tc>
                  <a:txBody>
                    <a:bodyPr/>
                    <a:lstStyle/>
                    <a:p>
                      <a:pPr algn="ctr">
                        <a:lnSpc>
                          <a:spcPts val="1960"/>
                        </a:lnSpc>
                        <a:defRPr/>
                      </a:pPr>
                      <a:r>
                        <a:rPr lang="en-US" sz="1400" spc="14">
                          <a:solidFill>
                            <a:srgbClr val="FFFFFF"/>
                          </a:solidFill>
                          <a:latin typeface="Poppins Light"/>
                        </a:rPr>
                        <a:t>10:30 AM</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1960"/>
                        </a:lnSpc>
                        <a:defRPr/>
                      </a:pPr>
                      <a:r>
                        <a:rPr lang="en-US" sz="1400" spc="14">
                          <a:solidFill>
                            <a:srgbClr val="FFFFFF"/>
                          </a:solidFill>
                          <a:latin typeface="Poppins Light"/>
                        </a:rPr>
                        <a:t>10:15 AM</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960453">
                <a:tc>
                  <a:txBody>
                    <a:bodyPr/>
                    <a:lstStyle/>
                    <a:p>
                      <a:pPr algn="ctr">
                        <a:lnSpc>
                          <a:spcPts val="1960"/>
                        </a:lnSpc>
                        <a:defRPr/>
                      </a:pPr>
                      <a:r>
                        <a:rPr lang="en-US" sz="1400" spc="14">
                          <a:solidFill>
                            <a:srgbClr val="FFFFFF"/>
                          </a:solidFill>
                          <a:latin typeface="Poppins Light"/>
                        </a:rPr>
                        <a:t>1:30 PM</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1960"/>
                        </a:lnSpc>
                        <a:defRPr/>
                      </a:pPr>
                      <a:r>
                        <a:rPr lang="en-US" sz="1400" spc="14">
                          <a:solidFill>
                            <a:srgbClr val="FFFFFF"/>
                          </a:solidFill>
                          <a:latin typeface="Poppins Light"/>
                        </a:rPr>
                        <a:t>7:00 AM</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6"/>
          <p:cNvSpPr txBox="1"/>
          <p:nvPr/>
        </p:nvSpPr>
        <p:spPr>
          <a:xfrm>
            <a:off x="4916503" y="4188433"/>
            <a:ext cx="10805828" cy="2128635"/>
          </a:xfrm>
          <a:prstGeom prst="rect">
            <a:avLst/>
          </a:prstGeom>
        </p:spPr>
        <p:txBody>
          <a:bodyPr lIns="0" tIns="0" rIns="0" bIns="0" rtlCol="0" anchor="t">
            <a:spAutoFit/>
          </a:bodyPr>
          <a:lstStyle/>
          <a:p>
            <a:pPr>
              <a:lnSpc>
                <a:spcPts val="3423"/>
              </a:lnSpc>
              <a:spcBef>
                <a:spcPct val="0"/>
              </a:spcBef>
            </a:pPr>
            <a:r>
              <a:rPr lang="en-US" sz="2445" spc="24">
                <a:solidFill>
                  <a:srgbClr val="FFFFFF"/>
                </a:solidFill>
                <a:latin typeface="Poppins Light"/>
              </a:rPr>
              <a:t>Inconsistencies between the procedure in the infusion center and the data exist in: </a:t>
            </a:r>
            <a:r>
              <a:rPr lang="en-US" sz="2445" spc="24">
                <a:solidFill>
                  <a:srgbClr val="5CE1E6"/>
                </a:solidFill>
                <a:latin typeface="Poppins Light Bold"/>
              </a:rPr>
              <a:t>CHECKIN_DTTM,  CHAIR_START, INFUSION_START, INFUSION_END, CHECKOUT_DTTM. </a:t>
            </a:r>
            <a:r>
              <a:rPr lang="en-US" sz="2445" spc="24">
                <a:solidFill>
                  <a:srgbClr val="FFFFFF"/>
                </a:solidFill>
                <a:latin typeface="Poppins Light"/>
              </a:rPr>
              <a:t>This could cause issues for the iQueue application in accurately predicting patient wait times and resource utilization.</a:t>
            </a:r>
          </a:p>
        </p:txBody>
      </p:sp>
      <p:sp>
        <p:nvSpPr>
          <p:cNvPr id="7" name="TextBox 7"/>
          <p:cNvSpPr txBox="1"/>
          <p:nvPr/>
        </p:nvSpPr>
        <p:spPr>
          <a:xfrm>
            <a:off x="4860928" y="3665705"/>
            <a:ext cx="12828905" cy="503489"/>
          </a:xfrm>
          <a:prstGeom prst="rect">
            <a:avLst/>
          </a:prstGeom>
        </p:spPr>
        <p:txBody>
          <a:bodyPr lIns="0" tIns="0" rIns="0" bIns="0" rtlCol="0" anchor="t">
            <a:spAutoFit/>
          </a:bodyPr>
          <a:lstStyle/>
          <a:p>
            <a:pPr>
              <a:lnSpc>
                <a:spcPts val="4273"/>
              </a:lnSpc>
              <a:spcBef>
                <a:spcPct val="0"/>
              </a:spcBef>
            </a:pPr>
            <a:r>
              <a:rPr lang="en-US" sz="3052" spc="152">
                <a:solidFill>
                  <a:srgbClr val="FFFFFF"/>
                </a:solidFill>
                <a:latin typeface="Poppins Medium Bold"/>
              </a:rPr>
              <a:t>Discrepancies in times compared to procedure</a:t>
            </a:r>
          </a:p>
        </p:txBody>
      </p:sp>
      <p:sp>
        <p:nvSpPr>
          <p:cNvPr id="8" name="TextBox 8"/>
          <p:cNvSpPr txBox="1"/>
          <p:nvPr/>
        </p:nvSpPr>
        <p:spPr>
          <a:xfrm>
            <a:off x="2665681" y="3600103"/>
            <a:ext cx="1835373" cy="1534449"/>
          </a:xfrm>
          <a:prstGeom prst="rect">
            <a:avLst/>
          </a:prstGeom>
        </p:spPr>
        <p:txBody>
          <a:bodyPr lIns="0" tIns="0" rIns="0" bIns="0" rtlCol="0" anchor="t">
            <a:spAutoFit/>
          </a:bodyPr>
          <a:lstStyle/>
          <a:p>
            <a:pPr>
              <a:lnSpc>
                <a:spcPts val="12549"/>
              </a:lnSpc>
              <a:spcBef>
                <a:spcPct val="0"/>
              </a:spcBef>
            </a:pPr>
            <a:r>
              <a:rPr lang="en-US" sz="8963" spc="-152">
                <a:solidFill>
                  <a:srgbClr val="222222"/>
                </a:solidFill>
                <a:latin typeface="Poppins Bold"/>
              </a:rPr>
              <a:t>04</a:t>
            </a:r>
          </a:p>
        </p:txBody>
      </p:sp>
      <p:sp>
        <p:nvSpPr>
          <p:cNvPr id="9" name="TextBox 9"/>
          <p:cNvSpPr txBox="1"/>
          <p:nvPr/>
        </p:nvSpPr>
        <p:spPr>
          <a:xfrm>
            <a:off x="1725874" y="895350"/>
            <a:ext cx="11084024" cy="1194337"/>
          </a:xfrm>
          <a:prstGeom prst="rect">
            <a:avLst/>
          </a:prstGeom>
        </p:spPr>
        <p:txBody>
          <a:bodyPr lIns="0" tIns="0" rIns="0" bIns="0" rtlCol="0" anchor="t">
            <a:spAutoFit/>
          </a:bodyPr>
          <a:lstStyle/>
          <a:p>
            <a:pPr marL="0" lvl="0" indent="0">
              <a:lnSpc>
                <a:spcPts val="9770"/>
              </a:lnSpc>
              <a:spcBef>
                <a:spcPct val="0"/>
              </a:spcBef>
            </a:pPr>
            <a:r>
              <a:rPr lang="en-US" sz="6978" spc="-118">
                <a:solidFill>
                  <a:srgbClr val="FFFFFF"/>
                </a:solidFill>
                <a:latin typeface="Poppins Bold"/>
              </a:rPr>
              <a:t>Issues in the Dataset</a:t>
            </a:r>
          </a:p>
        </p:txBody>
      </p:sp>
      <p:sp>
        <p:nvSpPr>
          <p:cNvPr id="10" name="TextBox 10"/>
          <p:cNvSpPr txBox="1"/>
          <p:nvPr/>
        </p:nvSpPr>
        <p:spPr>
          <a:xfrm>
            <a:off x="4916503" y="6940102"/>
            <a:ext cx="3153744" cy="1627085"/>
          </a:xfrm>
          <a:prstGeom prst="rect">
            <a:avLst/>
          </a:prstGeom>
        </p:spPr>
        <p:txBody>
          <a:bodyPr lIns="0" tIns="0" rIns="0" bIns="0" rtlCol="0" anchor="t">
            <a:spAutoFit/>
          </a:bodyPr>
          <a:lstStyle/>
          <a:p>
            <a:pPr>
              <a:lnSpc>
                <a:spcPts val="3243"/>
              </a:lnSpc>
            </a:pPr>
            <a:r>
              <a:rPr lang="en-US" sz="2316" spc="23">
                <a:solidFill>
                  <a:srgbClr val="FFFFFF"/>
                </a:solidFill>
                <a:latin typeface="Poppins Light"/>
              </a:rPr>
              <a:t>Ex:</a:t>
            </a:r>
          </a:p>
          <a:p>
            <a:pPr>
              <a:lnSpc>
                <a:spcPts val="3243"/>
              </a:lnSpc>
            </a:pPr>
            <a:r>
              <a:rPr lang="en-US" sz="2316" spc="23">
                <a:solidFill>
                  <a:srgbClr val="FFFFFF"/>
                </a:solidFill>
                <a:latin typeface="Poppins Light"/>
              </a:rPr>
              <a:t>1) Check-in</a:t>
            </a:r>
          </a:p>
          <a:p>
            <a:pPr>
              <a:lnSpc>
                <a:spcPts val="3243"/>
              </a:lnSpc>
            </a:pPr>
            <a:r>
              <a:rPr lang="en-US" sz="2316" spc="23">
                <a:solidFill>
                  <a:srgbClr val="FFFFFF"/>
                </a:solidFill>
                <a:latin typeface="Poppins Light"/>
              </a:rPr>
              <a:t>2) Patient is seated</a:t>
            </a:r>
          </a:p>
          <a:p>
            <a:pPr>
              <a:lnSpc>
                <a:spcPts val="3243"/>
              </a:lnSpc>
              <a:spcBef>
                <a:spcPct val="0"/>
              </a:spcBef>
            </a:pPr>
            <a:r>
              <a:rPr lang="en-US" sz="2316" spc="23">
                <a:solidFill>
                  <a:srgbClr val="FFFFFF"/>
                </a:solidFill>
                <a:latin typeface="Poppins Light"/>
              </a:rPr>
              <a:t>But...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3201623" y="3646473"/>
            <a:ext cx="7956059" cy="1868396"/>
            <a:chOff x="0" y="0"/>
            <a:chExt cx="1268996" cy="298010"/>
          </a:xfrm>
        </p:grpSpPr>
        <p:sp>
          <p:nvSpPr>
            <p:cNvPr id="3" name="Freeform 3"/>
            <p:cNvSpPr/>
            <p:nvPr/>
          </p:nvSpPr>
          <p:spPr>
            <a:xfrm>
              <a:off x="0" y="0"/>
              <a:ext cx="1268996" cy="298010"/>
            </a:xfrm>
            <a:custGeom>
              <a:avLst/>
              <a:gdLst/>
              <a:ahLst/>
              <a:cxnLst/>
              <a:rect l="l" t="t" r="r" b="b"/>
              <a:pathLst>
                <a:path w="1268996" h="298010">
                  <a:moveTo>
                    <a:pt x="97308" y="0"/>
                  </a:moveTo>
                  <a:lnTo>
                    <a:pt x="1171687" y="0"/>
                  </a:lnTo>
                  <a:cubicBezTo>
                    <a:pt x="1197495" y="0"/>
                    <a:pt x="1222246" y="10252"/>
                    <a:pt x="1240495" y="28501"/>
                  </a:cubicBezTo>
                  <a:cubicBezTo>
                    <a:pt x="1258744" y="46750"/>
                    <a:pt x="1268996" y="71501"/>
                    <a:pt x="1268996" y="97308"/>
                  </a:cubicBezTo>
                  <a:lnTo>
                    <a:pt x="1268996" y="200702"/>
                  </a:lnTo>
                  <a:cubicBezTo>
                    <a:pt x="1268996" y="254444"/>
                    <a:pt x="1225429" y="298010"/>
                    <a:pt x="1171687" y="298010"/>
                  </a:cubicBezTo>
                  <a:lnTo>
                    <a:pt x="97308" y="298010"/>
                  </a:lnTo>
                  <a:cubicBezTo>
                    <a:pt x="43566" y="298010"/>
                    <a:pt x="0" y="254444"/>
                    <a:pt x="0" y="200702"/>
                  </a:cubicBezTo>
                  <a:lnTo>
                    <a:pt x="0" y="97308"/>
                  </a:lnTo>
                  <a:cubicBezTo>
                    <a:pt x="0" y="43566"/>
                    <a:pt x="43566" y="0"/>
                    <a:pt x="97308" y="0"/>
                  </a:cubicBezTo>
                  <a:close/>
                </a:path>
              </a:pathLst>
            </a:custGeom>
            <a:solidFill>
              <a:srgbClr val="FFFFFF"/>
            </a:solidFill>
            <a:ln>
              <a:noFill/>
            </a:ln>
          </p:spPr>
        </p:sp>
        <p:sp>
          <p:nvSpPr>
            <p:cNvPr id="4" name="TextBox 4"/>
            <p:cNvSpPr txBox="1"/>
            <p:nvPr/>
          </p:nvSpPr>
          <p:spPr>
            <a:xfrm>
              <a:off x="0" y="-133350"/>
              <a:ext cx="812800" cy="946150"/>
            </a:xfrm>
            <a:prstGeom prst="rect">
              <a:avLst/>
            </a:prstGeom>
          </p:spPr>
          <p:txBody>
            <a:bodyPr lIns="50800" tIns="50800" rIns="50800" bIns="50800" rtlCol="0" anchor="ctr"/>
            <a:lstStyle/>
            <a:p>
              <a:pPr marL="0" lvl="0" indent="0" algn="ctr">
                <a:lnSpc>
                  <a:spcPts val="10217"/>
                </a:lnSpc>
                <a:spcBef>
                  <a:spcPct val="0"/>
                </a:spcBef>
              </a:pPr>
              <a:endParaRPr/>
            </a:p>
          </p:txBody>
        </p:sp>
      </p:grpSp>
      <p:graphicFrame>
        <p:nvGraphicFramePr>
          <p:cNvPr id="5" name="Table 5"/>
          <p:cNvGraphicFramePr>
            <a:graphicFrameLocks noGrp="1"/>
          </p:cNvGraphicFramePr>
          <p:nvPr/>
        </p:nvGraphicFramePr>
        <p:xfrm>
          <a:off x="4033491" y="6545394"/>
          <a:ext cx="10560101" cy="1774902"/>
        </p:xfrm>
        <a:graphic>
          <a:graphicData uri="http://schemas.openxmlformats.org/drawingml/2006/table">
            <a:tbl>
              <a:tblPr/>
              <a:tblGrid>
                <a:gridCol w="3851207">
                  <a:extLst>
                    <a:ext uri="{9D8B030D-6E8A-4147-A177-3AD203B41FA5}">
                      <a16:colId xmlns:a16="http://schemas.microsoft.com/office/drawing/2014/main" val="20000"/>
                    </a:ext>
                  </a:extLst>
                </a:gridCol>
                <a:gridCol w="3030807">
                  <a:extLst>
                    <a:ext uri="{9D8B030D-6E8A-4147-A177-3AD203B41FA5}">
                      <a16:colId xmlns:a16="http://schemas.microsoft.com/office/drawing/2014/main" val="20001"/>
                    </a:ext>
                  </a:extLst>
                </a:gridCol>
                <a:gridCol w="3678087">
                  <a:extLst>
                    <a:ext uri="{9D8B030D-6E8A-4147-A177-3AD203B41FA5}">
                      <a16:colId xmlns:a16="http://schemas.microsoft.com/office/drawing/2014/main" val="20002"/>
                    </a:ext>
                  </a:extLst>
                </a:gridCol>
              </a:tblGrid>
              <a:tr h="807918">
                <a:tc>
                  <a:txBody>
                    <a:bodyPr/>
                    <a:lstStyle/>
                    <a:p>
                      <a:pPr algn="ctr">
                        <a:lnSpc>
                          <a:spcPts val="2240"/>
                        </a:lnSpc>
                        <a:defRPr/>
                      </a:pPr>
                      <a:r>
                        <a:rPr lang="en-US" sz="1600" spc="16">
                          <a:solidFill>
                            <a:srgbClr val="FFFFFF"/>
                          </a:solidFill>
                          <a:latin typeface="Poppins Light Bold"/>
                        </a:rPr>
                        <a:t>Unnamed: 19</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97A7A"/>
                    </a:solidFill>
                  </a:tcPr>
                </a:tc>
                <a:tc>
                  <a:txBody>
                    <a:bodyPr/>
                    <a:lstStyle/>
                    <a:p>
                      <a:pPr algn="ctr">
                        <a:lnSpc>
                          <a:spcPts val="2240"/>
                        </a:lnSpc>
                        <a:defRPr/>
                      </a:pPr>
                      <a:r>
                        <a:rPr lang="en-US" sz="1600" spc="16">
                          <a:solidFill>
                            <a:srgbClr val="FFFFFF"/>
                          </a:solidFill>
                          <a:latin typeface="Poppins Light Bold"/>
                        </a:rPr>
                        <a:t>CHAIR</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97A7A"/>
                    </a:solidFill>
                  </a:tcPr>
                </a:tc>
                <a:tc>
                  <a:txBody>
                    <a:bodyPr/>
                    <a:lstStyle/>
                    <a:p>
                      <a:pPr algn="ctr">
                        <a:lnSpc>
                          <a:spcPts val="2240"/>
                        </a:lnSpc>
                        <a:defRPr/>
                      </a:pPr>
                      <a:r>
                        <a:rPr lang="en-US" sz="1600" spc="16">
                          <a:solidFill>
                            <a:srgbClr val="FFFFFF"/>
                          </a:solidFill>
                          <a:latin typeface="Poppins Light Bold"/>
                        </a:rPr>
                        <a:t>Order_STATUS</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97A7A"/>
                    </a:solidFill>
                  </a:tcPr>
                </a:tc>
                <a:extLst>
                  <a:ext uri="{0D108BD9-81ED-4DB2-BD59-A6C34878D82A}">
                    <a16:rowId xmlns:a16="http://schemas.microsoft.com/office/drawing/2014/main" val="10000"/>
                  </a:ext>
                </a:extLst>
              </a:tr>
              <a:tr h="966984">
                <a:tc>
                  <a:txBody>
                    <a:bodyPr/>
                    <a:lstStyle/>
                    <a:p>
                      <a:pPr algn="ctr">
                        <a:lnSpc>
                          <a:spcPts val="2240"/>
                        </a:lnSpc>
                        <a:defRPr/>
                      </a:pPr>
                      <a:r>
                        <a:rPr lang="en-US" sz="1600" spc="16">
                          <a:solidFill>
                            <a:srgbClr val="FFFFFF"/>
                          </a:solidFill>
                          <a:latin typeface="Poppins Light"/>
                        </a:rPr>
                        <a:t>Chair 12 </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240"/>
                        </a:lnSpc>
                        <a:defRPr/>
                      </a:pPr>
                      <a:r>
                        <a:rPr lang="en-US" sz="1600" spc="16">
                          <a:solidFill>
                            <a:srgbClr val="FFFFFF"/>
                          </a:solidFill>
                          <a:latin typeface="Poppins Light"/>
                        </a:rPr>
                        <a:t>Completed [5]</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240"/>
                        </a:lnSpc>
                        <a:defRPr/>
                      </a:pPr>
                      <a:r>
                        <a:rPr lang="en-US" sz="1600" spc="16">
                          <a:solidFill>
                            <a:srgbClr val="FFFFFF"/>
                          </a:solidFill>
                          <a:latin typeface="Poppins Light"/>
                        </a:rPr>
                        <a:t>11/4</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242249" y="8595583"/>
            <a:ext cx="2777178" cy="957055"/>
          </a:xfrm>
          <a:prstGeom prst="rect">
            <a:avLst/>
          </a:prstGeom>
        </p:spPr>
      </p:pic>
      <p:sp>
        <p:nvSpPr>
          <p:cNvPr id="7" name="TextBox 7"/>
          <p:cNvSpPr txBox="1"/>
          <p:nvPr/>
        </p:nvSpPr>
        <p:spPr>
          <a:xfrm>
            <a:off x="1725874" y="895350"/>
            <a:ext cx="11084024" cy="1194337"/>
          </a:xfrm>
          <a:prstGeom prst="rect">
            <a:avLst/>
          </a:prstGeom>
        </p:spPr>
        <p:txBody>
          <a:bodyPr lIns="0" tIns="0" rIns="0" bIns="0" rtlCol="0" anchor="t">
            <a:spAutoFit/>
          </a:bodyPr>
          <a:lstStyle/>
          <a:p>
            <a:pPr marL="0" lvl="0" indent="0">
              <a:lnSpc>
                <a:spcPts val="9770"/>
              </a:lnSpc>
              <a:spcBef>
                <a:spcPct val="0"/>
              </a:spcBef>
            </a:pPr>
            <a:r>
              <a:rPr lang="en-US" sz="6978" spc="-118">
                <a:solidFill>
                  <a:srgbClr val="FFFFFF"/>
                </a:solidFill>
                <a:latin typeface="Poppins Bold"/>
              </a:rPr>
              <a:t>Issues in the Dataset</a:t>
            </a:r>
          </a:p>
        </p:txBody>
      </p:sp>
      <p:sp>
        <p:nvSpPr>
          <p:cNvPr id="8" name="TextBox 8"/>
          <p:cNvSpPr txBox="1"/>
          <p:nvPr/>
        </p:nvSpPr>
        <p:spPr>
          <a:xfrm>
            <a:off x="4916503" y="4188433"/>
            <a:ext cx="10805828" cy="1271385"/>
          </a:xfrm>
          <a:prstGeom prst="rect">
            <a:avLst/>
          </a:prstGeom>
        </p:spPr>
        <p:txBody>
          <a:bodyPr lIns="0" tIns="0" rIns="0" bIns="0" rtlCol="0" anchor="t">
            <a:spAutoFit/>
          </a:bodyPr>
          <a:lstStyle/>
          <a:p>
            <a:pPr>
              <a:lnSpc>
                <a:spcPts val="3423"/>
              </a:lnSpc>
              <a:spcBef>
                <a:spcPct val="0"/>
              </a:spcBef>
            </a:pPr>
            <a:r>
              <a:rPr lang="en-US" sz="2445" spc="24">
                <a:solidFill>
                  <a:srgbClr val="FFFFFF"/>
                </a:solidFill>
                <a:latin typeface="Poppins Light"/>
              </a:rPr>
              <a:t>Rows on and after 608 in columns : Unnamed: 19, CHAIR, Order_STATUS, have their data inputted in the wrong column. This can cause issues with filtering, sorting, and aggregating data. </a:t>
            </a:r>
          </a:p>
        </p:txBody>
      </p:sp>
      <p:sp>
        <p:nvSpPr>
          <p:cNvPr id="9" name="TextBox 9"/>
          <p:cNvSpPr txBox="1"/>
          <p:nvPr/>
        </p:nvSpPr>
        <p:spPr>
          <a:xfrm>
            <a:off x="4860928" y="3665705"/>
            <a:ext cx="12828905" cy="503489"/>
          </a:xfrm>
          <a:prstGeom prst="rect">
            <a:avLst/>
          </a:prstGeom>
        </p:spPr>
        <p:txBody>
          <a:bodyPr lIns="0" tIns="0" rIns="0" bIns="0" rtlCol="0" anchor="t">
            <a:spAutoFit/>
          </a:bodyPr>
          <a:lstStyle/>
          <a:p>
            <a:pPr>
              <a:lnSpc>
                <a:spcPts val="4273"/>
              </a:lnSpc>
              <a:spcBef>
                <a:spcPct val="0"/>
              </a:spcBef>
            </a:pPr>
            <a:r>
              <a:rPr lang="en-US" sz="3052" spc="152">
                <a:solidFill>
                  <a:srgbClr val="FFFFFF"/>
                </a:solidFill>
                <a:latin typeface="Poppins Medium Bold"/>
              </a:rPr>
              <a:t>Incorrect data in columns</a:t>
            </a:r>
          </a:p>
        </p:txBody>
      </p:sp>
      <p:sp>
        <p:nvSpPr>
          <p:cNvPr id="10" name="TextBox 10"/>
          <p:cNvSpPr txBox="1"/>
          <p:nvPr/>
        </p:nvSpPr>
        <p:spPr>
          <a:xfrm>
            <a:off x="2665681" y="3600103"/>
            <a:ext cx="1835373" cy="1534449"/>
          </a:xfrm>
          <a:prstGeom prst="rect">
            <a:avLst/>
          </a:prstGeom>
        </p:spPr>
        <p:txBody>
          <a:bodyPr lIns="0" tIns="0" rIns="0" bIns="0" rtlCol="0" anchor="t">
            <a:spAutoFit/>
          </a:bodyPr>
          <a:lstStyle/>
          <a:p>
            <a:pPr>
              <a:lnSpc>
                <a:spcPts val="12549"/>
              </a:lnSpc>
              <a:spcBef>
                <a:spcPct val="0"/>
              </a:spcBef>
            </a:pPr>
            <a:r>
              <a:rPr lang="en-US" sz="8963" spc="-152">
                <a:solidFill>
                  <a:srgbClr val="222222"/>
                </a:solidFill>
                <a:latin typeface="Poppins Bold"/>
              </a:rPr>
              <a:t>05</a:t>
            </a:r>
          </a:p>
        </p:txBody>
      </p:sp>
      <p:pic>
        <p:nvPicPr>
          <p:cNvPr id="11" name="Picture 11"/>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735376" y="8595583"/>
            <a:ext cx="2777178" cy="957055"/>
          </a:xfrm>
          <a:prstGeom prst="rect">
            <a:avLst/>
          </a:prstGeom>
        </p:spPr>
      </p:pic>
      <p:pic>
        <p:nvPicPr>
          <p:cNvPr id="12" name="Picture 1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50730" y="8595583"/>
            <a:ext cx="2777178" cy="957055"/>
          </a:xfrm>
          <a:prstGeom prst="rect">
            <a:avLst/>
          </a:prstGeom>
        </p:spPr>
      </p:pic>
      <p:sp>
        <p:nvSpPr>
          <p:cNvPr id="13" name="TextBox 13"/>
          <p:cNvSpPr txBox="1"/>
          <p:nvPr/>
        </p:nvSpPr>
        <p:spPr>
          <a:xfrm>
            <a:off x="14967791" y="7773881"/>
            <a:ext cx="2520235" cy="348095"/>
          </a:xfrm>
          <a:prstGeom prst="rect">
            <a:avLst/>
          </a:prstGeom>
        </p:spPr>
        <p:txBody>
          <a:bodyPr lIns="0" tIns="0" rIns="0" bIns="0" rtlCol="0" anchor="t">
            <a:spAutoFit/>
          </a:bodyPr>
          <a:lstStyle/>
          <a:p>
            <a:pPr>
              <a:lnSpc>
                <a:spcPts val="2863"/>
              </a:lnSpc>
              <a:spcBef>
                <a:spcPct val="0"/>
              </a:spcBef>
            </a:pPr>
            <a:r>
              <a:rPr lang="en-US" sz="2045" spc="20">
                <a:solidFill>
                  <a:srgbClr val="FFFFFF"/>
                </a:solidFill>
                <a:latin typeface="Poppins Light"/>
              </a:rPr>
              <a:t>Appointment Date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913666">
            <a:off x="2532244" y="5587260"/>
            <a:ext cx="2052490" cy="831258"/>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913666">
            <a:off x="8202330" y="5587260"/>
            <a:ext cx="2052490" cy="831258"/>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913666">
            <a:off x="13872415" y="5587260"/>
            <a:ext cx="2052490" cy="831258"/>
          </a:xfrm>
          <a:prstGeom prst="rect">
            <a:avLst/>
          </a:prstGeom>
        </p:spPr>
      </p:pic>
      <p:sp>
        <p:nvSpPr>
          <p:cNvPr id="5" name="AutoShape 5"/>
          <p:cNvSpPr/>
          <p:nvPr/>
        </p:nvSpPr>
        <p:spPr>
          <a:xfrm>
            <a:off x="0" y="0"/>
            <a:ext cx="18457149" cy="5629156"/>
          </a:xfrm>
          <a:prstGeom prst="rect">
            <a:avLst/>
          </a:prstGeom>
          <a:solidFill>
            <a:srgbClr val="FFFFFF"/>
          </a:solidFill>
        </p:spPr>
      </p:sp>
      <p:sp>
        <p:nvSpPr>
          <p:cNvPr id="6" name="TextBox 6"/>
          <p:cNvSpPr txBox="1"/>
          <p:nvPr/>
        </p:nvSpPr>
        <p:spPr>
          <a:xfrm>
            <a:off x="7108147" y="1028700"/>
            <a:ext cx="3810794" cy="866775"/>
          </a:xfrm>
          <a:prstGeom prst="rect">
            <a:avLst/>
          </a:prstGeom>
        </p:spPr>
        <p:txBody>
          <a:bodyPr lIns="0" tIns="0" rIns="0" bIns="0" rtlCol="0" anchor="t">
            <a:spAutoFit/>
          </a:bodyPr>
          <a:lstStyle/>
          <a:p>
            <a:pPr algn="ctr">
              <a:lnSpc>
                <a:spcPts val="6879"/>
              </a:lnSpc>
            </a:pPr>
            <a:r>
              <a:rPr lang="en-US" sz="5732" spc="-97">
                <a:solidFill>
                  <a:srgbClr val="222222"/>
                </a:solidFill>
                <a:latin typeface="Poppins Bold"/>
              </a:rPr>
              <a:t>SOLUTION</a:t>
            </a:r>
          </a:p>
        </p:txBody>
      </p:sp>
      <p:grpSp>
        <p:nvGrpSpPr>
          <p:cNvPr id="7" name="Group 7"/>
          <p:cNvGrpSpPr/>
          <p:nvPr/>
        </p:nvGrpSpPr>
        <p:grpSpPr>
          <a:xfrm>
            <a:off x="13054239" y="7210323"/>
            <a:ext cx="3763087" cy="1676503"/>
            <a:chOff x="0" y="-66675"/>
            <a:chExt cx="5017450" cy="2235337"/>
          </a:xfrm>
        </p:grpSpPr>
        <p:sp>
          <p:nvSpPr>
            <p:cNvPr id="8" name="TextBox 8"/>
            <p:cNvSpPr txBox="1"/>
            <p:nvPr/>
          </p:nvSpPr>
          <p:spPr>
            <a:xfrm>
              <a:off x="0" y="-66675"/>
              <a:ext cx="5017450" cy="803639"/>
            </a:xfrm>
            <a:prstGeom prst="rect">
              <a:avLst/>
            </a:prstGeom>
          </p:spPr>
          <p:txBody>
            <a:bodyPr lIns="0" tIns="0" rIns="0" bIns="0" rtlCol="0" anchor="t">
              <a:spAutoFit/>
            </a:bodyPr>
            <a:lstStyle/>
            <a:p>
              <a:pPr algn="ctr">
                <a:lnSpc>
                  <a:spcPts val="4700"/>
                </a:lnSpc>
              </a:pPr>
              <a:r>
                <a:rPr lang="en-US" sz="3357" spc="167" dirty="0">
                  <a:solidFill>
                    <a:srgbClr val="FFFFFF"/>
                  </a:solidFill>
                  <a:latin typeface="Poppins Medium Bold"/>
                </a:rPr>
                <a:t>Delete</a:t>
              </a:r>
            </a:p>
          </p:txBody>
        </p:sp>
        <p:sp>
          <p:nvSpPr>
            <p:cNvPr id="9" name="TextBox 9"/>
            <p:cNvSpPr txBox="1"/>
            <p:nvPr/>
          </p:nvSpPr>
          <p:spPr>
            <a:xfrm>
              <a:off x="0" y="973274"/>
              <a:ext cx="5017450" cy="1195388"/>
            </a:xfrm>
            <a:prstGeom prst="rect">
              <a:avLst/>
            </a:prstGeom>
          </p:spPr>
          <p:txBody>
            <a:bodyPr lIns="0" tIns="0" rIns="0" bIns="0" rtlCol="0" anchor="t">
              <a:spAutoFit/>
            </a:bodyPr>
            <a:lstStyle/>
            <a:p>
              <a:pPr algn="ctr">
                <a:lnSpc>
                  <a:spcPts val="3703"/>
                </a:lnSpc>
              </a:pPr>
              <a:r>
                <a:rPr lang="en-US" sz="2468" spc="24" dirty="0">
                  <a:solidFill>
                    <a:srgbClr val="FFFFFF"/>
                  </a:solidFill>
                  <a:latin typeface="Poppins Light"/>
                </a:rPr>
                <a:t>Drop the unnecessary column, Unnamed: 19</a:t>
              </a:r>
            </a:p>
          </p:txBody>
        </p:sp>
      </p:grpSp>
      <p:grpSp>
        <p:nvGrpSpPr>
          <p:cNvPr id="10" name="Group 10"/>
          <p:cNvGrpSpPr/>
          <p:nvPr/>
        </p:nvGrpSpPr>
        <p:grpSpPr>
          <a:xfrm>
            <a:off x="7384154" y="7260329"/>
            <a:ext cx="3763087" cy="2559946"/>
            <a:chOff x="0" y="0"/>
            <a:chExt cx="5017450" cy="3413261"/>
          </a:xfrm>
        </p:grpSpPr>
        <p:sp>
          <p:nvSpPr>
            <p:cNvPr id="11" name="TextBox 11"/>
            <p:cNvSpPr txBox="1"/>
            <p:nvPr/>
          </p:nvSpPr>
          <p:spPr>
            <a:xfrm>
              <a:off x="0" y="-66675"/>
              <a:ext cx="5017450" cy="740368"/>
            </a:xfrm>
            <a:prstGeom prst="rect">
              <a:avLst/>
            </a:prstGeom>
          </p:spPr>
          <p:txBody>
            <a:bodyPr lIns="0" tIns="0" rIns="0" bIns="0" rtlCol="0" anchor="t">
              <a:spAutoFit/>
            </a:bodyPr>
            <a:lstStyle/>
            <a:p>
              <a:pPr algn="ctr">
                <a:lnSpc>
                  <a:spcPts val="4700"/>
                </a:lnSpc>
              </a:pPr>
              <a:r>
                <a:rPr lang="en-US" sz="3357" spc="167">
                  <a:solidFill>
                    <a:srgbClr val="FFFFFF"/>
                  </a:solidFill>
                  <a:latin typeface="Poppins Medium Bold"/>
                </a:rPr>
                <a:t>Replace</a:t>
              </a:r>
            </a:p>
          </p:txBody>
        </p:sp>
        <p:sp>
          <p:nvSpPr>
            <p:cNvPr id="12" name="TextBox 12"/>
            <p:cNvSpPr txBox="1"/>
            <p:nvPr/>
          </p:nvSpPr>
          <p:spPr>
            <a:xfrm>
              <a:off x="0" y="973274"/>
              <a:ext cx="5017450" cy="2439988"/>
            </a:xfrm>
            <a:prstGeom prst="rect">
              <a:avLst/>
            </a:prstGeom>
          </p:spPr>
          <p:txBody>
            <a:bodyPr lIns="0" tIns="0" rIns="0" bIns="0" rtlCol="0" anchor="t">
              <a:spAutoFit/>
            </a:bodyPr>
            <a:lstStyle/>
            <a:p>
              <a:pPr algn="ctr">
                <a:lnSpc>
                  <a:spcPts val="3703"/>
                </a:lnSpc>
              </a:pPr>
              <a:r>
                <a:rPr lang="en-US" sz="2468" spc="24" dirty="0">
                  <a:solidFill>
                    <a:srgbClr val="FFFFFF"/>
                  </a:solidFill>
                  <a:latin typeface="Poppins Light"/>
                </a:rPr>
                <a:t>Replace data from rows 608 and down from Unnamed: 19 to CHAIR.</a:t>
              </a:r>
            </a:p>
            <a:p>
              <a:pPr algn="ctr">
                <a:lnSpc>
                  <a:spcPts val="3703"/>
                </a:lnSpc>
              </a:pPr>
              <a:endParaRPr lang="en-US" sz="2468" spc="24" dirty="0">
                <a:solidFill>
                  <a:srgbClr val="FFFFFF"/>
                </a:solidFill>
                <a:latin typeface="Poppins Light"/>
              </a:endParaRPr>
            </a:p>
          </p:txBody>
        </p:sp>
      </p:grpSp>
      <p:grpSp>
        <p:nvGrpSpPr>
          <p:cNvPr id="13" name="Group 13"/>
          <p:cNvGrpSpPr/>
          <p:nvPr/>
        </p:nvGrpSpPr>
        <p:grpSpPr>
          <a:xfrm>
            <a:off x="1714069" y="7260329"/>
            <a:ext cx="3763087" cy="3026671"/>
            <a:chOff x="0" y="0"/>
            <a:chExt cx="5017450" cy="4035561"/>
          </a:xfrm>
        </p:grpSpPr>
        <p:sp>
          <p:nvSpPr>
            <p:cNvPr id="14" name="TextBox 14"/>
            <p:cNvSpPr txBox="1"/>
            <p:nvPr/>
          </p:nvSpPr>
          <p:spPr>
            <a:xfrm>
              <a:off x="0" y="-66675"/>
              <a:ext cx="5017450" cy="740368"/>
            </a:xfrm>
            <a:prstGeom prst="rect">
              <a:avLst/>
            </a:prstGeom>
          </p:spPr>
          <p:txBody>
            <a:bodyPr lIns="0" tIns="0" rIns="0" bIns="0" rtlCol="0" anchor="t">
              <a:spAutoFit/>
            </a:bodyPr>
            <a:lstStyle/>
            <a:p>
              <a:pPr algn="ctr">
                <a:lnSpc>
                  <a:spcPts val="4700"/>
                </a:lnSpc>
              </a:pPr>
              <a:r>
                <a:rPr lang="en-US" sz="3357" spc="167" dirty="0">
                  <a:solidFill>
                    <a:srgbClr val="FFFFFF"/>
                  </a:solidFill>
                  <a:latin typeface="Poppins Medium Bold"/>
                </a:rPr>
                <a:t>Replace</a:t>
              </a:r>
            </a:p>
          </p:txBody>
        </p:sp>
        <p:sp>
          <p:nvSpPr>
            <p:cNvPr id="15" name="TextBox 15"/>
            <p:cNvSpPr txBox="1"/>
            <p:nvPr/>
          </p:nvSpPr>
          <p:spPr>
            <a:xfrm>
              <a:off x="0" y="973274"/>
              <a:ext cx="5017450" cy="3062288"/>
            </a:xfrm>
            <a:prstGeom prst="rect">
              <a:avLst/>
            </a:prstGeom>
          </p:spPr>
          <p:txBody>
            <a:bodyPr lIns="0" tIns="0" rIns="0" bIns="0" rtlCol="0" anchor="t">
              <a:spAutoFit/>
            </a:bodyPr>
            <a:lstStyle/>
            <a:p>
              <a:pPr algn="ctr">
                <a:lnSpc>
                  <a:spcPts val="3703"/>
                </a:lnSpc>
              </a:pPr>
              <a:r>
                <a:rPr lang="en-US" sz="2468" spc="24">
                  <a:solidFill>
                    <a:srgbClr val="FFFFFF"/>
                  </a:solidFill>
                  <a:latin typeface="Poppins Light"/>
                </a:rPr>
                <a:t>Replace data from rows 608 and down from CHAIR to ORDER_STATUS.</a:t>
              </a:r>
            </a:p>
            <a:p>
              <a:pPr algn="ctr">
                <a:lnSpc>
                  <a:spcPts val="3703"/>
                </a:lnSpc>
              </a:pPr>
              <a:endParaRPr lang="en-US" sz="2468" spc="24">
                <a:solidFill>
                  <a:srgbClr val="FFFFFF"/>
                </a:solidFill>
                <a:latin typeface="Poppins Light"/>
              </a:endParaRPr>
            </a:p>
          </p:txBody>
        </p:sp>
      </p:grpSp>
      <p:sp>
        <p:nvSpPr>
          <p:cNvPr id="16" name="TextBox 16"/>
          <p:cNvSpPr txBox="1"/>
          <p:nvPr/>
        </p:nvSpPr>
        <p:spPr>
          <a:xfrm>
            <a:off x="850601" y="4308349"/>
            <a:ext cx="5246627" cy="835151"/>
          </a:xfrm>
          <a:prstGeom prst="rect">
            <a:avLst/>
          </a:prstGeom>
        </p:spPr>
        <p:txBody>
          <a:bodyPr lIns="0" tIns="0" rIns="0" bIns="0" rtlCol="0" anchor="t">
            <a:spAutoFit/>
          </a:bodyPr>
          <a:lstStyle/>
          <a:p>
            <a:pPr marL="0" lvl="0" indent="0" algn="ctr">
              <a:lnSpc>
                <a:spcPts val="3318"/>
              </a:lnSpc>
              <a:spcBef>
                <a:spcPct val="0"/>
              </a:spcBef>
            </a:pPr>
            <a:r>
              <a:rPr lang="en-US" sz="2370" spc="23">
                <a:solidFill>
                  <a:srgbClr val="1C98ED"/>
                </a:solidFill>
                <a:latin typeface="Courier Prime"/>
              </a:rPr>
              <a:t>df</a:t>
            </a:r>
            <a:r>
              <a:rPr lang="en-US" sz="2370" spc="23">
                <a:solidFill>
                  <a:srgbClr val="222222"/>
                </a:solidFill>
                <a:latin typeface="Courier Prime"/>
              </a:rPr>
              <a:t>.</a:t>
            </a:r>
            <a:r>
              <a:rPr lang="en-US" sz="2370" spc="23">
                <a:solidFill>
                  <a:srgbClr val="FF914D"/>
                </a:solidFill>
                <a:latin typeface="Courier Prime"/>
              </a:rPr>
              <a:t>loc</a:t>
            </a:r>
            <a:r>
              <a:rPr lang="en-US" sz="2370" spc="23">
                <a:solidFill>
                  <a:srgbClr val="FF5757"/>
                </a:solidFill>
                <a:latin typeface="Courier Prime"/>
              </a:rPr>
              <a:t>[</a:t>
            </a:r>
            <a:r>
              <a:rPr lang="en-US" sz="2370" spc="23">
                <a:solidFill>
                  <a:srgbClr val="00BF63"/>
                </a:solidFill>
                <a:latin typeface="Courier Prime"/>
              </a:rPr>
              <a:t>608</a:t>
            </a:r>
            <a:r>
              <a:rPr lang="en-US" sz="2370" spc="23">
                <a:solidFill>
                  <a:srgbClr val="222222"/>
                </a:solidFill>
                <a:latin typeface="Courier Prime"/>
              </a:rPr>
              <a:t>:, </a:t>
            </a:r>
            <a:r>
              <a:rPr lang="en-US" sz="2370" spc="23">
                <a:solidFill>
                  <a:srgbClr val="FF914D"/>
                </a:solidFill>
                <a:latin typeface="Courier Prime"/>
              </a:rPr>
              <a:t>"ORDER_STATUS"</a:t>
            </a:r>
            <a:r>
              <a:rPr lang="en-US" sz="2370" spc="23">
                <a:solidFill>
                  <a:srgbClr val="FF5757"/>
                </a:solidFill>
                <a:latin typeface="Courier Prime"/>
              </a:rPr>
              <a:t>]</a:t>
            </a:r>
            <a:r>
              <a:rPr lang="en-US" sz="2370" spc="23">
                <a:solidFill>
                  <a:srgbClr val="222222"/>
                </a:solidFill>
                <a:latin typeface="Courier Prime"/>
              </a:rPr>
              <a:t> = </a:t>
            </a:r>
            <a:r>
              <a:rPr lang="en-US" sz="2370" spc="23">
                <a:solidFill>
                  <a:srgbClr val="1C98ED"/>
                </a:solidFill>
                <a:latin typeface="Courier Prime"/>
              </a:rPr>
              <a:t>df</a:t>
            </a:r>
            <a:r>
              <a:rPr lang="en-US" sz="2370" spc="23">
                <a:solidFill>
                  <a:srgbClr val="222222"/>
                </a:solidFill>
                <a:latin typeface="Courier Prime"/>
              </a:rPr>
              <a:t>.</a:t>
            </a:r>
            <a:r>
              <a:rPr lang="en-US" sz="2370" spc="23">
                <a:solidFill>
                  <a:srgbClr val="FF914D"/>
                </a:solidFill>
                <a:latin typeface="Courier Prime"/>
              </a:rPr>
              <a:t>loc</a:t>
            </a:r>
            <a:r>
              <a:rPr lang="en-US" sz="2370" spc="23">
                <a:solidFill>
                  <a:srgbClr val="FF5757"/>
                </a:solidFill>
                <a:latin typeface="Courier Prime"/>
              </a:rPr>
              <a:t>[</a:t>
            </a:r>
            <a:r>
              <a:rPr lang="en-US" sz="2370" spc="23">
                <a:solidFill>
                  <a:srgbClr val="00BF63"/>
                </a:solidFill>
                <a:latin typeface="Courier Prime"/>
              </a:rPr>
              <a:t>608</a:t>
            </a:r>
            <a:r>
              <a:rPr lang="en-US" sz="2370" spc="23">
                <a:solidFill>
                  <a:srgbClr val="222222"/>
                </a:solidFill>
                <a:latin typeface="Courier Prime"/>
              </a:rPr>
              <a:t>:, </a:t>
            </a:r>
            <a:r>
              <a:rPr lang="en-US" sz="2370" spc="23">
                <a:solidFill>
                  <a:srgbClr val="FF914D"/>
                </a:solidFill>
                <a:latin typeface="Courier Prime"/>
              </a:rPr>
              <a:t>"CHAIR"</a:t>
            </a:r>
            <a:r>
              <a:rPr lang="en-US" sz="2370" spc="23">
                <a:solidFill>
                  <a:srgbClr val="FF5757"/>
                </a:solidFill>
                <a:latin typeface="Courier Prime"/>
              </a:rPr>
              <a:t>]</a:t>
            </a:r>
          </a:p>
        </p:txBody>
      </p:sp>
      <p:sp>
        <p:nvSpPr>
          <p:cNvPr id="17" name="TextBox 17"/>
          <p:cNvSpPr txBox="1"/>
          <p:nvPr/>
        </p:nvSpPr>
        <p:spPr>
          <a:xfrm>
            <a:off x="6520687" y="4308349"/>
            <a:ext cx="5246627" cy="835151"/>
          </a:xfrm>
          <a:prstGeom prst="rect">
            <a:avLst/>
          </a:prstGeom>
        </p:spPr>
        <p:txBody>
          <a:bodyPr lIns="0" tIns="0" rIns="0" bIns="0" rtlCol="0" anchor="t">
            <a:spAutoFit/>
          </a:bodyPr>
          <a:lstStyle/>
          <a:p>
            <a:pPr marL="0" lvl="0" indent="0" algn="ctr">
              <a:lnSpc>
                <a:spcPts val="3318"/>
              </a:lnSpc>
              <a:spcBef>
                <a:spcPct val="0"/>
              </a:spcBef>
            </a:pPr>
            <a:r>
              <a:rPr lang="en-US" sz="2370" spc="23">
                <a:solidFill>
                  <a:srgbClr val="1C98ED"/>
                </a:solidFill>
                <a:latin typeface="Courier Prime"/>
              </a:rPr>
              <a:t>df</a:t>
            </a:r>
            <a:r>
              <a:rPr lang="en-US" sz="2370" spc="23">
                <a:solidFill>
                  <a:srgbClr val="222222"/>
                </a:solidFill>
                <a:latin typeface="Courier Prime"/>
              </a:rPr>
              <a:t>.</a:t>
            </a:r>
            <a:r>
              <a:rPr lang="en-US" sz="2370" spc="23">
                <a:solidFill>
                  <a:srgbClr val="FF914D"/>
                </a:solidFill>
                <a:latin typeface="Courier Prime"/>
              </a:rPr>
              <a:t>loc</a:t>
            </a:r>
            <a:r>
              <a:rPr lang="en-US" sz="2370" spc="23">
                <a:solidFill>
                  <a:srgbClr val="FF5757"/>
                </a:solidFill>
                <a:latin typeface="Courier Prime"/>
              </a:rPr>
              <a:t>[</a:t>
            </a:r>
            <a:r>
              <a:rPr lang="en-US" sz="2370" spc="23">
                <a:solidFill>
                  <a:srgbClr val="00BF63"/>
                </a:solidFill>
                <a:latin typeface="Courier Prime"/>
              </a:rPr>
              <a:t>608</a:t>
            </a:r>
            <a:r>
              <a:rPr lang="en-US" sz="2370" spc="23">
                <a:solidFill>
                  <a:srgbClr val="222222"/>
                </a:solidFill>
                <a:latin typeface="Courier Prime"/>
              </a:rPr>
              <a:t>:, </a:t>
            </a:r>
            <a:r>
              <a:rPr lang="en-US" sz="2370" spc="23">
                <a:solidFill>
                  <a:srgbClr val="FF914D"/>
                </a:solidFill>
                <a:latin typeface="Courier Prime"/>
              </a:rPr>
              <a:t>"CHA﻿IR"</a:t>
            </a:r>
            <a:r>
              <a:rPr lang="en-US" sz="2370" spc="23">
                <a:solidFill>
                  <a:srgbClr val="FF5757"/>
                </a:solidFill>
                <a:latin typeface="Courier Prime"/>
              </a:rPr>
              <a:t>]</a:t>
            </a:r>
            <a:r>
              <a:rPr lang="en-US" sz="2370" spc="23">
                <a:solidFill>
                  <a:srgbClr val="222222"/>
                </a:solidFill>
                <a:latin typeface="Courier Prime"/>
              </a:rPr>
              <a:t> = </a:t>
            </a:r>
            <a:r>
              <a:rPr lang="en-US" sz="2370" spc="23">
                <a:solidFill>
                  <a:srgbClr val="1C98ED"/>
                </a:solidFill>
                <a:latin typeface="Courier Prime"/>
              </a:rPr>
              <a:t>df</a:t>
            </a:r>
            <a:r>
              <a:rPr lang="en-US" sz="2370" spc="23">
                <a:solidFill>
                  <a:srgbClr val="222222"/>
                </a:solidFill>
                <a:latin typeface="Courier Prime"/>
              </a:rPr>
              <a:t>.</a:t>
            </a:r>
            <a:r>
              <a:rPr lang="en-US" sz="2370" spc="23">
                <a:solidFill>
                  <a:srgbClr val="FF914D"/>
                </a:solidFill>
                <a:latin typeface="Courier Prime"/>
              </a:rPr>
              <a:t>loc</a:t>
            </a:r>
            <a:r>
              <a:rPr lang="en-US" sz="2370" spc="23">
                <a:solidFill>
                  <a:srgbClr val="FF5757"/>
                </a:solidFill>
                <a:latin typeface="Courier Prime"/>
              </a:rPr>
              <a:t>[</a:t>
            </a:r>
            <a:r>
              <a:rPr lang="en-US" sz="2370" spc="23">
                <a:solidFill>
                  <a:srgbClr val="7ED957"/>
                </a:solidFill>
                <a:latin typeface="Courier Prime"/>
              </a:rPr>
              <a:t>608</a:t>
            </a:r>
            <a:r>
              <a:rPr lang="en-US" sz="2370" spc="23">
                <a:solidFill>
                  <a:srgbClr val="222222"/>
                </a:solidFill>
                <a:latin typeface="Courier Prime"/>
              </a:rPr>
              <a:t>:, </a:t>
            </a:r>
            <a:r>
              <a:rPr lang="en-US" sz="2370" spc="23">
                <a:solidFill>
                  <a:srgbClr val="FF914D"/>
                </a:solidFill>
                <a:latin typeface="Courier Prime"/>
              </a:rPr>
              <a:t>"Unnamed: 19"</a:t>
            </a:r>
            <a:r>
              <a:rPr lang="en-US" sz="2370" spc="23">
                <a:solidFill>
                  <a:srgbClr val="FF5757"/>
                </a:solidFill>
                <a:latin typeface="Courier Prime"/>
              </a:rPr>
              <a:t>]</a:t>
            </a:r>
          </a:p>
        </p:txBody>
      </p:sp>
      <p:sp>
        <p:nvSpPr>
          <p:cNvPr id="18" name="TextBox 18"/>
          <p:cNvSpPr txBox="1"/>
          <p:nvPr/>
        </p:nvSpPr>
        <p:spPr>
          <a:xfrm>
            <a:off x="12186413" y="4344191"/>
            <a:ext cx="6012654" cy="799309"/>
          </a:xfrm>
          <a:prstGeom prst="rect">
            <a:avLst/>
          </a:prstGeom>
        </p:spPr>
        <p:txBody>
          <a:bodyPr lIns="0" tIns="0" rIns="0" bIns="0" rtlCol="0" anchor="t">
            <a:spAutoFit/>
          </a:bodyPr>
          <a:lstStyle/>
          <a:p>
            <a:pPr algn="ctr">
              <a:lnSpc>
                <a:spcPts val="3193"/>
              </a:lnSpc>
            </a:pPr>
            <a:r>
              <a:rPr lang="en-US" sz="2281" spc="22">
                <a:solidFill>
                  <a:srgbClr val="1C98ED"/>
                </a:solidFill>
                <a:latin typeface="Courier Prime"/>
              </a:rPr>
              <a:t>df </a:t>
            </a:r>
            <a:r>
              <a:rPr lang="en-US" sz="2281" spc="22">
                <a:solidFill>
                  <a:srgbClr val="222222"/>
                </a:solidFill>
                <a:latin typeface="Courier Prime"/>
              </a:rPr>
              <a:t>= </a:t>
            </a:r>
          </a:p>
          <a:p>
            <a:pPr marL="0" lvl="0" indent="0" algn="ctr">
              <a:lnSpc>
                <a:spcPts val="3193"/>
              </a:lnSpc>
              <a:spcBef>
                <a:spcPct val="0"/>
              </a:spcBef>
            </a:pPr>
            <a:r>
              <a:rPr lang="en-US" sz="2281" spc="22">
                <a:solidFill>
                  <a:srgbClr val="1C98ED"/>
                </a:solidFill>
                <a:latin typeface="Courier Prime"/>
              </a:rPr>
              <a:t>df</a:t>
            </a:r>
            <a:r>
              <a:rPr lang="en-US" sz="2281" spc="22">
                <a:solidFill>
                  <a:srgbClr val="222222"/>
                </a:solidFill>
                <a:latin typeface="Courier Prime"/>
              </a:rPr>
              <a:t>.</a:t>
            </a:r>
            <a:r>
              <a:rPr lang="en-US" sz="2281" spc="22">
                <a:solidFill>
                  <a:srgbClr val="FF914D"/>
                </a:solidFill>
                <a:latin typeface="Courier Prime"/>
              </a:rPr>
              <a:t>drop</a:t>
            </a:r>
            <a:r>
              <a:rPr lang="en-US" sz="2281" spc="22">
                <a:solidFill>
                  <a:srgbClr val="222222"/>
                </a:solidFill>
                <a:latin typeface="Courier Prime"/>
              </a:rPr>
              <a:t>(</a:t>
            </a:r>
            <a:r>
              <a:rPr lang="en-US" sz="2281" spc="22">
                <a:solidFill>
                  <a:srgbClr val="1C98ED"/>
                </a:solidFill>
                <a:latin typeface="Courier Prime"/>
              </a:rPr>
              <a:t>columns </a:t>
            </a:r>
            <a:r>
              <a:rPr lang="en-US" sz="2281" spc="22">
                <a:solidFill>
                  <a:srgbClr val="222222"/>
                </a:solidFill>
                <a:latin typeface="Courier Prime"/>
              </a:rPr>
              <a:t>= </a:t>
            </a:r>
            <a:r>
              <a:rPr lang="en-US" sz="2281" spc="22">
                <a:solidFill>
                  <a:srgbClr val="FF5757"/>
                </a:solidFill>
                <a:latin typeface="Courier Prime"/>
              </a:rPr>
              <a:t>[</a:t>
            </a:r>
            <a:r>
              <a:rPr lang="en-US" sz="2281" spc="22">
                <a:solidFill>
                  <a:srgbClr val="FF914D"/>
                </a:solidFill>
                <a:latin typeface="Courier Prime"/>
              </a:rPr>
              <a:t>'Unnamed: 19'</a:t>
            </a:r>
            <a:r>
              <a:rPr lang="en-US" sz="2281" spc="22">
                <a:solidFill>
                  <a:srgbClr val="FF5757"/>
                </a:solidFill>
                <a:latin typeface="Courier Prime"/>
              </a:rPr>
              <a:t>]</a:t>
            </a:r>
            <a:r>
              <a:rPr lang="en-US" sz="2281" spc="22">
                <a:solidFill>
                  <a:srgbClr val="222222"/>
                </a:solidFill>
                <a:latin typeface="Courier Prime"/>
              </a:rPr>
              <a:t>)</a:t>
            </a:r>
          </a:p>
        </p:txBody>
      </p:sp>
      <p:graphicFrame>
        <p:nvGraphicFramePr>
          <p:cNvPr id="19" name="Table 19"/>
          <p:cNvGraphicFramePr>
            <a:graphicFrameLocks noGrp="1"/>
          </p:cNvGraphicFramePr>
          <p:nvPr/>
        </p:nvGraphicFramePr>
        <p:xfrm>
          <a:off x="1028700" y="2470024"/>
          <a:ext cx="4448456" cy="1619250"/>
        </p:xfrm>
        <a:graphic>
          <a:graphicData uri="http://schemas.openxmlformats.org/drawingml/2006/table">
            <a:tbl>
              <a:tblPr/>
              <a:tblGrid>
                <a:gridCol w="2230236">
                  <a:extLst>
                    <a:ext uri="{9D8B030D-6E8A-4147-A177-3AD203B41FA5}">
                      <a16:colId xmlns:a16="http://schemas.microsoft.com/office/drawing/2014/main" val="20000"/>
                    </a:ext>
                  </a:extLst>
                </a:gridCol>
                <a:gridCol w="2218220">
                  <a:extLst>
                    <a:ext uri="{9D8B030D-6E8A-4147-A177-3AD203B41FA5}">
                      <a16:colId xmlns:a16="http://schemas.microsoft.com/office/drawing/2014/main" val="20001"/>
                    </a:ext>
                  </a:extLst>
                </a:gridCol>
              </a:tblGrid>
              <a:tr h="809625">
                <a:tc>
                  <a:txBody>
                    <a:bodyPr/>
                    <a:lstStyle/>
                    <a:p>
                      <a:pPr algn="ctr">
                        <a:lnSpc>
                          <a:spcPts val="2240"/>
                        </a:lnSpc>
                        <a:defRPr/>
                      </a:pPr>
                      <a:r>
                        <a:rPr lang="en-US" sz="1600" spc="16">
                          <a:solidFill>
                            <a:srgbClr val="FFFFFF"/>
                          </a:solidFill>
                          <a:latin typeface="Poppins Light Bold"/>
                        </a:rPr>
                        <a:t>CHAIR</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97A7A"/>
                    </a:solidFill>
                  </a:tcPr>
                </a:tc>
                <a:tc>
                  <a:txBody>
                    <a:bodyPr/>
                    <a:lstStyle/>
                    <a:p>
                      <a:pPr algn="ctr">
                        <a:lnSpc>
                          <a:spcPts val="2240"/>
                        </a:lnSpc>
                        <a:defRPr/>
                      </a:pPr>
                      <a:r>
                        <a:rPr lang="en-US" sz="1600" spc="16">
                          <a:solidFill>
                            <a:srgbClr val="FFFFFF"/>
                          </a:solidFill>
                          <a:latin typeface="Poppins Light Bold"/>
                        </a:rPr>
                        <a:t>Order_STATUS</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97A7A"/>
                    </a:solidFill>
                  </a:tcPr>
                </a:tc>
                <a:extLst>
                  <a:ext uri="{0D108BD9-81ED-4DB2-BD59-A6C34878D82A}">
                    <a16:rowId xmlns:a16="http://schemas.microsoft.com/office/drawing/2014/main" val="10000"/>
                  </a:ext>
                </a:extLst>
              </a:tr>
              <a:tr h="809625">
                <a:tc>
                  <a:txBody>
                    <a:bodyPr/>
                    <a:lstStyle/>
                    <a:p>
                      <a:pPr algn="ctr">
                        <a:lnSpc>
                          <a:spcPts val="2240"/>
                        </a:lnSpc>
                        <a:defRPr/>
                      </a:pPr>
                      <a:r>
                        <a:rPr lang="en-US" sz="1600" spc="16">
                          <a:solidFill>
                            <a:srgbClr val="000000"/>
                          </a:solidFill>
                          <a:latin typeface="Poppins Light"/>
                        </a:rPr>
                        <a:t>Completed [5]</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240"/>
                        </a:lnSpc>
                        <a:defRPr/>
                      </a:pPr>
                      <a:r>
                        <a:rPr lang="en-US" sz="1600" spc="16">
                          <a:solidFill>
                            <a:srgbClr val="000000"/>
                          </a:solidFill>
                          <a:latin typeface="Poppins Light"/>
                        </a:rPr>
                        <a:t>11/4</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0" name="AutoShape 20"/>
          <p:cNvSpPr/>
          <p:nvPr/>
        </p:nvSpPr>
        <p:spPr>
          <a:xfrm>
            <a:off x="3132771" y="3707788"/>
            <a:ext cx="682288" cy="0"/>
          </a:xfrm>
          <a:prstGeom prst="line">
            <a:avLst/>
          </a:prstGeom>
          <a:ln w="38100" cap="flat">
            <a:solidFill>
              <a:srgbClr val="000000"/>
            </a:solidFill>
            <a:prstDash val="solid"/>
            <a:headEnd type="none" w="sm" len="sm"/>
            <a:tailEnd type="arrow" w="med" len="sm"/>
          </a:ln>
        </p:spPr>
      </p:sp>
      <p:graphicFrame>
        <p:nvGraphicFramePr>
          <p:cNvPr id="21" name="Table 21"/>
          <p:cNvGraphicFramePr>
            <a:graphicFrameLocks noGrp="1"/>
          </p:cNvGraphicFramePr>
          <p:nvPr/>
        </p:nvGraphicFramePr>
        <p:xfrm>
          <a:off x="6706129" y="2470024"/>
          <a:ext cx="4875742" cy="1619250"/>
        </p:xfrm>
        <a:graphic>
          <a:graphicData uri="http://schemas.openxmlformats.org/drawingml/2006/table">
            <a:tbl>
              <a:tblPr/>
              <a:tblGrid>
                <a:gridCol w="2316998">
                  <a:extLst>
                    <a:ext uri="{9D8B030D-6E8A-4147-A177-3AD203B41FA5}">
                      <a16:colId xmlns:a16="http://schemas.microsoft.com/office/drawing/2014/main" val="20000"/>
                    </a:ext>
                  </a:extLst>
                </a:gridCol>
                <a:gridCol w="2558744">
                  <a:extLst>
                    <a:ext uri="{9D8B030D-6E8A-4147-A177-3AD203B41FA5}">
                      <a16:colId xmlns:a16="http://schemas.microsoft.com/office/drawing/2014/main" val="20001"/>
                    </a:ext>
                  </a:extLst>
                </a:gridCol>
              </a:tblGrid>
              <a:tr h="809625">
                <a:tc>
                  <a:txBody>
                    <a:bodyPr/>
                    <a:lstStyle/>
                    <a:p>
                      <a:pPr algn="ctr">
                        <a:lnSpc>
                          <a:spcPts val="2240"/>
                        </a:lnSpc>
                        <a:defRPr/>
                      </a:pPr>
                      <a:r>
                        <a:rPr lang="en-US" sz="1600" spc="16">
                          <a:solidFill>
                            <a:srgbClr val="FFFFFF"/>
                          </a:solidFill>
                          <a:latin typeface="Poppins Light Bold"/>
                        </a:rPr>
                        <a:t>Unnamed: 19</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97A7A"/>
                    </a:solidFill>
                  </a:tcPr>
                </a:tc>
                <a:tc>
                  <a:txBody>
                    <a:bodyPr/>
                    <a:lstStyle/>
                    <a:p>
                      <a:pPr algn="ctr">
                        <a:lnSpc>
                          <a:spcPts val="2240"/>
                        </a:lnSpc>
                        <a:defRPr/>
                      </a:pPr>
                      <a:r>
                        <a:rPr lang="en-US" sz="1600" spc="16">
                          <a:solidFill>
                            <a:srgbClr val="FFFFFF"/>
                          </a:solidFill>
                          <a:latin typeface="Poppins Light Bold"/>
                        </a:rPr>
                        <a:t>CHAIR</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97A7A"/>
                    </a:solidFill>
                  </a:tcPr>
                </a:tc>
                <a:extLst>
                  <a:ext uri="{0D108BD9-81ED-4DB2-BD59-A6C34878D82A}">
                    <a16:rowId xmlns:a16="http://schemas.microsoft.com/office/drawing/2014/main" val="10000"/>
                  </a:ext>
                </a:extLst>
              </a:tr>
              <a:tr h="809625">
                <a:tc>
                  <a:txBody>
                    <a:bodyPr/>
                    <a:lstStyle/>
                    <a:p>
                      <a:pPr algn="ctr">
                        <a:lnSpc>
                          <a:spcPts val="2240"/>
                        </a:lnSpc>
                        <a:defRPr/>
                      </a:pPr>
                      <a:r>
                        <a:rPr lang="en-US" sz="1600" spc="16">
                          <a:solidFill>
                            <a:srgbClr val="000000"/>
                          </a:solidFill>
                          <a:latin typeface="Poppins Light"/>
                        </a:rPr>
                        <a:t>Chair 12 </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240"/>
                        </a:lnSpc>
                        <a:defRPr/>
                      </a:pPr>
                      <a:r>
                        <a:rPr lang="en-US" sz="1600" spc="16">
                          <a:solidFill>
                            <a:srgbClr val="000000"/>
                          </a:solidFill>
                          <a:latin typeface="Poppins Light"/>
                        </a:rPr>
                        <a:t>Completed [5]</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AutoShape 22"/>
          <p:cNvSpPr/>
          <p:nvPr/>
        </p:nvSpPr>
        <p:spPr>
          <a:xfrm>
            <a:off x="8672400" y="3669688"/>
            <a:ext cx="682288" cy="0"/>
          </a:xfrm>
          <a:prstGeom prst="line">
            <a:avLst/>
          </a:prstGeom>
          <a:ln w="38100" cap="flat">
            <a:solidFill>
              <a:srgbClr val="000000"/>
            </a:solidFill>
            <a:prstDash val="solid"/>
            <a:headEnd type="none" w="sm" len="sm"/>
            <a:tailEnd type="arrow" w="med" len="sm"/>
          </a:ln>
        </p:spPr>
      </p:sp>
      <p:graphicFrame>
        <p:nvGraphicFramePr>
          <p:cNvPr id="23" name="Table 23"/>
          <p:cNvGraphicFramePr>
            <a:graphicFrameLocks noGrp="1"/>
          </p:cNvGraphicFramePr>
          <p:nvPr/>
        </p:nvGraphicFramePr>
        <p:xfrm>
          <a:off x="12362216" y="2485921"/>
          <a:ext cx="4897083" cy="1627954"/>
        </p:xfrm>
        <a:graphic>
          <a:graphicData uri="http://schemas.openxmlformats.org/drawingml/2006/table">
            <a:tbl>
              <a:tblPr/>
              <a:tblGrid>
                <a:gridCol w="2380264">
                  <a:extLst>
                    <a:ext uri="{9D8B030D-6E8A-4147-A177-3AD203B41FA5}">
                      <a16:colId xmlns:a16="http://schemas.microsoft.com/office/drawing/2014/main" val="20000"/>
                    </a:ext>
                  </a:extLst>
                </a:gridCol>
                <a:gridCol w="2516819">
                  <a:extLst>
                    <a:ext uri="{9D8B030D-6E8A-4147-A177-3AD203B41FA5}">
                      <a16:colId xmlns:a16="http://schemas.microsoft.com/office/drawing/2014/main" val="20001"/>
                    </a:ext>
                  </a:extLst>
                </a:gridCol>
              </a:tblGrid>
              <a:tr h="809521">
                <a:tc>
                  <a:txBody>
                    <a:bodyPr/>
                    <a:lstStyle/>
                    <a:p>
                      <a:pPr algn="ctr">
                        <a:lnSpc>
                          <a:spcPts val="2240"/>
                        </a:lnSpc>
                        <a:defRPr/>
                      </a:pPr>
                      <a:r>
                        <a:rPr lang="en-US" sz="1600" spc="16">
                          <a:solidFill>
                            <a:srgbClr val="FFFFFF"/>
                          </a:solidFill>
                          <a:latin typeface="Poppins Light Bold"/>
                        </a:rPr>
                        <a:t>CHAIR</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97A7A"/>
                    </a:solidFill>
                  </a:tcPr>
                </a:tc>
                <a:tc>
                  <a:txBody>
                    <a:bodyPr/>
                    <a:lstStyle/>
                    <a:p>
                      <a:pPr algn="ctr">
                        <a:lnSpc>
                          <a:spcPts val="2240"/>
                        </a:lnSpc>
                        <a:defRPr/>
                      </a:pPr>
                      <a:r>
                        <a:rPr lang="en-US" sz="1600" spc="16">
                          <a:solidFill>
                            <a:srgbClr val="FFFFFF"/>
                          </a:solidFill>
                          <a:latin typeface="Poppins Light Bold"/>
                        </a:rPr>
                        <a:t>Order_STATUS</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97A7A"/>
                    </a:solidFill>
                  </a:tcPr>
                </a:tc>
                <a:extLst>
                  <a:ext uri="{0D108BD9-81ED-4DB2-BD59-A6C34878D82A}">
                    <a16:rowId xmlns:a16="http://schemas.microsoft.com/office/drawing/2014/main" val="10000"/>
                  </a:ext>
                </a:extLst>
              </a:tr>
              <a:tr h="818433">
                <a:tc>
                  <a:txBody>
                    <a:bodyPr/>
                    <a:lstStyle/>
                    <a:p>
                      <a:pPr algn="ctr">
                        <a:lnSpc>
                          <a:spcPts val="2240"/>
                        </a:lnSpc>
                        <a:defRPr/>
                      </a:pPr>
                      <a:r>
                        <a:rPr lang="en-US" sz="1600" spc="16">
                          <a:solidFill>
                            <a:srgbClr val="000000"/>
                          </a:solidFill>
                          <a:latin typeface="Poppins Light"/>
                        </a:rPr>
                        <a:t>Chair 12 </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240"/>
                        </a:lnSpc>
                        <a:defRPr/>
                      </a:pPr>
                      <a:r>
                        <a:rPr lang="en-US" sz="1600" spc="16">
                          <a:solidFill>
                            <a:srgbClr val="000000"/>
                          </a:solidFill>
                          <a:latin typeface="Poppins Light"/>
                        </a:rPr>
                        <a:t>Completed [5]</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sp>
        <p:nvSpPr>
          <p:cNvPr id="2" name="AutoShape 2"/>
          <p:cNvSpPr/>
          <p:nvPr/>
        </p:nvSpPr>
        <p:spPr>
          <a:xfrm>
            <a:off x="1028700" y="3633533"/>
            <a:ext cx="16230600" cy="1874811"/>
          </a:xfrm>
          <a:prstGeom prst="rect">
            <a:avLst/>
          </a:prstGeom>
          <a:solidFill>
            <a:srgbClr val="1C98ED"/>
          </a:solidFill>
        </p:spPr>
      </p:sp>
      <p:sp>
        <p:nvSpPr>
          <p:cNvPr id="3" name="AutoShape 3"/>
          <p:cNvSpPr/>
          <p:nvPr/>
        </p:nvSpPr>
        <p:spPr>
          <a:xfrm>
            <a:off x="1028700" y="7383489"/>
            <a:ext cx="16230600" cy="1874811"/>
          </a:xfrm>
          <a:prstGeom prst="rect">
            <a:avLst/>
          </a:prstGeom>
          <a:solidFill>
            <a:srgbClr val="1C98ED"/>
          </a:solidFill>
        </p:spPr>
      </p:sp>
      <p:sp>
        <p:nvSpPr>
          <p:cNvPr id="4" name="AutoShape 4"/>
          <p:cNvSpPr/>
          <p:nvPr/>
        </p:nvSpPr>
        <p:spPr>
          <a:xfrm>
            <a:off x="1028700" y="2657834"/>
            <a:ext cx="16230600" cy="975699"/>
          </a:xfrm>
          <a:prstGeom prst="rect">
            <a:avLst/>
          </a:prstGeom>
          <a:solidFill>
            <a:srgbClr val="FFFFFF"/>
          </a:solidFill>
        </p:spPr>
      </p:sp>
      <p:sp>
        <p:nvSpPr>
          <p:cNvPr id="5" name="TextBox 5"/>
          <p:cNvSpPr txBox="1"/>
          <p:nvPr/>
        </p:nvSpPr>
        <p:spPr>
          <a:xfrm>
            <a:off x="1028700" y="1019175"/>
            <a:ext cx="12246831" cy="923925"/>
          </a:xfrm>
          <a:prstGeom prst="rect">
            <a:avLst/>
          </a:prstGeom>
        </p:spPr>
        <p:txBody>
          <a:bodyPr lIns="0" tIns="0" rIns="0" bIns="0" rtlCol="0" anchor="t">
            <a:spAutoFit/>
          </a:bodyPr>
          <a:lstStyle/>
          <a:p>
            <a:pPr marL="0" lvl="0" indent="0" algn="l">
              <a:lnSpc>
                <a:spcPts val="7200"/>
              </a:lnSpc>
            </a:pPr>
            <a:r>
              <a:rPr lang="en-US" sz="6000" spc="-102">
                <a:solidFill>
                  <a:srgbClr val="FFFFFF"/>
                </a:solidFill>
                <a:latin typeface="Poppins Bold"/>
              </a:rPr>
              <a:t>Wait Times</a:t>
            </a:r>
          </a:p>
        </p:txBody>
      </p:sp>
      <p:sp>
        <p:nvSpPr>
          <p:cNvPr id="6" name="TextBox 6"/>
          <p:cNvSpPr txBox="1"/>
          <p:nvPr/>
        </p:nvSpPr>
        <p:spPr>
          <a:xfrm>
            <a:off x="1193998" y="4400247"/>
            <a:ext cx="2982822" cy="295275"/>
          </a:xfrm>
          <a:prstGeom prst="rect">
            <a:avLst/>
          </a:prstGeom>
        </p:spPr>
        <p:txBody>
          <a:bodyPr lIns="0" tIns="0" rIns="0" bIns="0" rtlCol="0" anchor="t">
            <a:spAutoFit/>
          </a:bodyPr>
          <a:lstStyle/>
          <a:p>
            <a:pPr marL="0" lvl="0" indent="0" algn="just">
              <a:lnSpc>
                <a:spcPts val="2340"/>
              </a:lnSpc>
            </a:pPr>
            <a:r>
              <a:rPr lang="en-US" sz="1950" spc="97">
                <a:solidFill>
                  <a:srgbClr val="FFFFFF"/>
                </a:solidFill>
                <a:latin typeface="Poppins Medium Bold"/>
              </a:rPr>
              <a:t>Check In -&gt; Seating</a:t>
            </a:r>
          </a:p>
        </p:txBody>
      </p:sp>
      <p:sp>
        <p:nvSpPr>
          <p:cNvPr id="7" name="TextBox 7"/>
          <p:cNvSpPr txBox="1"/>
          <p:nvPr/>
        </p:nvSpPr>
        <p:spPr>
          <a:xfrm>
            <a:off x="1193998" y="6344554"/>
            <a:ext cx="2700584" cy="295275"/>
          </a:xfrm>
          <a:prstGeom prst="rect">
            <a:avLst/>
          </a:prstGeom>
        </p:spPr>
        <p:txBody>
          <a:bodyPr lIns="0" tIns="0" rIns="0" bIns="0" rtlCol="0" anchor="t">
            <a:spAutoFit/>
          </a:bodyPr>
          <a:lstStyle/>
          <a:p>
            <a:pPr marL="0" lvl="0" indent="0" algn="just">
              <a:lnSpc>
                <a:spcPts val="2355"/>
              </a:lnSpc>
              <a:spcBef>
                <a:spcPct val="0"/>
              </a:spcBef>
            </a:pPr>
            <a:r>
              <a:rPr lang="en-US" sz="1962" spc="98">
                <a:solidFill>
                  <a:srgbClr val="FFFFFF"/>
                </a:solidFill>
                <a:latin typeface="Poppins Medium Bold"/>
              </a:rPr>
              <a:t>Seating -&gt; Infusion</a:t>
            </a:r>
          </a:p>
        </p:txBody>
      </p:sp>
      <p:sp>
        <p:nvSpPr>
          <p:cNvPr id="8" name="TextBox 8"/>
          <p:cNvSpPr txBox="1"/>
          <p:nvPr/>
        </p:nvSpPr>
        <p:spPr>
          <a:xfrm>
            <a:off x="1193998" y="8173257"/>
            <a:ext cx="3071123" cy="295275"/>
          </a:xfrm>
          <a:prstGeom prst="rect">
            <a:avLst/>
          </a:prstGeom>
        </p:spPr>
        <p:txBody>
          <a:bodyPr lIns="0" tIns="0" rIns="0" bIns="0" rtlCol="0" anchor="t">
            <a:spAutoFit/>
          </a:bodyPr>
          <a:lstStyle/>
          <a:p>
            <a:pPr marL="0" lvl="0" indent="0" algn="just">
              <a:lnSpc>
                <a:spcPts val="2340"/>
              </a:lnSpc>
              <a:spcBef>
                <a:spcPct val="0"/>
              </a:spcBef>
            </a:pPr>
            <a:r>
              <a:rPr lang="en-US" sz="1950" spc="97">
                <a:solidFill>
                  <a:srgbClr val="FFFFFF"/>
                </a:solidFill>
                <a:latin typeface="Poppins Medium Bold"/>
              </a:rPr>
              <a:t>infusion -&gt; Check Out</a:t>
            </a:r>
          </a:p>
        </p:txBody>
      </p:sp>
      <p:sp>
        <p:nvSpPr>
          <p:cNvPr id="9" name="TextBox 9"/>
          <p:cNvSpPr txBox="1"/>
          <p:nvPr/>
        </p:nvSpPr>
        <p:spPr>
          <a:xfrm>
            <a:off x="4862971" y="2993283"/>
            <a:ext cx="2244171" cy="304800"/>
          </a:xfrm>
          <a:prstGeom prst="rect">
            <a:avLst/>
          </a:prstGeom>
        </p:spPr>
        <p:txBody>
          <a:bodyPr lIns="0" tIns="0" rIns="0" bIns="0" rtlCol="0" anchor="t">
            <a:spAutoFit/>
          </a:bodyPr>
          <a:lstStyle/>
          <a:p>
            <a:pPr marL="0" lvl="0" indent="0">
              <a:lnSpc>
                <a:spcPts val="2400"/>
              </a:lnSpc>
            </a:pPr>
            <a:r>
              <a:rPr lang="en-US" sz="2000" spc="100">
                <a:solidFill>
                  <a:srgbClr val="222222"/>
                </a:solidFill>
                <a:latin typeface="Poppins Medium Bold"/>
              </a:rPr>
              <a:t>20 min</a:t>
            </a:r>
          </a:p>
        </p:txBody>
      </p:sp>
      <p:sp>
        <p:nvSpPr>
          <p:cNvPr id="10" name="TextBox 10"/>
          <p:cNvSpPr txBox="1"/>
          <p:nvPr/>
        </p:nvSpPr>
        <p:spPr>
          <a:xfrm>
            <a:off x="8131667" y="2993283"/>
            <a:ext cx="2244171" cy="304800"/>
          </a:xfrm>
          <a:prstGeom prst="rect">
            <a:avLst/>
          </a:prstGeom>
        </p:spPr>
        <p:txBody>
          <a:bodyPr lIns="0" tIns="0" rIns="0" bIns="0" rtlCol="0" anchor="t">
            <a:spAutoFit/>
          </a:bodyPr>
          <a:lstStyle/>
          <a:p>
            <a:pPr marL="0" lvl="0" indent="0">
              <a:lnSpc>
                <a:spcPts val="2400"/>
              </a:lnSpc>
            </a:pPr>
            <a:r>
              <a:rPr lang="en-US" sz="2000" spc="100">
                <a:solidFill>
                  <a:srgbClr val="222222"/>
                </a:solidFill>
                <a:latin typeface="Poppins Medium Bold"/>
              </a:rPr>
              <a:t>40 min</a:t>
            </a:r>
          </a:p>
        </p:txBody>
      </p:sp>
      <p:sp>
        <p:nvSpPr>
          <p:cNvPr id="11" name="TextBox 11"/>
          <p:cNvSpPr txBox="1"/>
          <p:nvPr/>
        </p:nvSpPr>
        <p:spPr>
          <a:xfrm>
            <a:off x="11400363" y="2993283"/>
            <a:ext cx="2244171" cy="304800"/>
          </a:xfrm>
          <a:prstGeom prst="rect">
            <a:avLst/>
          </a:prstGeom>
        </p:spPr>
        <p:txBody>
          <a:bodyPr lIns="0" tIns="0" rIns="0" bIns="0" rtlCol="0" anchor="t">
            <a:spAutoFit/>
          </a:bodyPr>
          <a:lstStyle/>
          <a:p>
            <a:pPr marL="0" lvl="0" indent="0">
              <a:lnSpc>
                <a:spcPts val="2400"/>
              </a:lnSpc>
            </a:pPr>
            <a:r>
              <a:rPr lang="en-US" sz="2000" spc="100">
                <a:solidFill>
                  <a:srgbClr val="222222"/>
                </a:solidFill>
                <a:latin typeface="Poppins Medium Bold"/>
              </a:rPr>
              <a:t>60 min</a:t>
            </a:r>
          </a:p>
        </p:txBody>
      </p:sp>
      <p:sp>
        <p:nvSpPr>
          <p:cNvPr id="12" name="AutoShape 12"/>
          <p:cNvSpPr/>
          <p:nvPr/>
        </p:nvSpPr>
        <p:spPr>
          <a:xfrm rot="5400000">
            <a:off x="-2271533" y="5948542"/>
            <a:ext cx="6600466" cy="0"/>
          </a:xfrm>
          <a:prstGeom prst="line">
            <a:avLst/>
          </a:prstGeom>
          <a:ln w="19050" cap="rnd">
            <a:solidFill>
              <a:srgbClr val="FFFFFF"/>
            </a:solidFill>
            <a:prstDash val="solid"/>
            <a:headEnd type="none" w="sm" len="sm"/>
            <a:tailEnd type="none" w="sm" len="sm"/>
          </a:ln>
        </p:spPr>
      </p:sp>
      <p:sp>
        <p:nvSpPr>
          <p:cNvPr id="13" name="AutoShape 13"/>
          <p:cNvSpPr/>
          <p:nvPr/>
        </p:nvSpPr>
        <p:spPr>
          <a:xfrm rot="5400000">
            <a:off x="13949542" y="5948542"/>
            <a:ext cx="6600466" cy="0"/>
          </a:xfrm>
          <a:prstGeom prst="line">
            <a:avLst/>
          </a:prstGeom>
          <a:ln w="19050" cap="rnd">
            <a:solidFill>
              <a:srgbClr val="FFFFFF"/>
            </a:solidFill>
            <a:prstDash val="solid"/>
            <a:headEnd type="none" w="sm" len="sm"/>
            <a:tailEnd type="none" w="sm" len="sm"/>
          </a:ln>
        </p:spPr>
      </p:sp>
      <p:sp>
        <p:nvSpPr>
          <p:cNvPr id="14" name="AutoShape 14"/>
          <p:cNvSpPr/>
          <p:nvPr/>
        </p:nvSpPr>
        <p:spPr>
          <a:xfrm>
            <a:off x="1038225" y="9239250"/>
            <a:ext cx="16202025" cy="0"/>
          </a:xfrm>
          <a:prstGeom prst="line">
            <a:avLst/>
          </a:prstGeom>
          <a:ln w="19050" cap="rnd">
            <a:solidFill>
              <a:srgbClr val="FFFFFF"/>
            </a:solidFill>
            <a:prstDash val="solid"/>
            <a:headEnd type="none" w="sm" len="sm"/>
            <a:tailEnd type="none" w="sm" len="sm"/>
          </a:ln>
        </p:spPr>
      </p:sp>
      <p:sp>
        <p:nvSpPr>
          <p:cNvPr id="15" name="TextBox 15"/>
          <p:cNvSpPr txBox="1"/>
          <p:nvPr/>
        </p:nvSpPr>
        <p:spPr>
          <a:xfrm>
            <a:off x="1295830" y="2993283"/>
            <a:ext cx="1864340" cy="304800"/>
          </a:xfrm>
          <a:prstGeom prst="rect">
            <a:avLst/>
          </a:prstGeom>
        </p:spPr>
        <p:txBody>
          <a:bodyPr lIns="0" tIns="0" rIns="0" bIns="0" rtlCol="0" anchor="t">
            <a:spAutoFit/>
          </a:bodyPr>
          <a:lstStyle/>
          <a:p>
            <a:pPr marL="0" lvl="0" indent="0" algn="l">
              <a:lnSpc>
                <a:spcPts val="2400"/>
              </a:lnSpc>
            </a:pPr>
            <a:r>
              <a:rPr lang="en-US" sz="2000" spc="100" dirty="0">
                <a:solidFill>
                  <a:srgbClr val="222222"/>
                </a:solidFill>
                <a:latin typeface="Poppins Medium Bold"/>
              </a:rPr>
              <a:t>PROCEDURE</a:t>
            </a:r>
          </a:p>
        </p:txBody>
      </p:sp>
      <p:grpSp>
        <p:nvGrpSpPr>
          <p:cNvPr id="16" name="Group 16"/>
          <p:cNvGrpSpPr/>
          <p:nvPr/>
        </p:nvGrpSpPr>
        <p:grpSpPr>
          <a:xfrm>
            <a:off x="4862971" y="4289192"/>
            <a:ext cx="6537392" cy="517385"/>
            <a:chOff x="0" y="0"/>
            <a:chExt cx="8716522" cy="689847"/>
          </a:xfrm>
        </p:grpSpPr>
        <p:sp>
          <p:nvSpPr>
            <p:cNvPr id="17" name="AutoShape 17"/>
            <p:cNvSpPr/>
            <p:nvPr/>
          </p:nvSpPr>
          <p:spPr>
            <a:xfrm>
              <a:off x="0" y="0"/>
              <a:ext cx="8716522" cy="689847"/>
            </a:xfrm>
            <a:prstGeom prst="rect">
              <a:avLst/>
            </a:prstGeom>
            <a:solidFill>
              <a:srgbClr val="222222"/>
            </a:solidFill>
          </p:spPr>
        </p:sp>
        <p:sp>
          <p:nvSpPr>
            <p:cNvPr id="18" name="TextBox 18"/>
            <p:cNvSpPr txBox="1"/>
            <p:nvPr/>
          </p:nvSpPr>
          <p:spPr>
            <a:xfrm>
              <a:off x="803812" y="153788"/>
              <a:ext cx="6958311" cy="372745"/>
            </a:xfrm>
            <a:prstGeom prst="rect">
              <a:avLst/>
            </a:prstGeom>
          </p:spPr>
          <p:txBody>
            <a:bodyPr lIns="0" tIns="0" rIns="0" bIns="0" rtlCol="0" anchor="t">
              <a:spAutoFit/>
            </a:bodyPr>
            <a:lstStyle/>
            <a:p>
              <a:pPr algn="ctr">
                <a:lnSpc>
                  <a:spcPts val="2340"/>
                </a:lnSpc>
              </a:pPr>
              <a:r>
                <a:rPr lang="en-US" sz="1800" spc="18">
                  <a:solidFill>
                    <a:srgbClr val="FFFFFF"/>
                  </a:solidFill>
                  <a:latin typeface="Poppins Light"/>
                </a:rPr>
                <a:t>50 min</a:t>
              </a:r>
            </a:p>
          </p:txBody>
        </p:sp>
      </p:grpSp>
      <p:grpSp>
        <p:nvGrpSpPr>
          <p:cNvPr id="19" name="Group 19"/>
          <p:cNvGrpSpPr/>
          <p:nvPr/>
        </p:nvGrpSpPr>
        <p:grpSpPr>
          <a:xfrm>
            <a:off x="4862971" y="8085901"/>
            <a:ext cx="3443627" cy="517385"/>
            <a:chOff x="0" y="0"/>
            <a:chExt cx="4591503" cy="689847"/>
          </a:xfrm>
        </p:grpSpPr>
        <p:sp>
          <p:nvSpPr>
            <p:cNvPr id="20" name="AutoShape 20"/>
            <p:cNvSpPr/>
            <p:nvPr/>
          </p:nvSpPr>
          <p:spPr>
            <a:xfrm>
              <a:off x="0" y="0"/>
              <a:ext cx="4591503" cy="689847"/>
            </a:xfrm>
            <a:prstGeom prst="rect">
              <a:avLst/>
            </a:prstGeom>
            <a:solidFill>
              <a:srgbClr val="222222"/>
            </a:solidFill>
          </p:spPr>
        </p:sp>
        <p:sp>
          <p:nvSpPr>
            <p:cNvPr id="21" name="TextBox 21"/>
            <p:cNvSpPr txBox="1"/>
            <p:nvPr/>
          </p:nvSpPr>
          <p:spPr>
            <a:xfrm>
              <a:off x="423415" y="153788"/>
              <a:ext cx="3665350" cy="372745"/>
            </a:xfrm>
            <a:prstGeom prst="rect">
              <a:avLst/>
            </a:prstGeom>
          </p:spPr>
          <p:txBody>
            <a:bodyPr lIns="0" tIns="0" rIns="0" bIns="0" rtlCol="0" anchor="t">
              <a:spAutoFit/>
            </a:bodyPr>
            <a:lstStyle/>
            <a:p>
              <a:pPr algn="ctr">
                <a:lnSpc>
                  <a:spcPts val="2340"/>
                </a:lnSpc>
              </a:pPr>
              <a:r>
                <a:rPr lang="en-US" sz="1800" spc="18">
                  <a:solidFill>
                    <a:srgbClr val="FFFFFF"/>
                  </a:solidFill>
                  <a:latin typeface="Poppins Light"/>
                </a:rPr>
                <a:t>41 min</a:t>
              </a:r>
            </a:p>
          </p:txBody>
        </p:sp>
      </p:grpSp>
      <p:sp>
        <p:nvSpPr>
          <p:cNvPr id="22" name="AutoShape 22"/>
          <p:cNvSpPr/>
          <p:nvPr/>
        </p:nvSpPr>
        <p:spPr>
          <a:xfrm>
            <a:off x="4862971" y="6233499"/>
            <a:ext cx="3443627" cy="517385"/>
          </a:xfrm>
          <a:prstGeom prst="rect">
            <a:avLst/>
          </a:prstGeom>
          <a:solidFill>
            <a:srgbClr val="797A7A"/>
          </a:solidFill>
        </p:spPr>
      </p:sp>
      <p:sp>
        <p:nvSpPr>
          <p:cNvPr id="23" name="TextBox 23"/>
          <p:cNvSpPr txBox="1"/>
          <p:nvPr/>
        </p:nvSpPr>
        <p:spPr>
          <a:xfrm>
            <a:off x="5180532" y="6346459"/>
            <a:ext cx="2749012" cy="281940"/>
          </a:xfrm>
          <a:prstGeom prst="rect">
            <a:avLst/>
          </a:prstGeom>
        </p:spPr>
        <p:txBody>
          <a:bodyPr lIns="0" tIns="0" rIns="0" bIns="0" rtlCol="0" anchor="t">
            <a:spAutoFit/>
          </a:bodyPr>
          <a:lstStyle/>
          <a:p>
            <a:pPr algn="ctr">
              <a:lnSpc>
                <a:spcPts val="2340"/>
              </a:lnSpc>
            </a:pPr>
            <a:r>
              <a:rPr lang="en-US" sz="1800" spc="18">
                <a:solidFill>
                  <a:srgbClr val="FFFFFF"/>
                </a:solidFill>
                <a:latin typeface="Poppins Light"/>
              </a:rPr>
              <a:t>41 min</a:t>
            </a:r>
          </a:p>
        </p:txBody>
      </p:sp>
      <p:pic>
        <p:nvPicPr>
          <p:cNvPr id="24" name="Picture 2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12191168" y="4289192"/>
            <a:ext cx="662561" cy="4612764"/>
          </a:xfrm>
          <a:prstGeom prst="rect">
            <a:avLst/>
          </a:prstGeom>
        </p:spPr>
      </p:pic>
      <p:sp>
        <p:nvSpPr>
          <p:cNvPr id="25" name="TextBox 25"/>
          <p:cNvSpPr txBox="1"/>
          <p:nvPr/>
        </p:nvSpPr>
        <p:spPr>
          <a:xfrm>
            <a:off x="13275531" y="6453774"/>
            <a:ext cx="3087232" cy="353060"/>
          </a:xfrm>
          <a:prstGeom prst="rect">
            <a:avLst/>
          </a:prstGeom>
        </p:spPr>
        <p:txBody>
          <a:bodyPr lIns="0" tIns="0" rIns="0" bIns="0" rtlCol="0" anchor="t">
            <a:spAutoFit/>
          </a:bodyPr>
          <a:lstStyle/>
          <a:p>
            <a:pPr algn="ctr">
              <a:lnSpc>
                <a:spcPts val="2859"/>
              </a:lnSpc>
            </a:pPr>
            <a:r>
              <a:rPr lang="en-US" sz="2199" spc="21">
                <a:solidFill>
                  <a:srgbClr val="FFFFFF"/>
                </a:solidFill>
                <a:latin typeface="Poppins Light"/>
              </a:rPr>
              <a:t>132 min = 2 hrs 12 min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633</Words>
  <Application>Microsoft Office PowerPoint</Application>
  <PresentationFormat>Custom</PresentationFormat>
  <Paragraphs>123</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Poppins Light Bold</vt:lpstr>
      <vt:lpstr>Calibri</vt:lpstr>
      <vt:lpstr>Poppins Medium</vt:lpstr>
      <vt:lpstr>Courier Prime</vt:lpstr>
      <vt:lpstr>Poppins Light</vt:lpstr>
      <vt:lpstr>Poppins Medium Bold</vt:lpstr>
      <vt:lpstr>Poppins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 blue creative modern medical clinic presentation</dc:title>
  <cp:lastModifiedBy>Moon, Na Young</cp:lastModifiedBy>
  <cp:revision>3</cp:revision>
  <dcterms:created xsi:type="dcterms:W3CDTF">2006-08-16T00:00:00Z</dcterms:created>
  <dcterms:modified xsi:type="dcterms:W3CDTF">2023-03-16T19:56:44Z</dcterms:modified>
  <dc:identifier>DAFdN9SxVJo</dc:identifier>
</cp:coreProperties>
</file>