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7"/>
  </p:notesMasterIdLst>
  <p:sldIdLst>
    <p:sldId id="270" r:id="rId2"/>
    <p:sldId id="258" r:id="rId3"/>
    <p:sldId id="271" r:id="rId4"/>
    <p:sldId id="290" r:id="rId5"/>
    <p:sldId id="294" r:id="rId6"/>
    <p:sldId id="295" r:id="rId7"/>
    <p:sldId id="293" r:id="rId8"/>
    <p:sldId id="296" r:id="rId9"/>
    <p:sldId id="300" r:id="rId10"/>
    <p:sldId id="301" r:id="rId11"/>
    <p:sldId id="275" r:id="rId12"/>
    <p:sldId id="298" r:id="rId13"/>
    <p:sldId id="274" r:id="rId14"/>
    <p:sldId id="287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5244" autoAdjust="0"/>
  </p:normalViewPr>
  <p:slideViewPr>
    <p:cSldViewPr snapToGrid="0" snapToObjects="1">
      <p:cViewPr varScale="1">
        <p:scale>
          <a:sx n="86" d="100"/>
          <a:sy n="86" d="100"/>
        </p:scale>
        <p:origin x="422" y="62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t-moodl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87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98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K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使用限制低</a:t>
            </a:r>
            <a:endParaRPr lang="en-US" altLang="zh-HK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安全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有代码检查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/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编译插件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功能弹性化，可安装不同插件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非大型网页架构，适合课程使用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调研后发，可以应用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en-US" altLang="zh-HK" dirty="0">
                <a:hlinkClick r:id="rId3"/>
              </a:rPr>
              <a:t>Moodle Dev in HIT (github.com)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14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797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D8CDC32-572D-47A1-BA45-FD1522B5CEA1}"/>
              </a:ext>
            </a:extLst>
          </p:cNvPr>
          <p:cNvGrpSpPr/>
          <p:nvPr userDrawn="1"/>
        </p:nvGrpSpPr>
        <p:grpSpPr>
          <a:xfrm>
            <a:off x="599226" y="1732459"/>
            <a:ext cx="10993549" cy="1907212"/>
            <a:chOff x="599225" y="1732459"/>
            <a:chExt cx="10993549" cy="190721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736370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C216EDB-A291-4C86-911A-A3F95FDC0CF3}"/>
                </a:ext>
              </a:extLst>
            </p:cNvPr>
            <p:cNvSpPr/>
            <p:nvPr userDrawn="1"/>
          </p:nvSpPr>
          <p:spPr>
            <a:xfrm>
              <a:off x="599225" y="1732459"/>
              <a:ext cx="489346" cy="79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832" y="2028084"/>
            <a:ext cx="9748336" cy="1316799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4000" b="0" kern="1200" cap="none" baseline="0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1831" y="3819054"/>
            <a:ext cx="974833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FB8BDD-FC0A-384D-B32A-D2CC0933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A11234-2E12-B147-A4FF-3B498979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FF194-7BE9-7440-90F5-0BA3D1B4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285" y="2329543"/>
            <a:ext cx="9923523" cy="3391101"/>
          </a:xfrm>
        </p:spPr>
        <p:txBody>
          <a:bodyPr anchor="t"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7285" y="5592991"/>
            <a:ext cx="5811116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285" y="865998"/>
            <a:ext cx="9923522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>
            <a:off x="695915" y="678673"/>
            <a:ext cx="360000" cy="583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3727A51-3FBC-4883-9957-A794F7F65BF9}"/>
              </a:ext>
            </a:extLst>
          </p:cNvPr>
          <p:cNvSpPr/>
          <p:nvPr userDrawn="1"/>
        </p:nvSpPr>
        <p:spPr>
          <a:xfrm>
            <a:off x="695915" y="1261873"/>
            <a:ext cx="360000" cy="491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3AEDE27-05BC-DA44-AA23-81C54830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none" baseline="0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2022/4/5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281EDAD2-3671-BF43-AEFB-C5625113F562}"/>
              </a:ext>
            </a:extLst>
          </p:cNvPr>
          <p:cNvSpPr/>
          <p:nvPr userDrawn="1"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005E0-9377-9044-8967-57A416065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832" y="2045840"/>
            <a:ext cx="9748336" cy="1316799"/>
          </a:xfrm>
        </p:spPr>
        <p:txBody>
          <a:bodyPr>
            <a:normAutofit fontScale="90000"/>
          </a:bodyPr>
          <a:lstStyle/>
          <a:p>
            <a:r>
              <a:rPr kumimoji="1" lang="zh-CN" altLang="en-US" sz="3200" dirty="0">
                <a:latin typeface="+mj-ea"/>
              </a:rPr>
              <a:t>清华大学</a:t>
            </a:r>
            <a:r>
              <a:rPr kumimoji="1" lang="en-US" altLang="zh-CN" sz="3200" dirty="0">
                <a:latin typeface="+mj-ea"/>
              </a:rPr>
              <a:t>2018</a:t>
            </a:r>
            <a:r>
              <a:rPr kumimoji="1" lang="zh-TW" altLang="en-US" sz="3200" dirty="0">
                <a:latin typeface="STZhongsong" panose="02010600040101010101" pitchFamily="2" charset="-122"/>
                <a:ea typeface="STZhongsong" panose="02010600040101010101" pitchFamily="2" charset="-122"/>
              </a:rPr>
              <a:t>级</a:t>
            </a:r>
            <a:r>
              <a:rPr kumimoji="1" lang="zh-CN" altLang="en-US" sz="3200" dirty="0">
                <a:latin typeface="+mj-ea"/>
              </a:rPr>
              <a:t>本科综合论文训练</a:t>
            </a:r>
            <a:br>
              <a:rPr kumimoji="1" lang="en-US" altLang="zh-CN" dirty="0">
                <a:latin typeface="+mj-ea"/>
              </a:rPr>
            </a:br>
            <a:r>
              <a:rPr kumimoji="1" lang="zh-TW" altLang="en-US" sz="36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基于</a:t>
            </a:r>
            <a:r>
              <a:rPr kumimoji="1" lang="en-US" altLang="zh-TW" sz="36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FU740-C000</a:t>
            </a:r>
            <a:r>
              <a:rPr kumimoji="1" lang="zh-TW" altLang="en-US" sz="36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的线上硬件交互实验平台开发</a:t>
            </a:r>
            <a:br>
              <a:rPr kumimoji="1" lang="en-US" altLang="zh-TW" sz="3600" b="1" dirty="0">
                <a:latin typeface="STZhongsong" panose="02010600040101010101" pitchFamily="2" charset="-122"/>
                <a:ea typeface="STZhongsong" panose="02010600040101010101" pitchFamily="2" charset="-122"/>
              </a:rPr>
            </a:br>
            <a:r>
              <a:rPr kumimoji="1" lang="zh-TW" altLang="en-US" sz="3600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中期答辩</a:t>
            </a:r>
            <a:endParaRPr kumimoji="1" lang="zh-CN" altLang="en-US" sz="3600" b="1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56EDC8-6865-C043-9F52-A5101097F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560" y="3952219"/>
            <a:ext cx="10700880" cy="2484092"/>
          </a:xfrm>
        </p:spPr>
        <p:txBody>
          <a:bodyPr>
            <a:normAutofit/>
          </a:bodyPr>
          <a:lstStyle/>
          <a:p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唐皓泓</a:t>
            </a:r>
            <a:endParaRPr kumimoji="1"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计算机系 </a:t>
            </a:r>
            <a:r>
              <a:rPr kumimoji="1" lang="en-US" altLang="zh-CN" dirty="0">
                <a:latin typeface="STZhongsong" panose="02010600040101010101" pitchFamily="2" charset="-122"/>
                <a:ea typeface="STZhongsong" panose="02010600040101010101" pitchFamily="2" charset="-122"/>
              </a:rPr>
              <a:t>82</a:t>
            </a:r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班</a:t>
            </a:r>
            <a:endParaRPr kumimoji="1" lang="en-US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指导老师：向勇</a:t>
            </a:r>
            <a:endParaRPr kumimoji="1"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kumimoji="1" lang="en-US" altLang="zh-CN" dirty="0">
                <a:latin typeface="STZhongsong" panose="02010600040101010101" pitchFamily="2" charset="-122"/>
                <a:ea typeface="STZhongsong" panose="02010600040101010101" pitchFamily="2" charset="-122"/>
              </a:rPr>
              <a:t>2022</a:t>
            </a:r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年</a:t>
            </a:r>
            <a:r>
              <a:rPr kumimoji="1" lang="en-US" altLang="zh-CN" dirty="0">
                <a:latin typeface="STZhongsong" panose="02010600040101010101" pitchFamily="2" charset="-122"/>
                <a:ea typeface="STZhongsong" panose="02010600040101010101" pitchFamily="2" charset="-122"/>
              </a:rPr>
              <a:t>4</a:t>
            </a:r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月</a:t>
            </a:r>
            <a:r>
              <a:rPr kumimoji="1" lang="en-US" altLang="zh-CN" dirty="0">
                <a:latin typeface="STZhongsong" panose="02010600040101010101" pitchFamily="2" charset="-122"/>
                <a:ea typeface="STZhongsong" panose="02010600040101010101" pitchFamily="2" charset="-122"/>
              </a:rPr>
              <a:t>6</a:t>
            </a:r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日</a:t>
            </a:r>
            <a:endParaRPr kumimoji="1" lang="zh-CN" altLang="en-US" dirty="0">
              <a:latin typeface="Gill Sans MT (本文)"/>
            </a:endParaRPr>
          </a:p>
        </p:txBody>
      </p:sp>
    </p:spTree>
    <p:extLst>
      <p:ext uri="{BB962C8B-B14F-4D97-AF65-F5344CB8AC3E}">
        <p14:creationId xmlns:p14="http://schemas.microsoft.com/office/powerpoint/2010/main" val="98792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50672-3348-4AB1-AB9B-84E1597D6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5306" y="1731444"/>
            <a:ext cx="5087073" cy="553373"/>
          </a:xfrm>
        </p:spPr>
        <p:txBody>
          <a:bodyPr/>
          <a:lstStyle/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具体工作 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- 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平台搭建手册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E8BC665-36C5-4E6C-8ADD-C911273DD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307" y="2445535"/>
            <a:ext cx="4544562" cy="2934999"/>
          </a:xfrm>
        </p:spPr>
        <p:txBody>
          <a:bodyPr/>
          <a:lstStyle/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平台搭建手册，详细记录各种所需软硬件的配置方法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F370030B-C33D-472F-AD5B-A87BD67C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HK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已完成的研究工作及成果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B415456-630B-47F5-9E92-8CC849021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01024"/>
            <a:ext cx="2485425" cy="494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37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C3EC9-98F6-1540-AB0B-5EF8D14C6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存在的问题与困难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25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F370030B-C33D-472F-AD5B-A87BD67C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存在的问题与困难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43EA7C44-3739-4A6F-957E-26F2EC515CC7}"/>
              </a:ext>
            </a:extLst>
          </p:cNvPr>
          <p:cNvSpPr txBox="1">
            <a:spLocks/>
          </p:cNvSpPr>
          <p:nvPr/>
        </p:nvSpPr>
        <p:spPr>
          <a:xfrm>
            <a:off x="835306" y="2360226"/>
            <a:ext cx="4526808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需要思考如何在平台上实现一个更好的调试方式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可能需要设计一个板子调度方案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(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动态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/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静态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)</a:t>
            </a:r>
          </a:p>
          <a:p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8" name="文字版面配置區 1">
            <a:extLst>
              <a:ext uri="{FF2B5EF4-FFF2-40B4-BE49-F238E27FC236}">
                <a16:creationId xmlns:a16="http://schemas.microsoft.com/office/drawing/2014/main" id="{F66CE209-F9B8-4F8F-89C9-B2040C559F59}"/>
              </a:ext>
            </a:extLst>
          </p:cNvPr>
          <p:cNvSpPr txBox="1">
            <a:spLocks/>
          </p:cNvSpPr>
          <p:nvPr/>
        </p:nvSpPr>
        <p:spPr>
          <a:xfrm>
            <a:off x="835306" y="1723020"/>
            <a:ext cx="5087075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dirty="0">
                <a:latin typeface="STZhongsong" panose="02010600040101010101" pitchFamily="2" charset="-122"/>
                <a:ea typeface="STZhongsong" panose="02010600040101010101" pitchFamily="2" charset="-122"/>
              </a:rPr>
              <a:t>Moodle </a:t>
            </a:r>
            <a:r>
              <a:rPr lang="zh-HK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线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上</a:t>
            </a:r>
            <a:r>
              <a:rPr lang="zh-HK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平台</a:t>
            </a:r>
          </a:p>
        </p:txBody>
      </p:sp>
      <p:sp>
        <p:nvSpPr>
          <p:cNvPr id="5" name="文字版面配置區 1">
            <a:extLst>
              <a:ext uri="{FF2B5EF4-FFF2-40B4-BE49-F238E27FC236}">
                <a16:creationId xmlns:a16="http://schemas.microsoft.com/office/drawing/2014/main" id="{756135B7-88D4-4F81-A523-24AE43F91B52}"/>
              </a:ext>
            </a:extLst>
          </p:cNvPr>
          <p:cNvSpPr txBox="1">
            <a:spLocks/>
          </p:cNvSpPr>
          <p:nvPr/>
        </p:nvSpPr>
        <p:spPr>
          <a:xfrm>
            <a:off x="6429717" y="1723019"/>
            <a:ext cx="5087075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解决方法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56178CC-6F60-400F-A85D-42D688FC8406}"/>
              </a:ext>
            </a:extLst>
          </p:cNvPr>
          <p:cNvSpPr txBox="1">
            <a:spLocks/>
          </p:cNvSpPr>
          <p:nvPr/>
        </p:nvSpPr>
        <p:spPr>
          <a:xfrm>
            <a:off x="6429717" y="2360226"/>
            <a:ext cx="5558067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后续可能需要再和指导老师商讨具体细化的执行内容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3836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C3EC9-98F6-1540-AB0B-5EF8D14C6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后期拟完成的研究工作及进度安排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7725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后期拟完成的研究工作及进度安排</a:t>
            </a:r>
            <a:endParaRPr kumimoji="1" lang="zh-CN" altLang="en-US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75A6D1B3-ADED-47A2-903A-209D36514C64}"/>
              </a:ext>
            </a:extLst>
          </p:cNvPr>
          <p:cNvSpPr txBox="1">
            <a:spLocks/>
          </p:cNvSpPr>
          <p:nvPr/>
        </p:nvSpPr>
        <p:spPr>
          <a:xfrm>
            <a:off x="512327" y="1723991"/>
            <a:ext cx="10844367" cy="4439353"/>
          </a:xfrm>
          <a:prstGeom prst="rect">
            <a:avLst/>
          </a:prstGeom>
        </p:spPr>
        <p:txBody>
          <a:bodyPr>
            <a:no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7-8</a:t>
            </a:r>
            <a:r>
              <a:rPr lang="zh-TW" altLang="en-US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周：研究</a:t>
            </a:r>
            <a:r>
              <a:rPr lang="en-US" altLang="zh-TW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U740HDMI</a:t>
            </a:r>
            <a:r>
              <a:rPr lang="zh-TW" altLang="en-US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输出，设计板子调试方案</a:t>
            </a:r>
            <a:endParaRPr lang="en-US" altLang="zh-TW" sz="2000" dirty="0">
              <a:solidFill>
                <a:schemeClr val="tx1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en-US" altLang="zh-TW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9-10</a:t>
            </a:r>
            <a:r>
              <a:rPr lang="zh-TW" altLang="en-US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周：设计数据收集方法</a:t>
            </a:r>
            <a:r>
              <a:rPr lang="en-US" altLang="zh-TW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(</a:t>
            </a:r>
            <a:r>
              <a:rPr lang="zh-TW" altLang="en-US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操作日志、错误信息</a:t>
            </a:r>
            <a:r>
              <a:rPr lang="en-US" altLang="zh-TW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)</a:t>
            </a:r>
            <a:r>
              <a:rPr lang="zh-TW" altLang="en-US" sz="200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，继</a:t>
            </a:r>
            <a:r>
              <a:rPr lang="zh-TW" altLang="en-US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续测试调试界面</a:t>
            </a:r>
            <a:endParaRPr lang="en-US" altLang="zh-TW" sz="2000" dirty="0">
              <a:solidFill>
                <a:schemeClr val="tx1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en-US" altLang="zh-TW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11-12</a:t>
            </a:r>
            <a:r>
              <a:rPr lang="zh-TW" altLang="en-US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周：设计并测试网络端口动态分配，设计系统故障处理</a:t>
            </a:r>
            <a:endParaRPr lang="en-US" altLang="zh-TW" sz="2000" dirty="0">
              <a:solidFill>
                <a:schemeClr val="tx1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en-US" altLang="zh-TW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13-14</a:t>
            </a:r>
            <a:r>
              <a:rPr lang="zh-TW" altLang="en-US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周：整体稳定性优化，或许可以准备</a:t>
            </a:r>
            <a:r>
              <a:rPr lang="en-US" altLang="zh-TW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Docker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15-16</a:t>
            </a:r>
            <a:r>
              <a:rPr lang="zh-TW" altLang="en-US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周：最后调整，并准备</a:t>
            </a:r>
            <a:r>
              <a:rPr lang="zh-CN" altLang="zh-HK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Times New Roman" panose="02020603050405020304" pitchFamily="18" charset="0"/>
              </a:rPr>
              <a:t>最终</a:t>
            </a:r>
            <a:r>
              <a:rPr lang="zh-TW" altLang="en-US" sz="20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答辩资料</a:t>
            </a:r>
            <a:endParaRPr lang="zh-HK" altLang="en-US" sz="2000" dirty="0">
              <a:solidFill>
                <a:schemeClr val="tx1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9613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感谢</a:t>
            </a:r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老师们的聆听</a:t>
            </a:r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43330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285" y="2089845"/>
            <a:ext cx="9923523" cy="3391101"/>
          </a:xfrm>
        </p:spPr>
        <p:txBody>
          <a:bodyPr anchor="t"/>
          <a:lstStyle/>
          <a:p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一 </a:t>
            </a:r>
            <a:r>
              <a:rPr kumimoji="1" lang="zh-HK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已完成的研究工作及成果 </a:t>
            </a:r>
          </a:p>
          <a:p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二</a:t>
            </a:r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 后期拟完成的研究工作及进度安排 </a:t>
            </a:r>
            <a:endParaRPr kumimoji="1" lang="en-US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kumimoji="1"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三 </a:t>
            </a:r>
            <a:r>
              <a:rPr kumimoji="1"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存在的问题与困难</a:t>
            </a:r>
            <a:endParaRPr kumimoji="1"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0" indent="0">
              <a:buNone/>
            </a:pPr>
            <a:endParaRPr kumimoji="1" lang="zh-CN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74923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C3EC9-98F6-1540-AB0B-5EF8D14C6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HK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已完成的研究工作及成果</a:t>
            </a:r>
            <a:endParaRPr kumimoji="1" lang="zh-CN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939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6CF33645-459F-4417-BF8A-8C5A453AE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527" y="1626875"/>
            <a:ext cx="3980783" cy="536005"/>
          </a:xfrm>
        </p:spPr>
        <p:txBody>
          <a:bodyPr/>
          <a:lstStyle/>
          <a:p>
            <a:r>
              <a:rPr lang="en-US" altLang="zh-HK" dirty="0">
                <a:latin typeface="STZhongsong" panose="02010600040101010101" pitchFamily="2" charset="-122"/>
                <a:ea typeface="STZhongsong" panose="02010600040101010101" pitchFamily="2" charset="-122"/>
              </a:rPr>
              <a:t>FU740-C000 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目前已实现功能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B3E7E6-46A9-471B-872F-BC8B635D6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527" y="2313206"/>
            <a:ext cx="5494473" cy="2934999"/>
          </a:xfrm>
        </p:spPr>
        <p:txBody>
          <a:bodyPr/>
          <a:lstStyle/>
          <a:p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FU740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已安装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U-Boot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，可通过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U-Boot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启动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可以通过网络连接串口然后安装操作系统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通过网络连接直接访问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FU740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上的系统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能够通过网络连接远程访问串口并获取串口调试讯息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F370030B-C33D-472F-AD5B-A87BD67C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HK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已完成的研究工作及成果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5" name="文字版面配置區 1">
            <a:extLst>
              <a:ext uri="{FF2B5EF4-FFF2-40B4-BE49-F238E27FC236}">
                <a16:creationId xmlns:a16="http://schemas.microsoft.com/office/drawing/2014/main" id="{AE900D9E-F550-46F5-A6A9-4357912B053B}"/>
              </a:ext>
            </a:extLst>
          </p:cNvPr>
          <p:cNvSpPr txBox="1">
            <a:spLocks/>
          </p:cNvSpPr>
          <p:nvPr/>
        </p:nvSpPr>
        <p:spPr>
          <a:xfrm>
            <a:off x="6096000" y="1619533"/>
            <a:ext cx="4583837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dirty="0">
                <a:latin typeface="STZhongsong" panose="02010600040101010101" pitchFamily="2" charset="-122"/>
                <a:ea typeface="STZhongsong" panose="02010600040101010101" pitchFamily="2" charset="-122"/>
              </a:rPr>
              <a:t>Moodle 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在线平台目前已实现功能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6EC1569-1BC4-402D-BEC9-36775FA7DA9C}"/>
              </a:ext>
            </a:extLst>
          </p:cNvPr>
          <p:cNvSpPr txBox="1">
            <a:spLocks/>
          </p:cNvSpPr>
          <p:nvPr/>
        </p:nvSpPr>
        <p:spPr>
          <a:xfrm>
            <a:off x="6096000" y="2305864"/>
            <a:ext cx="5494473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已经构建基本网站框架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(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前端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)</a:t>
            </a: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具备登入界面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具有本地数据库，可以创建用户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安装了插件，有基础程序编译功能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8" name="文字版面配置區 1">
            <a:extLst>
              <a:ext uri="{FF2B5EF4-FFF2-40B4-BE49-F238E27FC236}">
                <a16:creationId xmlns:a16="http://schemas.microsoft.com/office/drawing/2014/main" id="{F6D9A552-3DCC-4D65-A029-3ABBD96217BF}"/>
              </a:ext>
            </a:extLst>
          </p:cNvPr>
          <p:cNvSpPr txBox="1">
            <a:spLocks/>
          </p:cNvSpPr>
          <p:nvPr/>
        </p:nvSpPr>
        <p:spPr>
          <a:xfrm>
            <a:off x="660712" y="4478804"/>
            <a:ext cx="3980783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平台搭建手册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7BAE1F0-C679-4A18-9D6E-86BC6B01F7E5}"/>
              </a:ext>
            </a:extLst>
          </p:cNvPr>
          <p:cNvSpPr txBox="1">
            <a:spLocks/>
          </p:cNvSpPr>
          <p:nvPr/>
        </p:nvSpPr>
        <p:spPr>
          <a:xfrm>
            <a:off x="601527" y="5193983"/>
            <a:ext cx="5494473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平台搭建手册，从零开始，无论是硬件方面，还是软件方面，都详细的记载了每一步的做法与可能遇到的问题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5951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F370030B-C33D-472F-AD5B-A87BD67C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HK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已完成的研究工作及成果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43EA7C44-3739-4A6F-957E-26F2EC515CC7}"/>
              </a:ext>
            </a:extLst>
          </p:cNvPr>
          <p:cNvSpPr txBox="1">
            <a:spLocks/>
          </p:cNvSpPr>
          <p:nvPr/>
        </p:nvSpPr>
        <p:spPr>
          <a:xfrm>
            <a:off x="835306" y="2373421"/>
            <a:ext cx="8255428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以树莓派作为连接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FU740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与客户端的中间媒介，物理上连接树莓派与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FU740</a:t>
            </a: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树莓派安装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Ubuntu Server 20.04</a:t>
            </a: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利用杜邦线连接树莓派上的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GPIO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端口以及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FU740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电源开关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编程实现控制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GPIO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，通过树莓派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GPIO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控制继电器的高低电平，利用高低电平通断，模拟按开机键功能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配合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GPIO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搭建了一个响应网站，用户可透过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HTTP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请求远程控制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FU740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电源开关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用户可通过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HTTP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访问，远程控制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FU740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的开机与关机，实现远程开机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http://183.173.21.114:8182/poweron1</a:t>
            </a:r>
          </a:p>
          <a:p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http://183.173.21.114:8182/poweroff1</a:t>
            </a:r>
          </a:p>
          <a:p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marL="0" indent="0">
              <a:buNone/>
            </a:pP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8" name="文字版面配置區 1">
            <a:extLst>
              <a:ext uri="{FF2B5EF4-FFF2-40B4-BE49-F238E27FC236}">
                <a16:creationId xmlns:a16="http://schemas.microsoft.com/office/drawing/2014/main" id="{F66CE209-F9B8-4F8F-89C9-B2040C559F59}"/>
              </a:ext>
            </a:extLst>
          </p:cNvPr>
          <p:cNvSpPr txBox="1">
            <a:spLocks/>
          </p:cNvSpPr>
          <p:nvPr/>
        </p:nvSpPr>
        <p:spPr>
          <a:xfrm>
            <a:off x="835306" y="1723020"/>
            <a:ext cx="5087075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具体工作 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-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远程开机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368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F370030B-C33D-472F-AD5B-A87BD67C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HK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已完成的研究工作及成果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43EA7C44-3739-4A6F-957E-26F2EC515CC7}"/>
              </a:ext>
            </a:extLst>
          </p:cNvPr>
          <p:cNvSpPr txBox="1">
            <a:spLocks/>
          </p:cNvSpPr>
          <p:nvPr/>
        </p:nvSpPr>
        <p:spPr>
          <a:xfrm>
            <a:off x="835305" y="2373421"/>
            <a:ext cx="11247203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在树莓派上配置了一套稳定的网络配置（自动连接校园网，搭建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DHCP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服务器，搭建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TFTP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服务，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NAT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服务）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编写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WPA_SUPPLICANT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文件，完成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802.1X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认证网络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(Tsinghua-Secure)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自动化登入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搭建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DHCP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服务器，每次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FU740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开机时根据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MAC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地址自动分配固定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IP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，方便用户远程访问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搭建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TFTP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服务，可以不用透过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SD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卡，而是通过网络远程安装系统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启用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NAT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服务，使得内网也可以访问外网，即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FU740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只需通过网线连接树莓派便可以访问外网而不需特别配置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8" name="文字版面配置區 1">
            <a:extLst>
              <a:ext uri="{FF2B5EF4-FFF2-40B4-BE49-F238E27FC236}">
                <a16:creationId xmlns:a16="http://schemas.microsoft.com/office/drawing/2014/main" id="{F66CE209-F9B8-4F8F-89C9-B2040C559F59}"/>
              </a:ext>
            </a:extLst>
          </p:cNvPr>
          <p:cNvSpPr txBox="1">
            <a:spLocks/>
          </p:cNvSpPr>
          <p:nvPr/>
        </p:nvSpPr>
        <p:spPr>
          <a:xfrm>
            <a:off x="835306" y="1723020"/>
            <a:ext cx="5087075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具体工作 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- 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网络配置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547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F370030B-C33D-472F-AD5B-A87BD67C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HK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已完成的研究工作及成果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43EA7C44-3739-4A6F-957E-26F2EC515CC7}"/>
              </a:ext>
            </a:extLst>
          </p:cNvPr>
          <p:cNvSpPr txBox="1">
            <a:spLocks/>
          </p:cNvSpPr>
          <p:nvPr/>
        </p:nvSpPr>
        <p:spPr>
          <a:xfrm>
            <a:off x="835305" y="2373421"/>
            <a:ext cx="7243375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研究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U-Boot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的安装方法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初次需利用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SD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卡安装，然后便会写到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SPI flash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里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阅读文档后得知需要在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FU740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板上调整拨码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8" name="文字版面配置區 1">
            <a:extLst>
              <a:ext uri="{FF2B5EF4-FFF2-40B4-BE49-F238E27FC236}">
                <a16:creationId xmlns:a16="http://schemas.microsoft.com/office/drawing/2014/main" id="{F66CE209-F9B8-4F8F-89C9-B2040C559F59}"/>
              </a:ext>
            </a:extLst>
          </p:cNvPr>
          <p:cNvSpPr txBox="1">
            <a:spLocks/>
          </p:cNvSpPr>
          <p:nvPr/>
        </p:nvSpPr>
        <p:spPr>
          <a:xfrm>
            <a:off x="835306" y="1723020"/>
            <a:ext cx="5087075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具体工作 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- 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启动程序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927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F370030B-C33D-472F-AD5B-A87BD67C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HK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已完成的研究工作及成果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43EA7C44-3739-4A6F-957E-26F2EC515CC7}"/>
              </a:ext>
            </a:extLst>
          </p:cNvPr>
          <p:cNvSpPr txBox="1">
            <a:spLocks/>
          </p:cNvSpPr>
          <p:nvPr/>
        </p:nvSpPr>
        <p:spPr>
          <a:xfrm>
            <a:off x="835305" y="2373421"/>
            <a:ext cx="10909851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在树莓派上配置了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PICOCOM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，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USBIP</a:t>
            </a: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搜寻数据后发现，可以利用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PICOCOM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来获取串口的调试讯息，甚至可在串口直接为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FU740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安装操作系统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配置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USBIP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，让用户可以直接远程连接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USB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串口而不用登入树莓派在使用串口调试工具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18" name="文字版面配置區 1">
            <a:extLst>
              <a:ext uri="{FF2B5EF4-FFF2-40B4-BE49-F238E27FC236}">
                <a16:creationId xmlns:a16="http://schemas.microsoft.com/office/drawing/2014/main" id="{F66CE209-F9B8-4F8F-89C9-B2040C559F59}"/>
              </a:ext>
            </a:extLst>
          </p:cNvPr>
          <p:cNvSpPr txBox="1">
            <a:spLocks/>
          </p:cNvSpPr>
          <p:nvPr/>
        </p:nvSpPr>
        <p:spPr>
          <a:xfrm>
            <a:off x="835306" y="1723020"/>
            <a:ext cx="5087075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具体工作 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- 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串口调试以及操作系统安装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640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50672-3348-4AB1-AB9B-84E1597D6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5306" y="1731444"/>
            <a:ext cx="5087073" cy="553373"/>
          </a:xfrm>
        </p:spPr>
        <p:txBody>
          <a:bodyPr/>
          <a:lstStyle/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具体工作 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- Moodle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E8BC665-36C5-4E6C-8ADD-C911273DD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307" y="2445535"/>
            <a:ext cx="4544562" cy="2934999"/>
          </a:xfrm>
        </p:spPr>
        <p:txBody>
          <a:bodyPr/>
          <a:lstStyle/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已经构建基本前端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能够通过外网访问登入界面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具有本地数据库，可以创建用户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有基础程序编译功能，可以编译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C++, Python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等程序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F370030B-C33D-472F-AD5B-A87BD67C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HK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已完成的研究工作及成果</a:t>
            </a:r>
            <a:endParaRPr lang="zh-HK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D088436-0D8D-41A8-AE42-06368330C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589" y="422844"/>
            <a:ext cx="5342202" cy="276570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533C5E0-1FF9-46D1-A5FC-1D0069843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241" y="3498875"/>
            <a:ext cx="5385544" cy="276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82601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扁平-16: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6909</TotalTime>
  <Words>1066</Words>
  <Application>Microsoft Office PowerPoint</Application>
  <PresentationFormat>寬螢幕</PresentationFormat>
  <Paragraphs>85</Paragraphs>
  <Slides>15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DengXian</vt:lpstr>
      <vt:lpstr>Gill Sans MT (本文)</vt:lpstr>
      <vt:lpstr>STZhongsong</vt:lpstr>
      <vt:lpstr>STZhongsong</vt:lpstr>
      <vt:lpstr>Arial</vt:lpstr>
      <vt:lpstr>Gill Sans MT</vt:lpstr>
      <vt:lpstr>Wingdings 2</vt:lpstr>
      <vt:lpstr>清华简约主题-扁平-16:9</vt:lpstr>
      <vt:lpstr>清华大学2018级本科综合论文训练 基于FU740-C000的线上硬件交互实验平台开发 中期答辩</vt:lpstr>
      <vt:lpstr>目录</vt:lpstr>
      <vt:lpstr>已完成的研究工作及成果</vt:lpstr>
      <vt:lpstr>已完成的研究工作及成果</vt:lpstr>
      <vt:lpstr>已完成的研究工作及成果</vt:lpstr>
      <vt:lpstr>已完成的研究工作及成果</vt:lpstr>
      <vt:lpstr>已完成的研究工作及成果</vt:lpstr>
      <vt:lpstr>已完成的研究工作及成果</vt:lpstr>
      <vt:lpstr>已完成的研究工作及成果</vt:lpstr>
      <vt:lpstr>已完成的研究工作及成果</vt:lpstr>
      <vt:lpstr>存在的问题与困难</vt:lpstr>
      <vt:lpstr>存在的问题与困难</vt:lpstr>
      <vt:lpstr>后期拟完成的研究工作及进度安排</vt:lpstr>
      <vt:lpstr>后期拟完成的研究工作及进度安排</vt:lpstr>
      <vt:lpstr>感谢老师们的聆听！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Wang Wang</cp:lastModifiedBy>
  <cp:revision>1385</cp:revision>
  <cp:lastPrinted>2020-04-04T02:50:47Z</cp:lastPrinted>
  <dcterms:created xsi:type="dcterms:W3CDTF">2020-01-04T07:43:38Z</dcterms:created>
  <dcterms:modified xsi:type="dcterms:W3CDTF">2022-04-05T07:32:48Z</dcterms:modified>
</cp:coreProperties>
</file>