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16"/>
  </p:notesMasterIdLst>
  <p:sldIdLst>
    <p:sldId id="270" r:id="rId2"/>
    <p:sldId id="258" r:id="rId3"/>
    <p:sldId id="271" r:id="rId4"/>
    <p:sldId id="268" r:id="rId5"/>
    <p:sldId id="274" r:id="rId6"/>
    <p:sldId id="287" r:id="rId7"/>
    <p:sldId id="275" r:id="rId8"/>
    <p:sldId id="282" r:id="rId9"/>
    <p:sldId id="273" r:id="rId10"/>
    <p:sldId id="276" r:id="rId11"/>
    <p:sldId id="284" r:id="rId12"/>
    <p:sldId id="277" r:id="rId13"/>
    <p:sldId id="279"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81101" autoAdjust="0"/>
  </p:normalViewPr>
  <p:slideViewPr>
    <p:cSldViewPr snapToGrid="0" snapToObjects="1">
      <p:cViewPr varScale="1">
        <p:scale>
          <a:sx n="70" d="100"/>
          <a:sy n="70" d="100"/>
        </p:scale>
        <p:origin x="1291" y="43"/>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20CA1-9F6E-4404-9798-61BD7EFDF0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HK" altLang="en-US"/>
        </a:p>
      </dgm:t>
    </dgm:pt>
    <dgm:pt modelId="{4FEF7BFD-4E08-4BD1-9DEF-09B322CA42D3}">
      <dgm:prSet phldrT="[文字]" custT="1"/>
      <dgm:spPr/>
      <dgm:t>
        <a:bodyPr/>
        <a:lstStyle/>
        <a:p>
          <a:r>
            <a:rPr lang="zh-TW" altLang="en-US" sz="1600" dirty="0">
              <a:latin typeface="STZhongsong" panose="02010600040101010101" pitchFamily="2" charset="-122"/>
              <a:ea typeface="STZhongsong" panose="02010600040101010101" pitchFamily="2" charset="-122"/>
            </a:rPr>
            <a:t>用户端</a:t>
          </a:r>
          <a:endParaRPr lang="zh-HK" altLang="en-US" sz="1600" dirty="0">
            <a:latin typeface="STZhongsong" panose="02010600040101010101" pitchFamily="2" charset="-122"/>
            <a:ea typeface="STZhongsong" panose="02010600040101010101" pitchFamily="2" charset="-122"/>
          </a:endParaRPr>
        </a:p>
      </dgm:t>
    </dgm:pt>
    <dgm:pt modelId="{6B0D806A-4DDC-4972-AF56-8058C19FC2E9}" type="parTrans" cxnId="{9151DDDF-C302-430B-BE3F-AA46B176A545}">
      <dgm:prSet/>
      <dgm:spPr/>
      <dgm:t>
        <a:bodyPr/>
        <a:lstStyle/>
        <a:p>
          <a:endParaRPr lang="zh-HK" altLang="en-US"/>
        </a:p>
      </dgm:t>
    </dgm:pt>
    <dgm:pt modelId="{2F059259-0207-437B-8967-A7E3E4A7A5CF}" type="sibTrans" cxnId="{9151DDDF-C302-430B-BE3F-AA46B176A545}">
      <dgm:prSet/>
      <dgm:spPr/>
      <dgm:t>
        <a:bodyPr/>
        <a:lstStyle/>
        <a:p>
          <a:endParaRPr lang="zh-HK" altLang="en-US"/>
        </a:p>
      </dgm:t>
    </dgm:pt>
    <dgm:pt modelId="{2B42C4B2-0835-484F-B46E-12762648D683}">
      <dgm:prSet phldrT="[文字]" custT="1"/>
      <dgm:spPr/>
      <dgm:t>
        <a:bodyPr/>
        <a:lstStyle/>
        <a:p>
          <a:r>
            <a:rPr lang="zh-TW" altLang="en-US" sz="1600">
              <a:latin typeface="STZhongsong" panose="02010600040101010101" pitchFamily="2" charset="-122"/>
              <a:ea typeface="STZhongsong" panose="02010600040101010101" pitchFamily="2" charset="-122"/>
            </a:rPr>
            <a:t>服务器端</a:t>
          </a:r>
          <a:endParaRPr lang="en-US" altLang="zh-TW" sz="1600" dirty="0">
            <a:latin typeface="STZhongsong" panose="02010600040101010101" pitchFamily="2" charset="-122"/>
            <a:ea typeface="STZhongsong" panose="02010600040101010101" pitchFamily="2" charset="-122"/>
          </a:endParaRPr>
        </a:p>
      </dgm:t>
    </dgm:pt>
    <dgm:pt modelId="{59E166CC-C523-46C9-BF26-E455CE18FA8D}" type="parTrans" cxnId="{6035A22D-37DD-4659-A51F-1683A6E18E0E}">
      <dgm:prSet/>
      <dgm:spPr/>
      <dgm:t>
        <a:bodyPr/>
        <a:lstStyle/>
        <a:p>
          <a:endParaRPr lang="zh-HK" altLang="en-US"/>
        </a:p>
      </dgm:t>
    </dgm:pt>
    <dgm:pt modelId="{009CABD1-42C0-4433-B9F8-0D8FD56149FD}" type="sibTrans" cxnId="{6035A22D-37DD-4659-A51F-1683A6E18E0E}">
      <dgm:prSet/>
      <dgm:spPr/>
      <dgm:t>
        <a:bodyPr/>
        <a:lstStyle/>
        <a:p>
          <a:endParaRPr lang="zh-HK" altLang="en-US"/>
        </a:p>
      </dgm:t>
    </dgm:pt>
    <dgm:pt modelId="{FA628FF8-D156-4911-8DBD-7BC4821A8708}">
      <dgm:prSet phldrT="[文字]" custT="1"/>
      <dgm:spPr/>
      <dgm:t>
        <a:bodyPr/>
        <a:lstStyle/>
        <a:p>
          <a:r>
            <a:rPr lang="zh-TW" altLang="en-US" sz="1600" dirty="0">
              <a:latin typeface="STZhongsong" panose="02010600040101010101" pitchFamily="2" charset="-122"/>
              <a:ea typeface="STZhongsong" panose="02010600040101010101" pitchFamily="2" charset="-122"/>
            </a:rPr>
            <a:t>板子</a:t>
          </a:r>
          <a:endParaRPr lang="zh-HK" altLang="en-US" sz="1600" dirty="0">
            <a:latin typeface="STZhongsong" panose="02010600040101010101" pitchFamily="2" charset="-122"/>
            <a:ea typeface="STZhongsong" panose="02010600040101010101" pitchFamily="2" charset="-122"/>
          </a:endParaRPr>
        </a:p>
      </dgm:t>
    </dgm:pt>
    <dgm:pt modelId="{AF436312-7C36-456F-BCC9-998285FC8715}" type="parTrans" cxnId="{3F860993-B8AE-4C4C-829E-FD2CFC804220}">
      <dgm:prSet/>
      <dgm:spPr/>
      <dgm:t>
        <a:bodyPr/>
        <a:lstStyle/>
        <a:p>
          <a:endParaRPr lang="zh-HK" altLang="en-US"/>
        </a:p>
      </dgm:t>
    </dgm:pt>
    <dgm:pt modelId="{F1A4C28B-576D-45FF-AAFF-6968BAC53892}" type="sibTrans" cxnId="{3F860993-B8AE-4C4C-829E-FD2CFC804220}">
      <dgm:prSet/>
      <dgm:spPr/>
      <dgm:t>
        <a:bodyPr/>
        <a:lstStyle/>
        <a:p>
          <a:endParaRPr lang="zh-HK" altLang="en-US"/>
        </a:p>
      </dgm:t>
    </dgm:pt>
    <dgm:pt modelId="{C3D80975-38DF-472E-A151-D95B1AB8AC01}">
      <dgm:prSet phldrT="[文字]" custT="1"/>
      <dgm:spPr/>
      <dgm:t>
        <a:bodyPr/>
        <a:lstStyle/>
        <a:p>
          <a:r>
            <a:rPr lang="zh-TW" altLang="en-US" sz="1600" dirty="0">
              <a:latin typeface="STZhongsong" panose="02010600040101010101" pitchFamily="2" charset="-122"/>
              <a:ea typeface="STZhongsong" panose="02010600040101010101" pitchFamily="2" charset="-122"/>
            </a:rPr>
            <a:t>数据库</a:t>
          </a:r>
          <a:r>
            <a:rPr lang="en-US" altLang="zh-TW" sz="1600" dirty="0">
              <a:latin typeface="STZhongsong" panose="02010600040101010101" pitchFamily="2" charset="-122"/>
              <a:ea typeface="STZhongsong" panose="02010600040101010101" pitchFamily="2" charset="-122"/>
            </a:rPr>
            <a:t>(</a:t>
          </a:r>
          <a:r>
            <a:rPr lang="zh-TW" altLang="en-US" sz="1600" dirty="0">
              <a:latin typeface="STZhongsong" panose="02010600040101010101" pitchFamily="2" charset="-122"/>
              <a:ea typeface="STZhongsong" panose="02010600040101010101" pitchFamily="2" charset="-122"/>
            </a:rPr>
            <a:t>储存用户信息</a:t>
          </a:r>
          <a:r>
            <a:rPr lang="en-US" altLang="zh-TW" sz="1600" dirty="0">
              <a:latin typeface="STZhongsong" panose="02010600040101010101" pitchFamily="2" charset="-122"/>
              <a:ea typeface="STZhongsong" panose="02010600040101010101" pitchFamily="2" charset="-122"/>
            </a:rPr>
            <a:t>)</a:t>
          </a:r>
          <a:endParaRPr lang="zh-HK" altLang="en-US" sz="1600" dirty="0">
            <a:latin typeface="STZhongsong" panose="02010600040101010101" pitchFamily="2" charset="-122"/>
            <a:ea typeface="STZhongsong" panose="02010600040101010101" pitchFamily="2" charset="-122"/>
          </a:endParaRPr>
        </a:p>
      </dgm:t>
    </dgm:pt>
    <dgm:pt modelId="{B9DBE842-2A85-4E75-A102-6C6172DFC1D1}" type="parTrans" cxnId="{AFA91ABF-6A2C-4CD4-88E2-8CE29D24F8BD}">
      <dgm:prSet/>
      <dgm:spPr/>
      <dgm:t>
        <a:bodyPr/>
        <a:lstStyle/>
        <a:p>
          <a:endParaRPr lang="zh-HK" altLang="en-US"/>
        </a:p>
      </dgm:t>
    </dgm:pt>
    <dgm:pt modelId="{FD4A65E2-A063-4386-844F-89028365ED4E}" type="sibTrans" cxnId="{AFA91ABF-6A2C-4CD4-88E2-8CE29D24F8BD}">
      <dgm:prSet/>
      <dgm:spPr/>
      <dgm:t>
        <a:bodyPr/>
        <a:lstStyle/>
        <a:p>
          <a:endParaRPr lang="zh-HK" altLang="en-US"/>
        </a:p>
      </dgm:t>
    </dgm:pt>
    <dgm:pt modelId="{C2DAD3D7-7C1D-4A32-8DFE-6C05748A9D3B}" type="pres">
      <dgm:prSet presAssocID="{F3220CA1-9F6E-4404-9798-61BD7EFDF0FD}" presName="diagram" presStyleCnt="0">
        <dgm:presLayoutVars>
          <dgm:chPref val="1"/>
          <dgm:dir/>
          <dgm:animOne val="branch"/>
          <dgm:animLvl val="lvl"/>
          <dgm:resizeHandles val="exact"/>
        </dgm:presLayoutVars>
      </dgm:prSet>
      <dgm:spPr/>
    </dgm:pt>
    <dgm:pt modelId="{3BC6C230-971C-4DC7-9477-06D575686256}" type="pres">
      <dgm:prSet presAssocID="{4FEF7BFD-4E08-4BD1-9DEF-09B322CA42D3}" presName="root1" presStyleCnt="0"/>
      <dgm:spPr/>
    </dgm:pt>
    <dgm:pt modelId="{51587F8D-01FA-4C95-9D36-9EE7609DAF2E}" type="pres">
      <dgm:prSet presAssocID="{4FEF7BFD-4E08-4BD1-9DEF-09B322CA42D3}" presName="LevelOneTextNode" presStyleLbl="node0" presStyleIdx="0" presStyleCnt="1">
        <dgm:presLayoutVars>
          <dgm:chPref val="3"/>
        </dgm:presLayoutVars>
      </dgm:prSet>
      <dgm:spPr/>
    </dgm:pt>
    <dgm:pt modelId="{14492BB4-40E3-4CF8-82D8-89FC1F4DFE55}" type="pres">
      <dgm:prSet presAssocID="{4FEF7BFD-4E08-4BD1-9DEF-09B322CA42D3}" presName="level2hierChild" presStyleCnt="0"/>
      <dgm:spPr/>
    </dgm:pt>
    <dgm:pt modelId="{70A786AD-B3CE-4DFA-95F0-4AFF5085EFFD}" type="pres">
      <dgm:prSet presAssocID="{59E166CC-C523-46C9-BF26-E455CE18FA8D}" presName="conn2-1" presStyleLbl="parChTrans1D2" presStyleIdx="0" presStyleCnt="1"/>
      <dgm:spPr/>
    </dgm:pt>
    <dgm:pt modelId="{50299CEC-936D-4DE2-87F4-A10198ABE449}" type="pres">
      <dgm:prSet presAssocID="{59E166CC-C523-46C9-BF26-E455CE18FA8D}" presName="connTx" presStyleLbl="parChTrans1D2" presStyleIdx="0" presStyleCnt="1"/>
      <dgm:spPr/>
    </dgm:pt>
    <dgm:pt modelId="{0FF76DD0-313D-46BE-B9AF-A697A4714752}" type="pres">
      <dgm:prSet presAssocID="{2B42C4B2-0835-484F-B46E-12762648D683}" presName="root2" presStyleCnt="0"/>
      <dgm:spPr/>
    </dgm:pt>
    <dgm:pt modelId="{72B1171B-857D-4D96-95DE-B5991EF30309}" type="pres">
      <dgm:prSet presAssocID="{2B42C4B2-0835-484F-B46E-12762648D683}" presName="LevelTwoTextNode" presStyleLbl="node2" presStyleIdx="0" presStyleCnt="1">
        <dgm:presLayoutVars>
          <dgm:chPref val="3"/>
        </dgm:presLayoutVars>
      </dgm:prSet>
      <dgm:spPr/>
    </dgm:pt>
    <dgm:pt modelId="{64DF1455-76A7-40D4-96F2-5B869886FF84}" type="pres">
      <dgm:prSet presAssocID="{2B42C4B2-0835-484F-B46E-12762648D683}" presName="level3hierChild" presStyleCnt="0"/>
      <dgm:spPr/>
    </dgm:pt>
    <dgm:pt modelId="{7E510E31-C0C7-4928-A9C9-501498ACF09C}" type="pres">
      <dgm:prSet presAssocID="{AF436312-7C36-456F-BCC9-998285FC8715}" presName="conn2-1" presStyleLbl="parChTrans1D3" presStyleIdx="0" presStyleCnt="2"/>
      <dgm:spPr/>
    </dgm:pt>
    <dgm:pt modelId="{840D2887-4226-4208-BACE-9F57861490AB}" type="pres">
      <dgm:prSet presAssocID="{AF436312-7C36-456F-BCC9-998285FC8715}" presName="connTx" presStyleLbl="parChTrans1D3" presStyleIdx="0" presStyleCnt="2"/>
      <dgm:spPr/>
    </dgm:pt>
    <dgm:pt modelId="{16AFE810-7A44-43C7-BE6C-8820DA70A32E}" type="pres">
      <dgm:prSet presAssocID="{FA628FF8-D156-4911-8DBD-7BC4821A8708}" presName="root2" presStyleCnt="0"/>
      <dgm:spPr/>
    </dgm:pt>
    <dgm:pt modelId="{3E644408-B2BF-4413-8FAD-814D7AD8742E}" type="pres">
      <dgm:prSet presAssocID="{FA628FF8-D156-4911-8DBD-7BC4821A8708}" presName="LevelTwoTextNode" presStyleLbl="node3" presStyleIdx="0" presStyleCnt="2" custLinFactY="-10288" custLinFactNeighborX="99" custLinFactNeighborY="-100000">
        <dgm:presLayoutVars>
          <dgm:chPref val="3"/>
        </dgm:presLayoutVars>
      </dgm:prSet>
      <dgm:spPr/>
    </dgm:pt>
    <dgm:pt modelId="{F4E5A8DB-CCBC-4D39-99E1-54BC25C1463F}" type="pres">
      <dgm:prSet presAssocID="{FA628FF8-D156-4911-8DBD-7BC4821A8708}" presName="level3hierChild" presStyleCnt="0"/>
      <dgm:spPr/>
    </dgm:pt>
    <dgm:pt modelId="{193F89D6-614F-4795-8497-9E67C280E09C}" type="pres">
      <dgm:prSet presAssocID="{B9DBE842-2A85-4E75-A102-6C6172DFC1D1}" presName="conn2-1" presStyleLbl="parChTrans1D3" presStyleIdx="1" presStyleCnt="2"/>
      <dgm:spPr/>
    </dgm:pt>
    <dgm:pt modelId="{E141F94C-E5CE-42F0-8468-14440A1DFB19}" type="pres">
      <dgm:prSet presAssocID="{B9DBE842-2A85-4E75-A102-6C6172DFC1D1}" presName="connTx" presStyleLbl="parChTrans1D3" presStyleIdx="1" presStyleCnt="2"/>
      <dgm:spPr/>
    </dgm:pt>
    <dgm:pt modelId="{4FD799E6-1CE4-486D-BEE4-DF87D1013BE3}" type="pres">
      <dgm:prSet presAssocID="{C3D80975-38DF-472E-A151-D95B1AB8AC01}" presName="root2" presStyleCnt="0"/>
      <dgm:spPr/>
    </dgm:pt>
    <dgm:pt modelId="{B9617FBD-D7F9-42F4-866C-047DC474263E}" type="pres">
      <dgm:prSet presAssocID="{C3D80975-38DF-472E-A151-D95B1AB8AC01}" presName="LevelTwoTextNode" presStyleLbl="node3" presStyleIdx="1" presStyleCnt="2" custLinFactNeighborX="99" custLinFactNeighborY="-57500">
        <dgm:presLayoutVars>
          <dgm:chPref val="3"/>
        </dgm:presLayoutVars>
      </dgm:prSet>
      <dgm:spPr/>
    </dgm:pt>
    <dgm:pt modelId="{A7DEAEF2-C219-4714-85DC-BA97E4E3B253}" type="pres">
      <dgm:prSet presAssocID="{C3D80975-38DF-472E-A151-D95B1AB8AC01}" presName="level3hierChild" presStyleCnt="0"/>
      <dgm:spPr/>
    </dgm:pt>
  </dgm:ptLst>
  <dgm:cxnLst>
    <dgm:cxn modelId="{E1DBE602-F1B7-4E78-A28B-40D9F93280B7}" type="presOf" srcId="{59E166CC-C523-46C9-BF26-E455CE18FA8D}" destId="{50299CEC-936D-4DE2-87F4-A10198ABE449}" srcOrd="1" destOrd="0" presId="urn:microsoft.com/office/officeart/2005/8/layout/hierarchy2"/>
    <dgm:cxn modelId="{EFD80E1B-3DCA-4A24-B5F6-FEB76C0850BA}" type="presOf" srcId="{F3220CA1-9F6E-4404-9798-61BD7EFDF0FD}" destId="{C2DAD3D7-7C1D-4A32-8DFE-6C05748A9D3B}" srcOrd="0" destOrd="0" presId="urn:microsoft.com/office/officeart/2005/8/layout/hierarchy2"/>
    <dgm:cxn modelId="{6035A22D-37DD-4659-A51F-1683A6E18E0E}" srcId="{4FEF7BFD-4E08-4BD1-9DEF-09B322CA42D3}" destId="{2B42C4B2-0835-484F-B46E-12762648D683}" srcOrd="0" destOrd="0" parTransId="{59E166CC-C523-46C9-BF26-E455CE18FA8D}" sibTransId="{009CABD1-42C0-4433-B9F8-0D8FD56149FD}"/>
    <dgm:cxn modelId="{CF72FC2E-B662-4BAF-B301-3F648BA22AF6}" type="presOf" srcId="{AF436312-7C36-456F-BCC9-998285FC8715}" destId="{7E510E31-C0C7-4928-A9C9-501498ACF09C}" srcOrd="0" destOrd="0" presId="urn:microsoft.com/office/officeart/2005/8/layout/hierarchy2"/>
    <dgm:cxn modelId="{9AE8E548-4CFE-40BC-8EE3-12D77E2D3EFD}" type="presOf" srcId="{2B42C4B2-0835-484F-B46E-12762648D683}" destId="{72B1171B-857D-4D96-95DE-B5991EF30309}" srcOrd="0" destOrd="0" presId="urn:microsoft.com/office/officeart/2005/8/layout/hierarchy2"/>
    <dgm:cxn modelId="{870E5E8C-31D5-4F92-845C-C2B4BD0CEA0E}" type="presOf" srcId="{B9DBE842-2A85-4E75-A102-6C6172DFC1D1}" destId="{193F89D6-614F-4795-8497-9E67C280E09C}" srcOrd="0" destOrd="0" presId="urn:microsoft.com/office/officeart/2005/8/layout/hierarchy2"/>
    <dgm:cxn modelId="{6AB17F8E-59CE-43D1-A6E7-CF6F5FEF0F64}" type="presOf" srcId="{AF436312-7C36-456F-BCC9-998285FC8715}" destId="{840D2887-4226-4208-BACE-9F57861490AB}" srcOrd="1" destOrd="0" presId="urn:microsoft.com/office/officeart/2005/8/layout/hierarchy2"/>
    <dgm:cxn modelId="{3F860993-B8AE-4C4C-829E-FD2CFC804220}" srcId="{2B42C4B2-0835-484F-B46E-12762648D683}" destId="{FA628FF8-D156-4911-8DBD-7BC4821A8708}" srcOrd="0" destOrd="0" parTransId="{AF436312-7C36-456F-BCC9-998285FC8715}" sibTransId="{F1A4C28B-576D-45FF-AAFF-6968BAC53892}"/>
    <dgm:cxn modelId="{7523959A-45F6-48F4-AD30-F1765DA206B1}" type="presOf" srcId="{4FEF7BFD-4E08-4BD1-9DEF-09B322CA42D3}" destId="{51587F8D-01FA-4C95-9D36-9EE7609DAF2E}" srcOrd="0" destOrd="0" presId="urn:microsoft.com/office/officeart/2005/8/layout/hierarchy2"/>
    <dgm:cxn modelId="{1BDDB2AD-5FB1-4074-B538-7F0E25B9860B}" type="presOf" srcId="{59E166CC-C523-46C9-BF26-E455CE18FA8D}" destId="{70A786AD-B3CE-4DFA-95F0-4AFF5085EFFD}" srcOrd="0" destOrd="0" presId="urn:microsoft.com/office/officeart/2005/8/layout/hierarchy2"/>
    <dgm:cxn modelId="{C54471BE-21CD-4289-9929-66135CC55EB4}" type="presOf" srcId="{C3D80975-38DF-472E-A151-D95B1AB8AC01}" destId="{B9617FBD-D7F9-42F4-866C-047DC474263E}" srcOrd="0" destOrd="0" presId="urn:microsoft.com/office/officeart/2005/8/layout/hierarchy2"/>
    <dgm:cxn modelId="{AFA91ABF-6A2C-4CD4-88E2-8CE29D24F8BD}" srcId="{2B42C4B2-0835-484F-B46E-12762648D683}" destId="{C3D80975-38DF-472E-A151-D95B1AB8AC01}" srcOrd="1" destOrd="0" parTransId="{B9DBE842-2A85-4E75-A102-6C6172DFC1D1}" sibTransId="{FD4A65E2-A063-4386-844F-89028365ED4E}"/>
    <dgm:cxn modelId="{9151DDDF-C302-430B-BE3F-AA46B176A545}" srcId="{F3220CA1-9F6E-4404-9798-61BD7EFDF0FD}" destId="{4FEF7BFD-4E08-4BD1-9DEF-09B322CA42D3}" srcOrd="0" destOrd="0" parTransId="{6B0D806A-4DDC-4972-AF56-8058C19FC2E9}" sibTransId="{2F059259-0207-437B-8967-A7E3E4A7A5CF}"/>
    <dgm:cxn modelId="{49A29AFB-788B-4804-88DA-F928988E6C38}" type="presOf" srcId="{FA628FF8-D156-4911-8DBD-7BC4821A8708}" destId="{3E644408-B2BF-4413-8FAD-814D7AD8742E}" srcOrd="0" destOrd="0" presId="urn:microsoft.com/office/officeart/2005/8/layout/hierarchy2"/>
    <dgm:cxn modelId="{09F73CFF-2E1F-41ED-BE28-32B673A0A79B}" type="presOf" srcId="{B9DBE842-2A85-4E75-A102-6C6172DFC1D1}" destId="{E141F94C-E5CE-42F0-8468-14440A1DFB19}" srcOrd="1" destOrd="0" presId="urn:microsoft.com/office/officeart/2005/8/layout/hierarchy2"/>
    <dgm:cxn modelId="{4C96A832-6792-4DA0-B571-C206D3BB6B1E}" type="presParOf" srcId="{C2DAD3D7-7C1D-4A32-8DFE-6C05748A9D3B}" destId="{3BC6C230-971C-4DC7-9477-06D575686256}" srcOrd="0" destOrd="0" presId="urn:microsoft.com/office/officeart/2005/8/layout/hierarchy2"/>
    <dgm:cxn modelId="{8C9961A9-FA5B-4EDE-B386-0C8D06B87F3B}" type="presParOf" srcId="{3BC6C230-971C-4DC7-9477-06D575686256}" destId="{51587F8D-01FA-4C95-9D36-9EE7609DAF2E}" srcOrd="0" destOrd="0" presId="urn:microsoft.com/office/officeart/2005/8/layout/hierarchy2"/>
    <dgm:cxn modelId="{6C265738-A792-4003-8841-1E0A48CF986E}" type="presParOf" srcId="{3BC6C230-971C-4DC7-9477-06D575686256}" destId="{14492BB4-40E3-4CF8-82D8-89FC1F4DFE55}" srcOrd="1" destOrd="0" presId="urn:microsoft.com/office/officeart/2005/8/layout/hierarchy2"/>
    <dgm:cxn modelId="{666540D3-0921-40B4-9A8E-F4E1E58ED539}" type="presParOf" srcId="{14492BB4-40E3-4CF8-82D8-89FC1F4DFE55}" destId="{70A786AD-B3CE-4DFA-95F0-4AFF5085EFFD}" srcOrd="0" destOrd="0" presId="urn:microsoft.com/office/officeart/2005/8/layout/hierarchy2"/>
    <dgm:cxn modelId="{FE608341-21D1-4727-8C43-254339B362C2}" type="presParOf" srcId="{70A786AD-B3CE-4DFA-95F0-4AFF5085EFFD}" destId="{50299CEC-936D-4DE2-87F4-A10198ABE449}" srcOrd="0" destOrd="0" presId="urn:microsoft.com/office/officeart/2005/8/layout/hierarchy2"/>
    <dgm:cxn modelId="{6DF69617-3B5B-4DE5-A741-FCF2C74137C6}" type="presParOf" srcId="{14492BB4-40E3-4CF8-82D8-89FC1F4DFE55}" destId="{0FF76DD0-313D-46BE-B9AF-A697A4714752}" srcOrd="1" destOrd="0" presId="urn:microsoft.com/office/officeart/2005/8/layout/hierarchy2"/>
    <dgm:cxn modelId="{EF2767D6-9805-4062-B9BD-CD2E98D870CB}" type="presParOf" srcId="{0FF76DD0-313D-46BE-B9AF-A697A4714752}" destId="{72B1171B-857D-4D96-95DE-B5991EF30309}" srcOrd="0" destOrd="0" presId="urn:microsoft.com/office/officeart/2005/8/layout/hierarchy2"/>
    <dgm:cxn modelId="{DCE65549-F931-472B-85D6-7EBEFDEF5149}" type="presParOf" srcId="{0FF76DD0-313D-46BE-B9AF-A697A4714752}" destId="{64DF1455-76A7-40D4-96F2-5B869886FF84}" srcOrd="1" destOrd="0" presId="urn:microsoft.com/office/officeart/2005/8/layout/hierarchy2"/>
    <dgm:cxn modelId="{610A8DF4-7FF8-42FA-9981-6D85E14B5441}" type="presParOf" srcId="{64DF1455-76A7-40D4-96F2-5B869886FF84}" destId="{7E510E31-C0C7-4928-A9C9-501498ACF09C}" srcOrd="0" destOrd="0" presId="urn:microsoft.com/office/officeart/2005/8/layout/hierarchy2"/>
    <dgm:cxn modelId="{F7066CDC-2664-41A3-9BAD-BF9620FA8259}" type="presParOf" srcId="{7E510E31-C0C7-4928-A9C9-501498ACF09C}" destId="{840D2887-4226-4208-BACE-9F57861490AB}" srcOrd="0" destOrd="0" presId="urn:microsoft.com/office/officeart/2005/8/layout/hierarchy2"/>
    <dgm:cxn modelId="{A82EF297-B99E-4600-8373-3BC453A0C647}" type="presParOf" srcId="{64DF1455-76A7-40D4-96F2-5B869886FF84}" destId="{16AFE810-7A44-43C7-BE6C-8820DA70A32E}" srcOrd="1" destOrd="0" presId="urn:microsoft.com/office/officeart/2005/8/layout/hierarchy2"/>
    <dgm:cxn modelId="{3C7ACCF3-9CD6-4D3C-80DC-17EBED5E55B6}" type="presParOf" srcId="{16AFE810-7A44-43C7-BE6C-8820DA70A32E}" destId="{3E644408-B2BF-4413-8FAD-814D7AD8742E}" srcOrd="0" destOrd="0" presId="urn:microsoft.com/office/officeart/2005/8/layout/hierarchy2"/>
    <dgm:cxn modelId="{73C6976F-3002-4D61-9997-6A0719D783B1}" type="presParOf" srcId="{16AFE810-7A44-43C7-BE6C-8820DA70A32E}" destId="{F4E5A8DB-CCBC-4D39-99E1-54BC25C1463F}" srcOrd="1" destOrd="0" presId="urn:microsoft.com/office/officeart/2005/8/layout/hierarchy2"/>
    <dgm:cxn modelId="{6D36B027-6D8C-4F36-91B9-D6E34540E03B}" type="presParOf" srcId="{64DF1455-76A7-40D4-96F2-5B869886FF84}" destId="{193F89D6-614F-4795-8497-9E67C280E09C}" srcOrd="2" destOrd="0" presId="urn:microsoft.com/office/officeart/2005/8/layout/hierarchy2"/>
    <dgm:cxn modelId="{D16DDB98-17A7-4F8A-BEDB-2CC974BBB9A2}" type="presParOf" srcId="{193F89D6-614F-4795-8497-9E67C280E09C}" destId="{E141F94C-E5CE-42F0-8468-14440A1DFB19}" srcOrd="0" destOrd="0" presId="urn:microsoft.com/office/officeart/2005/8/layout/hierarchy2"/>
    <dgm:cxn modelId="{1D6A5859-2CEB-40D6-A374-7EA657DC1372}" type="presParOf" srcId="{64DF1455-76A7-40D4-96F2-5B869886FF84}" destId="{4FD799E6-1CE4-486D-BEE4-DF87D1013BE3}" srcOrd="3" destOrd="0" presId="urn:microsoft.com/office/officeart/2005/8/layout/hierarchy2"/>
    <dgm:cxn modelId="{1FDF0685-9300-48A3-B098-D1F5CFCDB349}" type="presParOf" srcId="{4FD799E6-1CE4-486D-BEE4-DF87D1013BE3}" destId="{B9617FBD-D7F9-42F4-866C-047DC474263E}" srcOrd="0" destOrd="0" presId="urn:microsoft.com/office/officeart/2005/8/layout/hierarchy2"/>
    <dgm:cxn modelId="{E78685FE-EB55-432D-B13E-E70FF7CA42BA}" type="presParOf" srcId="{4FD799E6-1CE4-486D-BEE4-DF87D1013BE3}" destId="{A7DEAEF2-C219-4714-85DC-BA97E4E3B25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87F8D-01FA-4C95-9D36-9EE7609DAF2E}">
      <dsp:nvSpPr>
        <dsp:cNvPr id="0" name=""/>
        <dsp:cNvSpPr/>
      </dsp:nvSpPr>
      <dsp:spPr>
        <a:xfrm>
          <a:off x="4735"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用户端</a:t>
          </a:r>
          <a:endParaRPr lang="zh-HK" altLang="en-US" sz="1600" kern="1200" dirty="0">
            <a:latin typeface="STZhongsong" panose="02010600040101010101" pitchFamily="2" charset="-122"/>
            <a:ea typeface="STZhongsong" panose="02010600040101010101" pitchFamily="2" charset="-122"/>
          </a:endParaRPr>
        </a:p>
      </dsp:txBody>
      <dsp:txXfrm>
        <a:off x="41036" y="2523487"/>
        <a:ext cx="2406240" cy="1166819"/>
      </dsp:txXfrm>
    </dsp:sp>
    <dsp:sp modelId="{70A786AD-B3CE-4DFA-95F0-4AFF5085EFFD}">
      <dsp:nvSpPr>
        <dsp:cNvPr id="0" name=""/>
        <dsp:cNvSpPr/>
      </dsp:nvSpPr>
      <dsp:spPr>
        <a:xfrm>
          <a:off x="2483577" y="3088945"/>
          <a:ext cx="991537" cy="35903"/>
        </a:xfrm>
        <a:custGeom>
          <a:avLst/>
          <a:gdLst/>
          <a:ahLst/>
          <a:cxnLst/>
          <a:rect l="0" t="0" r="0" b="0"/>
          <a:pathLst>
            <a:path>
              <a:moveTo>
                <a:pt x="0" y="17951"/>
              </a:moveTo>
              <a:lnTo>
                <a:pt x="991537" y="17951"/>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HK" altLang="en-US" sz="500" kern="1200"/>
        </a:p>
      </dsp:txBody>
      <dsp:txXfrm>
        <a:off x="2954557" y="3082108"/>
        <a:ext cx="49576" cy="49576"/>
      </dsp:txXfrm>
    </dsp:sp>
    <dsp:sp modelId="{72B1171B-857D-4D96-95DE-B5991EF30309}">
      <dsp:nvSpPr>
        <dsp:cNvPr id="0" name=""/>
        <dsp:cNvSpPr/>
      </dsp:nvSpPr>
      <dsp:spPr>
        <a:xfrm>
          <a:off x="3475114"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a:latin typeface="STZhongsong" panose="02010600040101010101" pitchFamily="2" charset="-122"/>
              <a:ea typeface="STZhongsong" panose="02010600040101010101" pitchFamily="2" charset="-122"/>
            </a:rPr>
            <a:t>服务器端</a:t>
          </a:r>
          <a:endParaRPr lang="en-US" altLang="zh-TW" sz="1600" kern="1200" dirty="0">
            <a:latin typeface="STZhongsong" panose="02010600040101010101" pitchFamily="2" charset="-122"/>
            <a:ea typeface="STZhongsong" panose="02010600040101010101" pitchFamily="2" charset="-122"/>
          </a:endParaRPr>
        </a:p>
      </dsp:txBody>
      <dsp:txXfrm>
        <a:off x="3511415" y="2523487"/>
        <a:ext cx="2406240" cy="1166819"/>
      </dsp:txXfrm>
    </dsp:sp>
    <dsp:sp modelId="{7E510E31-C0C7-4928-A9C9-501498ACF09C}">
      <dsp:nvSpPr>
        <dsp:cNvPr id="0" name=""/>
        <dsp:cNvSpPr/>
      </dsp:nvSpPr>
      <dsp:spPr>
        <a:xfrm rot="17732790">
          <a:off x="5298482" y="2049145"/>
          <a:ext cx="2304941" cy="35903"/>
        </a:xfrm>
        <a:custGeom>
          <a:avLst/>
          <a:gdLst/>
          <a:ahLst/>
          <a:cxnLst/>
          <a:rect l="0" t="0" r="0" b="0"/>
          <a:pathLst>
            <a:path>
              <a:moveTo>
                <a:pt x="0" y="17951"/>
              </a:moveTo>
              <a:lnTo>
                <a:pt x="2304941" y="1795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HK" altLang="en-US" sz="800" kern="1200"/>
        </a:p>
      </dsp:txBody>
      <dsp:txXfrm>
        <a:off x="6393329" y="2009473"/>
        <a:ext cx="115247" cy="115247"/>
      </dsp:txXfrm>
    </dsp:sp>
    <dsp:sp modelId="{3E644408-B2BF-4413-8FAD-814D7AD8742E}">
      <dsp:nvSpPr>
        <dsp:cNvPr id="0" name=""/>
        <dsp:cNvSpPr/>
      </dsp:nvSpPr>
      <dsp:spPr>
        <a:xfrm>
          <a:off x="6947948" y="4075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板子</a:t>
          </a:r>
          <a:endParaRPr lang="zh-HK" altLang="en-US" sz="1600" kern="1200" dirty="0">
            <a:latin typeface="STZhongsong" panose="02010600040101010101" pitchFamily="2" charset="-122"/>
            <a:ea typeface="STZhongsong" panose="02010600040101010101" pitchFamily="2" charset="-122"/>
          </a:endParaRPr>
        </a:p>
      </dsp:txBody>
      <dsp:txXfrm>
        <a:off x="6984249" y="443887"/>
        <a:ext cx="2406240" cy="1166819"/>
      </dsp:txXfrm>
    </dsp:sp>
    <dsp:sp modelId="{193F89D6-614F-4795-8497-9E67C280E09C}">
      <dsp:nvSpPr>
        <dsp:cNvPr id="0" name=""/>
        <dsp:cNvSpPr/>
      </dsp:nvSpPr>
      <dsp:spPr>
        <a:xfrm>
          <a:off x="5953957" y="3088945"/>
          <a:ext cx="993991" cy="35903"/>
        </a:xfrm>
        <a:custGeom>
          <a:avLst/>
          <a:gdLst/>
          <a:ahLst/>
          <a:cxnLst/>
          <a:rect l="0" t="0" r="0" b="0"/>
          <a:pathLst>
            <a:path>
              <a:moveTo>
                <a:pt x="0" y="17951"/>
              </a:moveTo>
              <a:lnTo>
                <a:pt x="993991" y="1795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HK" altLang="en-US" sz="500" kern="1200"/>
        </a:p>
      </dsp:txBody>
      <dsp:txXfrm>
        <a:off x="6426103" y="3082047"/>
        <a:ext cx="49699" cy="49699"/>
      </dsp:txXfrm>
    </dsp:sp>
    <dsp:sp modelId="{B9617FBD-D7F9-42F4-866C-047DC474263E}">
      <dsp:nvSpPr>
        <dsp:cNvPr id="0" name=""/>
        <dsp:cNvSpPr/>
      </dsp:nvSpPr>
      <dsp:spPr>
        <a:xfrm>
          <a:off x="6947948"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数据库</a:t>
          </a:r>
          <a:r>
            <a:rPr lang="en-US" altLang="zh-TW" sz="1600" kern="1200" dirty="0">
              <a:latin typeface="STZhongsong" panose="02010600040101010101" pitchFamily="2" charset="-122"/>
              <a:ea typeface="STZhongsong" panose="02010600040101010101" pitchFamily="2" charset="-122"/>
            </a:rPr>
            <a:t>(</a:t>
          </a:r>
          <a:r>
            <a:rPr lang="zh-TW" altLang="en-US" sz="1600" kern="1200" dirty="0">
              <a:latin typeface="STZhongsong" panose="02010600040101010101" pitchFamily="2" charset="-122"/>
              <a:ea typeface="STZhongsong" panose="02010600040101010101" pitchFamily="2" charset="-122"/>
            </a:rPr>
            <a:t>储存用户信息</a:t>
          </a:r>
          <a:r>
            <a:rPr lang="en-US" altLang="zh-TW" sz="1600" kern="1200" dirty="0">
              <a:latin typeface="STZhongsong" panose="02010600040101010101" pitchFamily="2" charset="-122"/>
              <a:ea typeface="STZhongsong" panose="02010600040101010101" pitchFamily="2" charset="-122"/>
            </a:rPr>
            <a:t>)</a:t>
          </a:r>
          <a:endParaRPr lang="zh-HK" altLang="en-US" sz="1600" kern="1200" dirty="0">
            <a:latin typeface="STZhongsong" panose="02010600040101010101" pitchFamily="2" charset="-122"/>
            <a:ea typeface="STZhongsong" panose="02010600040101010101" pitchFamily="2" charset="-122"/>
          </a:endParaRPr>
        </a:p>
      </dsp:txBody>
      <dsp:txXfrm>
        <a:off x="6984249" y="2523487"/>
        <a:ext cx="2406240" cy="1166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2021/12/29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hit-mood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HK" altLang="en-US" dirty="0">
                <a:latin typeface="STZhongsong" panose="02010600040101010101" pitchFamily="2" charset="-122"/>
                <a:ea typeface="STZhongsong" panose="02010600040101010101" pitchFamily="2" charset="-122"/>
              </a:rPr>
              <a:t>使用限制低</a:t>
            </a:r>
            <a:endParaRPr lang="en-US" altLang="zh-HK"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安全</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有代碼檢查</a:t>
            </a:r>
            <a:r>
              <a:rPr lang="en-US" altLang="zh-TW"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編譯插件</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功能弹性化，可安装不同插件</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非大型网页架构，适合课程使用</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調研後發，可以應用</a:t>
            </a:r>
            <a:endParaRPr lang="en-US" altLang="zh-TW" dirty="0">
              <a:latin typeface="STZhongsong" panose="02010600040101010101" pitchFamily="2" charset="-122"/>
              <a:ea typeface="STZhongsong" panose="02010600040101010101" pitchFamily="2" charset="-122"/>
            </a:endParaRPr>
          </a:p>
          <a:p>
            <a:endParaRPr lang="en-US" altLang="zh-TW" dirty="0">
              <a:latin typeface="STZhongsong" panose="02010600040101010101" pitchFamily="2" charset="-122"/>
              <a:ea typeface="STZhongsong" panose="02010600040101010101" pitchFamily="2" charset="-122"/>
            </a:endParaRPr>
          </a:p>
          <a:p>
            <a:r>
              <a:rPr lang="en-US" altLang="zh-HK" dirty="0">
                <a:hlinkClick r:id="rId3"/>
              </a:rPr>
              <a:t>Moodle Dev in HIT (github.com)</a:t>
            </a:r>
            <a:endParaRPr lang="en-US" altLang="zh-TW" dirty="0">
              <a:latin typeface="STZhongsong" panose="02010600040101010101" pitchFamily="2" charset="-122"/>
              <a:ea typeface="STZhongsong" panose="02010600040101010101" pitchFamily="2" charset="-122"/>
            </a:endParaRPr>
          </a:p>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6</a:t>
            </a:fld>
            <a:endParaRPr kumimoji="1" lang="zh-CN" altLang="en-US"/>
          </a:p>
        </p:txBody>
      </p:sp>
    </p:spTree>
    <p:extLst>
      <p:ext uri="{BB962C8B-B14F-4D97-AF65-F5344CB8AC3E}">
        <p14:creationId xmlns:p14="http://schemas.microsoft.com/office/powerpoint/2010/main" val="332779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8</a:t>
            </a:fld>
            <a:endParaRPr kumimoji="1" lang="zh-CN" altLang="en-US"/>
          </a:p>
        </p:txBody>
      </p:sp>
    </p:spTree>
    <p:extLst>
      <p:ext uri="{BB962C8B-B14F-4D97-AF65-F5344CB8AC3E}">
        <p14:creationId xmlns:p14="http://schemas.microsoft.com/office/powerpoint/2010/main" val="271452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HK" altLang="en-US" dirty="0">
                <a:latin typeface="STZhongsong" panose="02010600040101010101" pitchFamily="2" charset="-122"/>
                <a:ea typeface="STZhongsong" panose="02010600040101010101" pitchFamily="2" charset="-122"/>
              </a:rPr>
              <a:t>第一次</a:t>
            </a:r>
            <a:r>
              <a:rPr lang="zh-TW" altLang="en-US" dirty="0">
                <a:latin typeface="STZhongsong" panose="02010600040101010101" pitchFamily="2" charset="-122"/>
                <a:ea typeface="STZhongsong" panose="02010600040101010101" pitchFamily="2" charset="-122"/>
              </a:rPr>
              <a:t>接触板子先复现学长学姐们已经完成的工作再进行下一步的开发</a:t>
            </a:r>
            <a:endParaRPr lang="zh-HK" altLang="en-US" dirty="0">
              <a:latin typeface="STZhongsong" panose="02010600040101010101" pitchFamily="2" charset="-122"/>
              <a:ea typeface="STZhongsong" panose="02010600040101010101" pitchFamily="2" charset="-122"/>
            </a:endParaRPr>
          </a:p>
          <a:p>
            <a:endParaRPr lang="en-US" altLang="zh-HK" dirty="0"/>
          </a:p>
          <a:p>
            <a:r>
              <a:rPr lang="zh-TW" altLang="en-US" dirty="0">
                <a:latin typeface="STZhongsong" panose="02010600040101010101" pitchFamily="2" charset="-122"/>
                <a:ea typeface="STZhongsong" panose="02010600040101010101" pitchFamily="2" charset="-122"/>
              </a:rPr>
              <a:t>所以这项工作是在已有的基础上进行创新的工作。</a:t>
            </a:r>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11</a:t>
            </a:fld>
            <a:endParaRPr kumimoji="1" lang="zh-CN" altLang="en-US"/>
          </a:p>
        </p:txBody>
      </p:sp>
    </p:spTree>
    <p:extLst>
      <p:ext uri="{BB962C8B-B14F-4D97-AF65-F5344CB8AC3E}">
        <p14:creationId xmlns:p14="http://schemas.microsoft.com/office/powerpoint/2010/main" val="93962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13</a:t>
            </a:fld>
            <a:endParaRPr kumimoji="1" lang="zh-CN" altLang="en-US"/>
          </a:p>
        </p:txBody>
      </p:sp>
    </p:spTree>
    <p:extLst>
      <p:ext uri="{BB962C8B-B14F-4D97-AF65-F5344CB8AC3E}">
        <p14:creationId xmlns:p14="http://schemas.microsoft.com/office/powerpoint/2010/main" val="3381414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8CDC32-572D-47A1-BA45-FD1522B5CEA1}"/>
              </a:ext>
            </a:extLst>
          </p:cNvPr>
          <p:cNvGrpSpPr/>
          <p:nvPr userDrawn="1"/>
        </p:nvGrpSpPr>
        <p:grpSpPr>
          <a:xfrm>
            <a:off x="599226" y="1732459"/>
            <a:ext cx="10993549" cy="1907212"/>
            <a:chOff x="599225" y="1732459"/>
            <a:chExt cx="10993549" cy="1907212"/>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736370"/>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C216EDB-A291-4C86-911A-A3F95FDC0CF3}"/>
                </a:ext>
              </a:extLst>
            </p:cNvPr>
            <p:cNvSpPr/>
            <p:nvPr userDrawn="1"/>
          </p:nvSpPr>
          <p:spPr>
            <a:xfrm>
              <a:off x="599225" y="1732459"/>
              <a:ext cx="489346" cy="7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1221832" y="2028084"/>
            <a:ext cx="9748336" cy="1316799"/>
          </a:xfrm>
          <a:prstGeom prst="rect">
            <a:avLst/>
          </a:prstGeom>
          <a:effectLst/>
        </p:spPr>
        <p:txBody>
          <a:bodyPr anchor="ctr">
            <a:normAutofit/>
          </a:bodyPr>
          <a:lstStyle>
            <a:lvl1pPr algn="ctr">
              <a:defRPr lang="en-US" altLang="en-US" sz="4000" b="0" kern="1200" cap="none" baseline="0"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1221831" y="3819054"/>
            <a:ext cx="9748337" cy="1340999"/>
          </a:xfrm>
        </p:spPr>
        <p:txBody>
          <a:bodyPr anchor="t">
            <a:normAutofit/>
          </a:bodyPr>
          <a:lstStyle>
            <a:lvl1pPr marL="0" indent="0" algn="ctr">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dirty="0"/>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687285" y="2329543"/>
            <a:ext cx="9923523" cy="3391101"/>
          </a:xfrm>
        </p:spPr>
        <p:txBody>
          <a:bodyPr anchor="t">
            <a:normAutofit/>
          </a:bodyPr>
          <a:lstStyle>
            <a:lvl1pPr algn="l">
              <a:defRPr sz="2800"/>
            </a:lvl1pPr>
            <a:lvl2pPr algn="l">
              <a:defRPr sz="2400"/>
            </a:lvl2pPr>
            <a:lvl3pPr algn="l">
              <a:defRPr sz="2000"/>
            </a:lvl3pPr>
            <a:lvl4pPr algn="l">
              <a:defRPr sz="1800"/>
            </a:lvl4pPr>
            <a:lvl5pPr algn="l">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2021/12/29</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687285" y="5592991"/>
            <a:ext cx="5811116"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687285" y="865998"/>
            <a:ext cx="9923522" cy="1351451"/>
          </a:xfrm>
          <a:prstGeom prst="rect">
            <a:avLst/>
          </a:prstGeom>
        </p:spPr>
        <p:txBody>
          <a:bodyPr anchor="ctr">
            <a:normAutofit/>
          </a:bodyPr>
          <a:lstStyle>
            <a:lvl1pPr algn="l">
              <a:defRPr sz="32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a:off x="695915" y="678673"/>
            <a:ext cx="360000" cy="58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矩形 11">
            <a:extLst>
              <a:ext uri="{FF2B5EF4-FFF2-40B4-BE49-F238E27FC236}">
                <a16:creationId xmlns:a16="http://schemas.microsoft.com/office/drawing/2014/main" id="{43727A51-3FBC-4883-9957-A794F7F65BF9}"/>
              </a:ext>
            </a:extLst>
          </p:cNvPr>
          <p:cNvSpPr/>
          <p:nvPr userDrawn="1"/>
        </p:nvSpPr>
        <p:spPr>
          <a:xfrm>
            <a:off x="695915" y="1261873"/>
            <a:ext cx="360000" cy="4917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none" baseline="0"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2021/12/29</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2021/12/29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2021/12/29</a:t>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2021/12/29</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txStyles>
    <p:titleStyle>
      <a:lvl1pPr algn="l" defTabSz="457189" rtl="0" eaLnBrk="1" latinLnBrk="0" hangingPunct="1">
        <a:spcBef>
          <a:spcPct val="0"/>
        </a:spcBef>
        <a:buNone/>
        <a:defRPr sz="2800" b="0" kern="1200" cap="none" baseline="0">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it-mood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fontScale="90000"/>
          </a:bodyPr>
          <a:lstStyle/>
          <a:p>
            <a:r>
              <a:rPr kumimoji="1" lang="zh-CN" altLang="en-US" sz="3200" dirty="0">
                <a:latin typeface="+mj-ea"/>
              </a:rPr>
              <a:t>清华大学</a:t>
            </a:r>
            <a:r>
              <a:rPr kumimoji="1" lang="en-US" altLang="zh-CN" sz="3200" dirty="0">
                <a:latin typeface="+mj-ea"/>
              </a:rPr>
              <a:t>2018</a:t>
            </a:r>
            <a:r>
              <a:rPr kumimoji="1" lang="zh-TW" altLang="en-US" sz="3200" dirty="0">
                <a:latin typeface="STZhongsong" panose="02010600040101010101" pitchFamily="2" charset="-122"/>
                <a:ea typeface="STZhongsong" panose="02010600040101010101" pitchFamily="2" charset="-122"/>
              </a:rPr>
              <a:t>级</a:t>
            </a:r>
            <a:r>
              <a:rPr kumimoji="1" lang="zh-CN" altLang="en-US" sz="3200" dirty="0">
                <a:latin typeface="+mj-ea"/>
              </a:rPr>
              <a:t>本科综合论文训练</a:t>
            </a:r>
            <a:br>
              <a:rPr kumimoji="1" lang="en-US" altLang="zh-CN" dirty="0">
                <a:latin typeface="+mj-ea"/>
              </a:rPr>
            </a:br>
            <a:r>
              <a:rPr kumimoji="1" lang="zh-TW" altLang="en-US" sz="3600" b="1" dirty="0">
                <a:latin typeface="STZhongsong" panose="02010600040101010101" pitchFamily="2" charset="-122"/>
                <a:ea typeface="STZhongsong" panose="02010600040101010101" pitchFamily="2" charset="-122"/>
              </a:rPr>
              <a:t>基于</a:t>
            </a:r>
            <a:r>
              <a:rPr kumimoji="1" lang="en-US" altLang="zh-TW" sz="3600" b="1" dirty="0">
                <a:latin typeface="STZhongsong" panose="02010600040101010101" pitchFamily="2" charset="-122"/>
                <a:ea typeface="STZhongsong" panose="02010600040101010101" pitchFamily="2" charset="-122"/>
              </a:rPr>
              <a:t>FU740-C000</a:t>
            </a:r>
            <a:r>
              <a:rPr kumimoji="1" lang="zh-TW" altLang="en-US" sz="3600" b="1" dirty="0">
                <a:latin typeface="STZhongsong" panose="02010600040101010101" pitchFamily="2" charset="-122"/>
                <a:ea typeface="STZhongsong" panose="02010600040101010101" pitchFamily="2" charset="-122"/>
              </a:rPr>
              <a:t>的线上硬件交互实验平台开发</a:t>
            </a:r>
            <a:endParaRPr kumimoji="1" lang="zh-CN" altLang="en-US" sz="3600" b="1" dirty="0">
              <a:latin typeface="STZhongsong" panose="02010600040101010101" pitchFamily="2" charset="-122"/>
              <a:ea typeface="STZhongsong" panose="02010600040101010101" pitchFamily="2" charset="-122"/>
            </a:endParaRPr>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a:xfrm>
            <a:off x="745560" y="3952219"/>
            <a:ext cx="10700880" cy="2484092"/>
          </a:xfrm>
        </p:spPr>
        <p:txBody>
          <a:bodyPr>
            <a:normAutofit/>
          </a:bodyPr>
          <a:lstStyle/>
          <a:p>
            <a:r>
              <a:rPr kumimoji="1" lang="zh-TW" altLang="en-US" dirty="0">
                <a:latin typeface="STZhongsong" panose="02010600040101010101" pitchFamily="2" charset="-122"/>
                <a:ea typeface="STZhongsong" panose="02010600040101010101" pitchFamily="2" charset="-122"/>
              </a:rPr>
              <a:t>唐皓泓</a:t>
            </a:r>
            <a:endParaRPr kumimoji="1" lang="en-US" altLang="zh-TW" dirty="0">
              <a:latin typeface="STZhongsong" panose="02010600040101010101" pitchFamily="2" charset="-122"/>
              <a:ea typeface="STZhongsong" panose="02010600040101010101" pitchFamily="2" charset="-122"/>
            </a:endParaRPr>
          </a:p>
          <a:p>
            <a:r>
              <a:rPr kumimoji="1" lang="zh-CN" altLang="en-US" dirty="0">
                <a:latin typeface="STZhongsong" panose="02010600040101010101" pitchFamily="2" charset="-122"/>
                <a:ea typeface="STZhongsong" panose="02010600040101010101" pitchFamily="2" charset="-122"/>
              </a:rPr>
              <a:t>计算机系 </a:t>
            </a:r>
            <a:r>
              <a:rPr kumimoji="1" lang="en-US" altLang="zh-CN" dirty="0">
                <a:latin typeface="STZhongsong" panose="02010600040101010101" pitchFamily="2" charset="-122"/>
                <a:ea typeface="STZhongsong" panose="02010600040101010101" pitchFamily="2" charset="-122"/>
              </a:rPr>
              <a:t>82</a:t>
            </a:r>
            <a:r>
              <a:rPr kumimoji="1" lang="zh-TW" altLang="en-US" dirty="0">
                <a:latin typeface="STZhongsong" panose="02010600040101010101" pitchFamily="2" charset="-122"/>
                <a:ea typeface="STZhongsong" panose="02010600040101010101" pitchFamily="2" charset="-122"/>
              </a:rPr>
              <a:t>班</a:t>
            </a:r>
            <a:endParaRPr kumimoji="1" lang="en-US" altLang="zh-CN"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指导老师：向勇</a:t>
            </a:r>
            <a:endParaRPr kumimoji="1" lang="en-US" altLang="zh-TW" dirty="0">
              <a:latin typeface="STZhongsong" panose="02010600040101010101" pitchFamily="2" charset="-122"/>
              <a:ea typeface="STZhongsong" panose="02010600040101010101" pitchFamily="2" charset="-122"/>
            </a:endParaRPr>
          </a:p>
          <a:p>
            <a:r>
              <a:rPr kumimoji="1" lang="en-US" altLang="zh-CN" dirty="0">
                <a:latin typeface="STZhongsong" panose="02010600040101010101" pitchFamily="2" charset="-122"/>
                <a:ea typeface="STZhongsong" panose="02010600040101010101" pitchFamily="2" charset="-122"/>
              </a:rPr>
              <a:t>2021</a:t>
            </a:r>
            <a:r>
              <a:rPr kumimoji="1" lang="zh-CN" altLang="en-US" dirty="0">
                <a:latin typeface="STZhongsong" panose="02010600040101010101" pitchFamily="2" charset="-122"/>
                <a:ea typeface="STZhongsong" panose="02010600040101010101" pitchFamily="2" charset="-122"/>
              </a:rPr>
              <a:t>年</a:t>
            </a:r>
            <a:r>
              <a:rPr kumimoji="1" lang="en-US" altLang="zh-CN" dirty="0">
                <a:latin typeface="STZhongsong" panose="02010600040101010101" pitchFamily="2" charset="-122"/>
                <a:ea typeface="STZhongsong" panose="02010600040101010101" pitchFamily="2" charset="-122"/>
              </a:rPr>
              <a:t>12</a:t>
            </a:r>
            <a:r>
              <a:rPr kumimoji="1" lang="zh-CN" altLang="en-US" dirty="0">
                <a:latin typeface="STZhongsong" panose="02010600040101010101" pitchFamily="2" charset="-122"/>
                <a:ea typeface="STZhongsong" panose="02010600040101010101" pitchFamily="2" charset="-122"/>
              </a:rPr>
              <a:t>月</a:t>
            </a:r>
            <a:r>
              <a:rPr kumimoji="1" lang="en-US" altLang="zh-CN" dirty="0">
                <a:latin typeface="STZhongsong" panose="02010600040101010101" pitchFamily="2" charset="-122"/>
                <a:ea typeface="STZhongsong" panose="02010600040101010101" pitchFamily="2" charset="-122"/>
              </a:rPr>
              <a:t>30</a:t>
            </a:r>
            <a:r>
              <a:rPr kumimoji="1" lang="zh-CN" altLang="en-US" dirty="0">
                <a:latin typeface="STZhongsong" panose="02010600040101010101" pitchFamily="2" charset="-122"/>
                <a:ea typeface="STZhongsong" panose="02010600040101010101" pitchFamily="2" charset="-122"/>
              </a:rPr>
              <a:t>日</a:t>
            </a:r>
            <a:endParaRPr kumimoji="1" lang="zh-CN" altLang="en-US" dirty="0">
              <a:latin typeface="Gill Sans MT (本文)"/>
            </a:endParaRPr>
          </a:p>
        </p:txBody>
      </p:sp>
    </p:spTree>
    <p:extLst>
      <p:ext uri="{BB962C8B-B14F-4D97-AF65-F5344CB8AC3E}">
        <p14:creationId xmlns:p14="http://schemas.microsoft.com/office/powerpoint/2010/main" val="9879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工作特色及其难点、拟采取的解决方法</a:t>
            </a:r>
            <a:endParaRPr kumimoji="1" lang="zh-CN" altLang="en-US" dirty="0"/>
          </a:p>
        </p:txBody>
      </p:sp>
    </p:spTree>
    <p:extLst>
      <p:ext uri="{BB962C8B-B14F-4D97-AF65-F5344CB8AC3E}">
        <p14:creationId xmlns:p14="http://schemas.microsoft.com/office/powerpoint/2010/main" val="148372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CF33645-459F-4417-BF8A-8C5A453AEE3D}"/>
              </a:ext>
            </a:extLst>
          </p:cNvPr>
          <p:cNvSpPr>
            <a:spLocks noGrp="1"/>
          </p:cNvSpPr>
          <p:nvPr>
            <p:ph type="body" idx="1"/>
          </p:nvPr>
        </p:nvSpPr>
        <p:spPr>
          <a:xfrm>
            <a:off x="665533" y="3219806"/>
            <a:ext cx="5087075" cy="536005"/>
          </a:xfrm>
        </p:spPr>
        <p:txBody>
          <a:bodyPr/>
          <a:lstStyle/>
          <a:p>
            <a:r>
              <a:rPr lang="en-US" altLang="zh-HK" dirty="0">
                <a:latin typeface="STZhongsong" panose="02010600040101010101" pitchFamily="2" charset="-122"/>
                <a:ea typeface="STZhongsong" panose="02010600040101010101" pitchFamily="2" charset="-122"/>
              </a:rPr>
              <a:t>FU740-C000</a:t>
            </a:r>
            <a:endParaRPr lang="zh-HK" altLang="en-US" dirty="0">
              <a:latin typeface="STZhongsong" panose="02010600040101010101" pitchFamily="2" charset="-122"/>
              <a:ea typeface="STZhongsong" panose="02010600040101010101" pitchFamily="2" charset="-122"/>
            </a:endParaRPr>
          </a:p>
        </p:txBody>
      </p:sp>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665534" y="3832061"/>
            <a:ext cx="5393100" cy="2934999"/>
          </a:xfrm>
        </p:spPr>
        <p:txBody>
          <a:bodyPr/>
          <a:lstStyle/>
          <a:p>
            <a:r>
              <a:rPr lang="zh-TW" altLang="en-US" dirty="0">
                <a:latin typeface="STZhongsong" panose="02010600040101010101" pitchFamily="2" charset="-122"/>
                <a:ea typeface="STZhongsong" panose="02010600040101010101" pitchFamily="2" charset="-122"/>
              </a:rPr>
              <a:t>目前与计算机端控制交互还未完全调通，需要先把板子与计算机端交互调稳定</a:t>
            </a:r>
            <a:endParaRPr lang="en-US" altLang="zh-TW" dirty="0">
              <a:latin typeface="STZhongsong" panose="02010600040101010101" pitchFamily="2" charset="-122"/>
              <a:ea typeface="STZhongsong" panose="02010600040101010101" pitchFamily="2" charset="-122"/>
            </a:endParaRPr>
          </a:p>
        </p:txBody>
      </p:sp>
      <p:sp>
        <p:nvSpPr>
          <p:cNvPr id="4" name="文字版面配置區 3">
            <a:extLst>
              <a:ext uri="{FF2B5EF4-FFF2-40B4-BE49-F238E27FC236}">
                <a16:creationId xmlns:a16="http://schemas.microsoft.com/office/drawing/2014/main" id="{57B50672-3348-4AB1-AB9B-84E1597D6418}"/>
              </a:ext>
            </a:extLst>
          </p:cNvPr>
          <p:cNvSpPr>
            <a:spLocks noGrp="1"/>
          </p:cNvSpPr>
          <p:nvPr>
            <p:ph type="body" sz="quarter" idx="3"/>
          </p:nvPr>
        </p:nvSpPr>
        <p:spPr>
          <a:xfrm>
            <a:off x="696842" y="4669937"/>
            <a:ext cx="5087073" cy="553373"/>
          </a:xfrm>
        </p:spPr>
        <p:txBody>
          <a:bodyPr/>
          <a:lstStyle/>
          <a:p>
            <a:r>
              <a:rPr lang="zh-HK" altLang="en-US" dirty="0">
                <a:latin typeface="STZhongsong" panose="02010600040101010101" pitchFamily="2" charset="-122"/>
                <a:ea typeface="STZhongsong" panose="02010600040101010101" pitchFamily="2" charset="-122"/>
              </a:rPr>
              <a:t>线</a:t>
            </a:r>
            <a:r>
              <a:rPr lang="zh-TW" altLang="en-US" dirty="0">
                <a:latin typeface="STZhongsong" panose="02010600040101010101" pitchFamily="2" charset="-122"/>
                <a:ea typeface="STZhongsong" panose="02010600040101010101" pitchFamily="2" charset="-122"/>
              </a:rPr>
              <a:t>上</a:t>
            </a:r>
            <a:r>
              <a:rPr lang="zh-HK" altLang="en-US" dirty="0">
                <a:latin typeface="STZhongsong" panose="02010600040101010101" pitchFamily="2" charset="-122"/>
                <a:ea typeface="STZhongsong" panose="02010600040101010101" pitchFamily="2" charset="-122"/>
              </a:rPr>
              <a:t>平台</a:t>
            </a:r>
          </a:p>
        </p:txBody>
      </p:sp>
      <p:sp>
        <p:nvSpPr>
          <p:cNvPr id="5" name="內容版面配置區 4">
            <a:extLst>
              <a:ext uri="{FF2B5EF4-FFF2-40B4-BE49-F238E27FC236}">
                <a16:creationId xmlns:a16="http://schemas.microsoft.com/office/drawing/2014/main" id="{FE8BC665-36C5-4E6C-8ADD-C911273DD38A}"/>
              </a:ext>
            </a:extLst>
          </p:cNvPr>
          <p:cNvSpPr>
            <a:spLocks noGrp="1"/>
          </p:cNvSpPr>
          <p:nvPr>
            <p:ph sz="quarter" idx="4"/>
          </p:nvPr>
        </p:nvSpPr>
        <p:spPr>
          <a:xfrm>
            <a:off x="686142" y="5357960"/>
            <a:ext cx="5393100" cy="2934999"/>
          </a:xfrm>
        </p:spPr>
        <p:txBody>
          <a:bodyPr/>
          <a:lstStyle/>
          <a:p>
            <a:r>
              <a:rPr lang="zh-TW" altLang="en-US" dirty="0">
                <a:latin typeface="STZhongsong" panose="02010600040101010101" pitchFamily="2" charset="-122"/>
                <a:ea typeface="STZhongsong" panose="02010600040101010101" pitchFamily="2" charset="-122"/>
              </a:rPr>
              <a:t>需要学习大量关于搭建</a:t>
            </a:r>
            <a:r>
              <a:rPr lang="en-US" altLang="zh-TW" dirty="0">
                <a:latin typeface="STZhongsong" panose="02010600040101010101" pitchFamily="2" charset="-122"/>
                <a:ea typeface="STZhongsong" panose="02010600040101010101" pitchFamily="2" charset="-122"/>
              </a:rPr>
              <a:t>Moodle</a:t>
            </a:r>
            <a:r>
              <a:rPr lang="zh-TW" altLang="en-US" dirty="0">
                <a:latin typeface="STZhongsong" panose="02010600040101010101" pitchFamily="2" charset="-122"/>
                <a:ea typeface="STZhongsong" panose="02010600040101010101" pitchFamily="2" charset="-122"/>
              </a:rPr>
              <a:t>的知识</a:t>
            </a:r>
            <a:endParaRPr lang="zh-HK" altLang="en-US" dirty="0">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工作特色及其难点、拟采取的解决方法</a:t>
            </a:r>
            <a:endParaRPr lang="zh-HK" altLang="en-US" dirty="0">
              <a:latin typeface="STZhongsong" panose="02010600040101010101" pitchFamily="2" charset="-122"/>
              <a:ea typeface="STZhongsong" panose="02010600040101010101" pitchFamily="2" charset="-122"/>
            </a:endParaRPr>
          </a:p>
        </p:txBody>
      </p:sp>
      <p:sp>
        <p:nvSpPr>
          <p:cNvPr id="7" name="文字方塊 6">
            <a:extLst>
              <a:ext uri="{FF2B5EF4-FFF2-40B4-BE49-F238E27FC236}">
                <a16:creationId xmlns:a16="http://schemas.microsoft.com/office/drawing/2014/main" id="{70446352-CD77-4A36-AF38-2BEFC3D2619E}"/>
              </a:ext>
            </a:extLst>
          </p:cNvPr>
          <p:cNvSpPr txBox="1"/>
          <p:nvPr/>
        </p:nvSpPr>
        <p:spPr>
          <a:xfrm>
            <a:off x="648777" y="2307005"/>
            <a:ext cx="8956298" cy="369332"/>
          </a:xfrm>
          <a:prstGeom prst="rect">
            <a:avLst/>
          </a:prstGeom>
          <a:noFill/>
        </p:spPr>
        <p:txBody>
          <a:bodyPr wrap="none" rtlCol="0">
            <a:spAutoFit/>
          </a:bodyPr>
          <a:lstStyle/>
          <a:p>
            <a:r>
              <a:rPr lang="zh-TW" altLang="en-US" dirty="0">
                <a:latin typeface="STZhongsong" panose="02010600040101010101" pitchFamily="2" charset="-122"/>
                <a:ea typeface="STZhongsong" panose="02010600040101010101" pitchFamily="2" charset="-122"/>
              </a:rPr>
              <a:t>目前还没有以真实板子来进行交互的线上实验平台，</a:t>
            </a:r>
            <a:r>
              <a:rPr lang="zh-CN" altLang="zh-HK" sz="1800" dirty="0">
                <a:effectLst/>
                <a:latin typeface="STZhongsong" panose="02010600040101010101" pitchFamily="2" charset="-122"/>
                <a:ea typeface="STZhongsong" panose="02010600040101010101" pitchFamily="2" charset="-122"/>
                <a:cs typeface="Times New Roman" panose="02020603050405020304" pitchFamily="18" charset="0"/>
              </a:rPr>
              <a:t>所以这项工作是有一定的创新性。</a:t>
            </a:r>
            <a:endParaRPr lang="zh-HK" altLang="en-US" dirty="0">
              <a:latin typeface="STZhongsong" panose="02010600040101010101" pitchFamily="2" charset="-122"/>
              <a:ea typeface="STZhongsong" panose="02010600040101010101" pitchFamily="2" charset="-122"/>
            </a:endParaRPr>
          </a:p>
        </p:txBody>
      </p:sp>
      <p:sp>
        <p:nvSpPr>
          <p:cNvPr id="8" name="內容版面配置區 2">
            <a:extLst>
              <a:ext uri="{FF2B5EF4-FFF2-40B4-BE49-F238E27FC236}">
                <a16:creationId xmlns:a16="http://schemas.microsoft.com/office/drawing/2014/main" id="{C5D98071-EB3E-4F3E-A235-58FF1B5AA161}"/>
              </a:ext>
            </a:extLst>
          </p:cNvPr>
          <p:cNvSpPr txBox="1">
            <a:spLocks/>
          </p:cNvSpPr>
          <p:nvPr/>
        </p:nvSpPr>
        <p:spPr>
          <a:xfrm>
            <a:off x="6058634" y="3755811"/>
            <a:ext cx="5393100" cy="2934999"/>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目前向勇老师的实验室里已有相关学长在进行相关调试，可以与学长进行交流学习</a:t>
            </a:r>
            <a:endParaRPr lang="en-US" altLang="zh-TW" dirty="0">
              <a:latin typeface="STZhongsong" panose="02010600040101010101" pitchFamily="2" charset="-122"/>
              <a:ea typeface="STZhongsong" panose="02010600040101010101" pitchFamily="2" charset="-122"/>
            </a:endParaRPr>
          </a:p>
          <a:p>
            <a:endParaRPr lang="en-US" altLang="zh-TW" dirty="0">
              <a:latin typeface="STZhongsong" panose="02010600040101010101" pitchFamily="2" charset="-122"/>
              <a:ea typeface="STZhongsong" panose="02010600040101010101" pitchFamily="2" charset="-122"/>
            </a:endParaRPr>
          </a:p>
          <a:p>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查阅相关文档、多进行尝试、询问比较熟悉的同学</a:t>
            </a:r>
            <a:endParaRPr lang="zh-HK" altLang="en-US" dirty="0">
              <a:latin typeface="STZhongsong" panose="02010600040101010101" pitchFamily="2" charset="-122"/>
              <a:ea typeface="STZhongsong" panose="02010600040101010101" pitchFamily="2" charset="-122"/>
            </a:endParaRPr>
          </a:p>
        </p:txBody>
      </p:sp>
      <p:sp>
        <p:nvSpPr>
          <p:cNvPr id="9" name="文字版面配置區 1">
            <a:extLst>
              <a:ext uri="{FF2B5EF4-FFF2-40B4-BE49-F238E27FC236}">
                <a16:creationId xmlns:a16="http://schemas.microsoft.com/office/drawing/2014/main" id="{0A4870E0-0D54-4297-A2CE-372139790398}"/>
              </a:ext>
            </a:extLst>
          </p:cNvPr>
          <p:cNvSpPr txBox="1">
            <a:spLocks/>
          </p:cNvSpPr>
          <p:nvPr/>
        </p:nvSpPr>
        <p:spPr>
          <a:xfrm>
            <a:off x="665534" y="2683801"/>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难点</a:t>
            </a:r>
            <a:endParaRPr lang="zh-HK" altLang="en-US" dirty="0">
              <a:latin typeface="STZhongsong" panose="02010600040101010101" pitchFamily="2" charset="-122"/>
              <a:ea typeface="STZhongsong" panose="02010600040101010101" pitchFamily="2" charset="-122"/>
            </a:endParaRPr>
          </a:p>
        </p:txBody>
      </p:sp>
      <p:sp>
        <p:nvSpPr>
          <p:cNvPr id="10" name="文字版面配置區 1">
            <a:extLst>
              <a:ext uri="{FF2B5EF4-FFF2-40B4-BE49-F238E27FC236}">
                <a16:creationId xmlns:a16="http://schemas.microsoft.com/office/drawing/2014/main" id="{85585B40-8859-49A8-845B-A99F9FE11529}"/>
              </a:ext>
            </a:extLst>
          </p:cNvPr>
          <p:cNvSpPr txBox="1">
            <a:spLocks/>
          </p:cNvSpPr>
          <p:nvPr/>
        </p:nvSpPr>
        <p:spPr>
          <a:xfrm>
            <a:off x="6381417" y="2683424"/>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kumimoji="1" lang="zh-TW" altLang="en-US" dirty="0">
                <a:latin typeface="STZhongsong" panose="02010600040101010101" pitchFamily="2" charset="-122"/>
                <a:ea typeface="STZhongsong" panose="02010600040101010101" pitchFamily="2" charset="-122"/>
              </a:rPr>
              <a:t>拟采取的</a:t>
            </a:r>
            <a:r>
              <a:rPr lang="zh-TW" altLang="en-US" dirty="0">
                <a:latin typeface="STZhongsong" panose="02010600040101010101" pitchFamily="2" charset="-122"/>
                <a:ea typeface="STZhongsong" panose="02010600040101010101" pitchFamily="2" charset="-122"/>
              </a:rPr>
              <a:t>解决方法</a:t>
            </a:r>
            <a:endParaRPr lang="zh-HK" altLang="en-US" dirty="0">
              <a:latin typeface="STZhongsong" panose="02010600040101010101" pitchFamily="2" charset="-122"/>
              <a:ea typeface="STZhongsong" panose="02010600040101010101" pitchFamily="2" charset="-122"/>
            </a:endParaRPr>
          </a:p>
        </p:txBody>
      </p:sp>
      <p:sp>
        <p:nvSpPr>
          <p:cNvPr id="11" name="文字版面配置區 1">
            <a:extLst>
              <a:ext uri="{FF2B5EF4-FFF2-40B4-BE49-F238E27FC236}">
                <a16:creationId xmlns:a16="http://schemas.microsoft.com/office/drawing/2014/main" id="{1E4B1935-E439-4469-8CB7-5DA170220CCE}"/>
              </a:ext>
            </a:extLst>
          </p:cNvPr>
          <p:cNvSpPr txBox="1">
            <a:spLocks/>
          </p:cNvSpPr>
          <p:nvPr/>
        </p:nvSpPr>
        <p:spPr>
          <a:xfrm>
            <a:off x="665532" y="1616088"/>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工作特色</a:t>
            </a:r>
            <a:endParaRPr lang="zh-HK"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13284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预期进度安排</a:t>
            </a:r>
            <a:endParaRPr kumimoji="1" lang="zh-CN" altLang="en-US" dirty="0"/>
          </a:p>
        </p:txBody>
      </p:sp>
    </p:spTree>
    <p:extLst>
      <p:ext uri="{BB962C8B-B14F-4D97-AF65-F5344CB8AC3E}">
        <p14:creationId xmlns:p14="http://schemas.microsoft.com/office/powerpoint/2010/main" val="332504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512327" y="1830523"/>
            <a:ext cx="10844367" cy="4439353"/>
          </a:xfrm>
        </p:spPr>
        <p:txBody>
          <a:bodyPr>
            <a:noAutofit/>
          </a:bodyPr>
          <a:lstStyle/>
          <a:p>
            <a:r>
              <a:rPr lang="en-US" altLang="zh-TW" sz="2000" dirty="0">
                <a:solidFill>
                  <a:schemeClr val="tx1"/>
                </a:solidFill>
                <a:latin typeface="STZhongsong" panose="02010600040101010101" pitchFamily="2" charset="-122"/>
                <a:ea typeface="STZhongsong" panose="02010600040101010101" pitchFamily="2" charset="-122"/>
              </a:rPr>
              <a:t>1-3</a:t>
            </a:r>
            <a:r>
              <a:rPr lang="zh-TW" altLang="en-US" sz="2000" dirty="0">
                <a:solidFill>
                  <a:schemeClr val="tx1"/>
                </a:solidFill>
                <a:latin typeface="STZhongsong" panose="02010600040101010101" pitchFamily="2" charset="-122"/>
                <a:ea typeface="STZhongsong" panose="02010600040101010101" pitchFamily="2" charset="-122"/>
              </a:rPr>
              <a:t>周：向实验室里的学长学习板子相关内容，争取在两周内调稳定板子与计算机间的交互并开展后续工作。</a:t>
            </a:r>
          </a:p>
          <a:p>
            <a:r>
              <a:rPr lang="en-US" altLang="zh-TW" sz="2000" dirty="0">
                <a:solidFill>
                  <a:schemeClr val="tx1"/>
                </a:solidFill>
                <a:latin typeface="STZhongsong" panose="02010600040101010101" pitchFamily="2" charset="-122"/>
                <a:ea typeface="STZhongsong" panose="02010600040101010101" pitchFamily="2" charset="-122"/>
              </a:rPr>
              <a:t>4-6</a:t>
            </a:r>
            <a:r>
              <a:rPr lang="zh-TW" altLang="en-US" sz="2000" dirty="0">
                <a:solidFill>
                  <a:schemeClr val="tx1"/>
                </a:solidFill>
                <a:latin typeface="STZhongsong" panose="02010600040101010101" pitchFamily="2" charset="-122"/>
                <a:ea typeface="STZhongsong" panose="02010600040101010101" pitchFamily="2" charset="-122"/>
              </a:rPr>
              <a:t>周：落实并搭建基本网页框架，完成基本功能：登入功能，能够显示板子信息，简易数据库。准备中期答辩。</a:t>
            </a:r>
          </a:p>
          <a:p>
            <a:r>
              <a:rPr lang="en-US" altLang="zh-TW" sz="2000" dirty="0">
                <a:solidFill>
                  <a:schemeClr val="tx1"/>
                </a:solidFill>
                <a:latin typeface="STZhongsong" panose="02010600040101010101" pitchFamily="2" charset="-122"/>
                <a:ea typeface="STZhongsong" panose="02010600040101010101" pitchFamily="2" charset="-122"/>
              </a:rPr>
              <a:t>7-8</a:t>
            </a:r>
            <a:r>
              <a:rPr lang="zh-TW" altLang="en-US" sz="2000" dirty="0">
                <a:solidFill>
                  <a:schemeClr val="tx1"/>
                </a:solidFill>
                <a:latin typeface="STZhongsong" panose="02010600040101010101" pitchFamily="2" charset="-122"/>
                <a:ea typeface="STZhongsong" panose="02010600040101010101" pitchFamily="2" charset="-122"/>
              </a:rPr>
              <a:t>周：完成文件加载功能，并具备选板子功能。</a:t>
            </a:r>
          </a:p>
          <a:p>
            <a:r>
              <a:rPr lang="en-US" altLang="zh-TW" sz="2000" dirty="0">
                <a:solidFill>
                  <a:schemeClr val="tx1"/>
                </a:solidFill>
                <a:latin typeface="STZhongsong" panose="02010600040101010101" pitchFamily="2" charset="-122"/>
                <a:ea typeface="STZhongsong" panose="02010600040101010101" pitchFamily="2" charset="-122"/>
              </a:rPr>
              <a:t>9-10</a:t>
            </a:r>
            <a:r>
              <a:rPr lang="zh-TW" altLang="en-US" sz="2000" dirty="0">
                <a:solidFill>
                  <a:schemeClr val="tx1"/>
                </a:solidFill>
                <a:latin typeface="STZhongsong" panose="02010600040101010101" pitchFamily="2" charset="-122"/>
                <a:ea typeface="STZhongsong" panose="02010600040101010101" pitchFamily="2" charset="-122"/>
              </a:rPr>
              <a:t>周：能够在实验平台上与板子进行基本交互。</a:t>
            </a:r>
          </a:p>
          <a:p>
            <a:r>
              <a:rPr lang="en-US" altLang="zh-TW" sz="2000" dirty="0">
                <a:solidFill>
                  <a:schemeClr val="tx1"/>
                </a:solidFill>
                <a:latin typeface="STZhongsong" panose="02010600040101010101" pitchFamily="2" charset="-122"/>
                <a:ea typeface="STZhongsong" panose="02010600040101010101" pitchFamily="2" charset="-122"/>
              </a:rPr>
              <a:t>11-12</a:t>
            </a:r>
            <a:r>
              <a:rPr lang="zh-TW" altLang="en-US" sz="2000" dirty="0">
                <a:solidFill>
                  <a:schemeClr val="tx1"/>
                </a:solidFill>
                <a:latin typeface="STZhongsong" panose="02010600040101010101" pitchFamily="2" charset="-122"/>
                <a:ea typeface="STZhongsong" panose="02010600040101010101" pitchFamily="2" charset="-122"/>
              </a:rPr>
              <a:t>周：能够在实验平台上显示板子的输出。</a:t>
            </a:r>
          </a:p>
          <a:p>
            <a:r>
              <a:rPr lang="en-US" altLang="zh-TW" sz="2000" dirty="0">
                <a:solidFill>
                  <a:schemeClr val="tx1"/>
                </a:solidFill>
                <a:latin typeface="STZhongsong" panose="02010600040101010101" pitchFamily="2" charset="-122"/>
                <a:ea typeface="STZhongsong" panose="02010600040101010101" pitchFamily="2" charset="-122"/>
              </a:rPr>
              <a:t>13-14</a:t>
            </a:r>
            <a:r>
              <a:rPr lang="zh-TW" altLang="en-US" sz="2000" dirty="0">
                <a:solidFill>
                  <a:schemeClr val="tx1"/>
                </a:solidFill>
                <a:latin typeface="STZhongsong" panose="02010600040101010101" pitchFamily="2" charset="-122"/>
                <a:ea typeface="STZhongsong" panose="02010600040101010101" pitchFamily="2" charset="-122"/>
              </a:rPr>
              <a:t>周：其他可能的扩展功能。</a:t>
            </a:r>
          </a:p>
          <a:p>
            <a:r>
              <a:rPr lang="en-US" altLang="zh-TW" sz="2000" dirty="0">
                <a:solidFill>
                  <a:schemeClr val="tx1"/>
                </a:solidFill>
                <a:latin typeface="STZhongsong" panose="02010600040101010101" pitchFamily="2" charset="-122"/>
                <a:ea typeface="STZhongsong" panose="02010600040101010101" pitchFamily="2" charset="-122"/>
              </a:rPr>
              <a:t>15-16</a:t>
            </a:r>
            <a:r>
              <a:rPr lang="zh-TW" altLang="en-US" sz="2000" dirty="0">
                <a:solidFill>
                  <a:schemeClr val="tx1"/>
                </a:solidFill>
                <a:latin typeface="STZhongsong" panose="02010600040101010101" pitchFamily="2" charset="-122"/>
                <a:ea typeface="STZhongsong" panose="02010600040101010101" pitchFamily="2" charset="-122"/>
              </a:rPr>
              <a:t>周：最后调整，并准备</a:t>
            </a:r>
            <a:r>
              <a:rPr lang="zh-CN" altLang="zh-HK" sz="1800" dirty="0">
                <a:solidFill>
                  <a:schemeClr val="tx1"/>
                </a:solidFill>
                <a:effectLst/>
                <a:latin typeface="STZhongsong" panose="02010600040101010101" pitchFamily="2" charset="-122"/>
                <a:ea typeface="STZhongsong" panose="02010600040101010101" pitchFamily="2" charset="-122"/>
                <a:cs typeface="Times New Roman" panose="02020603050405020304" pitchFamily="18" charset="0"/>
              </a:rPr>
              <a:t>最终</a:t>
            </a:r>
            <a:r>
              <a:rPr lang="zh-TW" altLang="en-US" sz="2000" dirty="0">
                <a:solidFill>
                  <a:schemeClr val="tx1"/>
                </a:solidFill>
                <a:latin typeface="STZhongsong" panose="02010600040101010101" pitchFamily="2" charset="-122"/>
                <a:ea typeface="STZhongsong" panose="02010600040101010101" pitchFamily="2" charset="-122"/>
              </a:rPr>
              <a:t>答辩资料。</a:t>
            </a:r>
            <a:endParaRPr lang="zh-HK" altLang="en-US" sz="2000" dirty="0">
              <a:solidFill>
                <a:schemeClr val="tx1"/>
              </a:solidFill>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预期进度安排</a:t>
            </a:r>
            <a:endParaRPr lang="zh-HK" altLang="en-US" dirty="0"/>
          </a:p>
        </p:txBody>
      </p:sp>
      <p:sp>
        <p:nvSpPr>
          <p:cNvPr id="7" name="文字方塊 6">
            <a:extLst>
              <a:ext uri="{FF2B5EF4-FFF2-40B4-BE49-F238E27FC236}">
                <a16:creationId xmlns:a16="http://schemas.microsoft.com/office/drawing/2014/main" id="{C06788F2-1411-4D33-8E46-B18EAD498508}"/>
              </a:ext>
            </a:extLst>
          </p:cNvPr>
          <p:cNvSpPr txBox="1"/>
          <p:nvPr/>
        </p:nvSpPr>
        <p:spPr>
          <a:xfrm>
            <a:off x="512327" y="5822457"/>
            <a:ext cx="6979796" cy="369332"/>
          </a:xfrm>
          <a:prstGeom prst="rect">
            <a:avLst/>
          </a:prstGeom>
          <a:noFill/>
        </p:spPr>
        <p:txBody>
          <a:bodyPr wrap="none" rtlCol="0">
            <a:spAutoFit/>
          </a:bodyPr>
          <a:lstStyle/>
          <a:p>
            <a:r>
              <a:rPr lang="en-US" altLang="zh-TW"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初步计划安排，在开题完、开始工作之后，与老师商量再稍作调整</a:t>
            </a:r>
            <a:endParaRPr lang="zh-HK"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0895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lstStyle/>
          <a:p>
            <a:r>
              <a:rPr kumimoji="1" lang="zh-CN" altLang="en-US" dirty="0">
                <a:latin typeface="STZhongsong" panose="02010600040101010101" pitchFamily="2" charset="-122"/>
                <a:ea typeface="STZhongsong" panose="02010600040101010101" pitchFamily="2" charset="-122"/>
              </a:rPr>
              <a:t>感谢</a:t>
            </a:r>
            <a:r>
              <a:rPr kumimoji="1" lang="zh-TW" altLang="en-US" dirty="0">
                <a:latin typeface="STZhongsong" panose="02010600040101010101" pitchFamily="2" charset="-122"/>
                <a:ea typeface="STZhongsong" panose="02010600040101010101" pitchFamily="2" charset="-122"/>
              </a:rPr>
              <a:t>老师们的聆听</a:t>
            </a:r>
            <a:r>
              <a:rPr kumimoji="1" lang="zh-CN" altLang="en-US" dirty="0">
                <a:latin typeface="STZhongsong" panose="02010600040101010101" pitchFamily="2" charset="-122"/>
                <a:ea typeface="STZhongsong" panose="02010600040101010101" pitchFamily="2" charset="-122"/>
              </a:rPr>
              <a:t>！</a:t>
            </a:r>
          </a:p>
        </p:txBody>
      </p:sp>
    </p:spTree>
    <p:extLst>
      <p:ext uri="{BB962C8B-B14F-4D97-AF65-F5344CB8AC3E}">
        <p14:creationId xmlns:p14="http://schemas.microsoft.com/office/powerpoint/2010/main" val="1433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p:txBody>
          <a:bodyPr anchor="t"/>
          <a:lstStyle/>
          <a:p>
            <a:r>
              <a:rPr kumimoji="1" lang="zh-CN" altLang="en-US" dirty="0">
                <a:latin typeface="+mj-ea"/>
                <a:ea typeface="+mj-ea"/>
              </a:rPr>
              <a:t>一 </a:t>
            </a:r>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en-US" altLang="zh-CN" dirty="0">
              <a:latin typeface="+mj-ea"/>
              <a:ea typeface="+mj-ea"/>
            </a:endParaRPr>
          </a:p>
          <a:p>
            <a:r>
              <a:rPr kumimoji="1" lang="zh-CN" altLang="en-US" dirty="0">
                <a:latin typeface="+mj-ea"/>
                <a:ea typeface="+mj-ea"/>
              </a:rPr>
              <a:t>二 </a:t>
            </a:r>
            <a:r>
              <a:rPr kumimoji="1" lang="zh-TW" altLang="en-US" dirty="0">
                <a:latin typeface="STZhongsong" panose="02010600040101010101" pitchFamily="2" charset="-122"/>
                <a:ea typeface="STZhongsong" panose="02010600040101010101" pitchFamily="2" charset="-122"/>
              </a:rPr>
              <a:t>已有工作调研</a:t>
            </a:r>
            <a:endParaRPr kumimoji="1" lang="en-US" altLang="zh-CN" dirty="0">
              <a:latin typeface="STZhongsong" panose="02010600040101010101" pitchFamily="2" charset="-122"/>
              <a:ea typeface="STZhongsong" panose="02010600040101010101" pitchFamily="2" charset="-122"/>
            </a:endParaRPr>
          </a:p>
          <a:p>
            <a:r>
              <a:rPr kumimoji="1" lang="zh-CN" altLang="en-US" dirty="0">
                <a:latin typeface="+mj-ea"/>
                <a:ea typeface="+mj-ea"/>
              </a:rPr>
              <a:t>三 </a:t>
            </a:r>
            <a:r>
              <a:rPr kumimoji="1" lang="zh-TW" altLang="en-US" dirty="0">
                <a:latin typeface="STZhongsong" panose="02010600040101010101" pitchFamily="2" charset="-122"/>
                <a:ea typeface="STZhongsong" panose="02010600040101010101" pitchFamily="2" charset="-122"/>
              </a:rPr>
              <a:t>研究目标</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四 工作特色及其难点、拟采取的解决方法</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五 预期进度安排</a:t>
            </a:r>
            <a:endParaRPr kumimoji="1" lang="zh-CN" altLang="en-US" dirty="0">
              <a:latin typeface="STZhongsong" panose="02010600040101010101" pitchFamily="2" charset="-122"/>
              <a:ea typeface="STZhongsong" panose="02010600040101010101" pitchFamily="2" charset="-122"/>
            </a:endParaRPr>
          </a:p>
        </p:txBody>
      </p:sp>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lstStyle/>
          <a:p>
            <a:r>
              <a:rPr kumimoji="1" lang="zh-CN" altLang="en-US" dirty="0"/>
              <a:t>目录</a:t>
            </a:r>
          </a:p>
        </p:txBody>
      </p:sp>
    </p:spTree>
    <p:extLst>
      <p:ext uri="{BB962C8B-B14F-4D97-AF65-F5344CB8AC3E}">
        <p14:creationId xmlns:p14="http://schemas.microsoft.com/office/powerpoint/2010/main" val="7492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zh-CN"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31939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249299-B2E1-164B-9D28-7833904F88FD}"/>
              </a:ext>
            </a:extLst>
          </p:cNvPr>
          <p:cNvSpPr>
            <a:spLocks noGrp="1"/>
          </p:cNvSpPr>
          <p:nvPr>
            <p:ph idx="1"/>
          </p:nvPr>
        </p:nvSpPr>
        <p:spPr/>
        <p:txBody>
          <a:bodyPr/>
          <a:lstStyle/>
          <a:p>
            <a:r>
              <a:rPr kumimoji="1" lang="zh-TW" altLang="en-US" dirty="0">
                <a:latin typeface="STZhongsong" panose="02010600040101010101" pitchFamily="2" charset="-122"/>
                <a:ea typeface="STZhongsong" panose="02010600040101010101" pitchFamily="2" charset="-122"/>
              </a:rPr>
              <a:t>计算机系的原理课与实验环节几乎是密不可分的</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操作系统课尚未有在实际板子上进行实验的机会</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实际情况与软件模拟会有出入，需要不同的解决手段，培养学生动手能力</a:t>
            </a:r>
            <a:endParaRPr kumimoji="1" lang="en-US" altLang="zh-TW" dirty="0">
              <a:latin typeface="STZhongsong" panose="02010600040101010101" pitchFamily="2" charset="-122"/>
              <a:ea typeface="STZhongsong" panose="02010600040101010101" pitchFamily="2" charset="-122"/>
            </a:endParaRPr>
          </a:p>
          <a:p>
            <a:r>
              <a:rPr kumimoji="1" lang="zh-CN" altLang="en-US" dirty="0">
                <a:latin typeface="STZhongsong" panose="02010600040101010101" pitchFamily="2" charset="-122"/>
                <a:ea typeface="STZhongsong" panose="02010600040101010101" pitchFamily="2" charset="-122"/>
              </a:rPr>
              <a:t>疫情</a:t>
            </a:r>
            <a:r>
              <a:rPr kumimoji="1" lang="zh-TW" altLang="en-US" dirty="0">
                <a:latin typeface="STZhongsong" panose="02010600040101010101" pitchFamily="2" charset="-122"/>
                <a:ea typeface="STZhongsong" panose="02010600040101010101" pitchFamily="2" charset="-122"/>
              </a:rPr>
              <a:t>影响</a:t>
            </a:r>
            <a:endParaRPr kumimoji="1" lang="en-US" altLang="zh-TW" dirty="0">
              <a:latin typeface="STZhongsong" panose="02010600040101010101" pitchFamily="2" charset="-122"/>
              <a:ea typeface="STZhongsong" panose="02010600040101010101" pitchFamily="2" charset="-122"/>
            </a:endParaRPr>
          </a:p>
        </p:txBody>
      </p:sp>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p:txBody>
          <a:bodyPr/>
          <a:lstStyle/>
          <a:p>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zh-CN" altLang="en-US" dirty="0"/>
          </a:p>
        </p:txBody>
      </p:sp>
    </p:spTree>
    <p:extLst>
      <p:ext uri="{BB962C8B-B14F-4D97-AF65-F5344CB8AC3E}">
        <p14:creationId xmlns:p14="http://schemas.microsoft.com/office/powerpoint/2010/main" val="2969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已有工作调研</a:t>
            </a:r>
            <a:endParaRPr kumimoji="1" lang="zh-CN" altLang="en-US" dirty="0"/>
          </a:p>
        </p:txBody>
      </p:sp>
    </p:spTree>
    <p:extLst>
      <p:ext uri="{BB962C8B-B14F-4D97-AF65-F5344CB8AC3E}">
        <p14:creationId xmlns:p14="http://schemas.microsoft.com/office/powerpoint/2010/main" val="330772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249299-B2E1-164B-9D28-7833904F88FD}"/>
              </a:ext>
            </a:extLst>
          </p:cNvPr>
          <p:cNvSpPr>
            <a:spLocks noGrp="1"/>
          </p:cNvSpPr>
          <p:nvPr>
            <p:ph idx="1"/>
          </p:nvPr>
        </p:nvSpPr>
        <p:spPr/>
        <p:txBody>
          <a:bodyPr>
            <a:normAutofit/>
          </a:bodyPr>
          <a:lstStyle/>
          <a:p>
            <a:r>
              <a:rPr kumimoji="1" lang="zh-TW" altLang="en-US" dirty="0">
                <a:solidFill>
                  <a:schemeClr val="tx1"/>
                </a:solidFill>
                <a:latin typeface="STZhongsong" panose="02010600040101010101" pitchFamily="2" charset="-122"/>
                <a:ea typeface="STZhongsong" panose="02010600040101010101" pitchFamily="2" charset="-122"/>
              </a:rPr>
              <a:t>线上平台会使学生更愿意、更高效地去完成学习任务</a:t>
            </a:r>
            <a:endParaRPr kumimoji="1" lang="en-US" altLang="zh-TW" dirty="0">
              <a:solidFill>
                <a:schemeClr val="tx1"/>
              </a:solidFill>
              <a:latin typeface="STZhongsong" panose="02010600040101010101" pitchFamily="2" charset="-122"/>
              <a:ea typeface="STZhongsong" panose="02010600040101010101" pitchFamily="2" charset="-122"/>
            </a:endParaRPr>
          </a:p>
          <a:p>
            <a:pPr marL="0" indent="0">
              <a:buNone/>
            </a:pPr>
            <a:endParaRPr kumimoji="1" lang="en-US" altLang="zh-TW" dirty="0">
              <a:solidFill>
                <a:schemeClr val="tx1"/>
              </a:solidFill>
              <a:latin typeface="STZhongsong" panose="02010600040101010101" pitchFamily="2" charset="-122"/>
              <a:ea typeface="STZhongsong" panose="02010600040101010101" pitchFamily="2" charset="-122"/>
            </a:endParaRPr>
          </a:p>
          <a:p>
            <a:r>
              <a:rPr kumimoji="1" lang="zh-TW" altLang="en-US" dirty="0">
                <a:solidFill>
                  <a:schemeClr val="tx1"/>
                </a:solidFill>
                <a:latin typeface="STZhongsong" panose="02010600040101010101" pitchFamily="2" charset="-122"/>
                <a:ea typeface="STZhongsong" panose="02010600040101010101" pitchFamily="2" charset="-122"/>
              </a:rPr>
              <a:t>目前几乎没有一个在线平台是基于真实板子作为操作系统课的实验环境</a:t>
            </a:r>
            <a:endParaRPr kumimoji="1" lang="en-US" altLang="zh-TW" dirty="0">
              <a:solidFill>
                <a:schemeClr val="tx1"/>
              </a:solidFill>
              <a:latin typeface="STZhongsong" panose="02010600040101010101" pitchFamily="2" charset="-122"/>
              <a:ea typeface="STZhongsong" panose="02010600040101010101" pitchFamily="2" charset="-122"/>
            </a:endParaRPr>
          </a:p>
          <a:p>
            <a:pPr marL="0" indent="0">
              <a:buNone/>
            </a:pPr>
            <a:endParaRPr kumimoji="1" lang="en-US" altLang="zh-TW" dirty="0">
              <a:solidFill>
                <a:schemeClr val="tx1"/>
              </a:solidFill>
              <a:latin typeface="STZhongsong" panose="02010600040101010101" pitchFamily="2" charset="-122"/>
              <a:ea typeface="STZhongsong" panose="02010600040101010101" pitchFamily="2" charset="-122"/>
            </a:endParaRPr>
          </a:p>
          <a:p>
            <a:r>
              <a:rPr lang="zh-CN" altLang="en-US" b="1" i="0" dirty="0">
                <a:solidFill>
                  <a:schemeClr val="tx1"/>
                </a:solidFill>
                <a:effectLst/>
                <a:latin typeface="STZhongsong" panose="02010600040101010101" pitchFamily="2" charset="-122"/>
                <a:ea typeface="STZhongsong" panose="02010600040101010101" pitchFamily="2" charset="-122"/>
              </a:rPr>
              <a:t>哈尔滨工业大学</a:t>
            </a:r>
            <a:r>
              <a:rPr lang="zh-TW" altLang="en-US" i="0" dirty="0">
                <a:solidFill>
                  <a:schemeClr val="tx1"/>
                </a:solidFill>
                <a:effectLst/>
                <a:latin typeface="STZhongsong" panose="02010600040101010101" pitchFamily="2" charset="-122"/>
                <a:ea typeface="STZhongsong" panose="02010600040101010101" pitchFamily="2" charset="-122"/>
              </a:rPr>
              <a:t>在</a:t>
            </a:r>
            <a:r>
              <a:rPr kumimoji="1" lang="zh-TW" altLang="en-US" dirty="0">
                <a:solidFill>
                  <a:schemeClr val="tx1"/>
                </a:solidFill>
                <a:latin typeface="STZhongsong" panose="02010600040101010101" pitchFamily="2" charset="-122"/>
                <a:ea typeface="STZhongsong" panose="02010600040101010101" pitchFamily="2" charset="-122"/>
              </a:rPr>
              <a:t>操作系统课上已有一个开源的线上平台</a:t>
            </a:r>
            <a:r>
              <a:rPr kumimoji="1" lang="en-US" altLang="zh-TW" dirty="0">
                <a:solidFill>
                  <a:schemeClr val="tx1"/>
                </a:solidFill>
                <a:latin typeface="STZhongsong" panose="02010600040101010101" pitchFamily="2" charset="-122"/>
                <a:ea typeface="STZhongsong" panose="02010600040101010101" pitchFamily="2" charset="-122"/>
              </a:rPr>
              <a:t>(</a:t>
            </a:r>
            <a:r>
              <a:rPr lang="en-US" altLang="zh-HK" dirty="0">
                <a:solidFill>
                  <a:schemeClr val="tx1"/>
                </a:solidFill>
                <a:hlinkClick r:id="rId3">
                  <a:extLst>
                    <a:ext uri="{A12FA001-AC4F-418D-AE19-62706E023703}">
                      <ahyp:hlinkClr xmlns:ahyp="http://schemas.microsoft.com/office/drawing/2018/hyperlinkcolor" val="tx"/>
                    </a:ext>
                  </a:extLst>
                </a:hlinkClick>
              </a:rPr>
              <a:t>Moodle Dev in HIT (github.com)</a:t>
            </a:r>
            <a:r>
              <a:rPr kumimoji="1" lang="en-US" altLang="zh-TW" dirty="0">
                <a:solidFill>
                  <a:schemeClr val="tx1"/>
                </a:solidFill>
                <a:latin typeface="STZhongsong" panose="02010600040101010101" pitchFamily="2" charset="-122"/>
                <a:ea typeface="STZhongsong" panose="02010600040101010101" pitchFamily="2" charset="-122"/>
              </a:rPr>
              <a:t>)</a:t>
            </a:r>
            <a:r>
              <a:rPr kumimoji="1" lang="zh-TW" altLang="en-US" dirty="0">
                <a:solidFill>
                  <a:schemeClr val="tx1"/>
                </a:solidFill>
                <a:latin typeface="STZhongsong" panose="02010600040101010101" pitchFamily="2" charset="-122"/>
                <a:ea typeface="STZhongsong" panose="02010600040101010101" pitchFamily="2" charset="-122"/>
              </a:rPr>
              <a:t>，可以此作为基础来开发。</a:t>
            </a:r>
            <a:endParaRPr kumimoji="1" lang="en-US" altLang="zh-TW" dirty="0">
              <a:solidFill>
                <a:schemeClr val="tx1"/>
              </a:solidFill>
              <a:latin typeface="STZhongsong" panose="02010600040101010101" pitchFamily="2" charset="-122"/>
              <a:ea typeface="STZhongsong" panose="02010600040101010101" pitchFamily="2" charset="-122"/>
            </a:endParaRPr>
          </a:p>
          <a:p>
            <a:endParaRPr kumimoji="1" lang="en-US" altLang="zh-TW" dirty="0">
              <a:solidFill>
                <a:schemeClr val="tx1"/>
              </a:solidFill>
              <a:latin typeface="STZhongsong" panose="02010600040101010101" pitchFamily="2" charset="-122"/>
              <a:ea typeface="STZhongsong" panose="02010600040101010101" pitchFamily="2" charset="-122"/>
            </a:endParaRPr>
          </a:p>
          <a:p>
            <a:r>
              <a:rPr kumimoji="1" lang="en-US" altLang="zh-TW" dirty="0">
                <a:solidFill>
                  <a:schemeClr val="tx1"/>
                </a:solidFill>
                <a:latin typeface="STZhongsong" panose="02010600040101010101" pitchFamily="2" charset="-122"/>
                <a:ea typeface="STZhongsong" panose="02010600040101010101" pitchFamily="2" charset="-122"/>
              </a:rPr>
              <a:t>Moodle</a:t>
            </a:r>
            <a:r>
              <a:rPr kumimoji="1" lang="zh-TW" altLang="en-US" dirty="0">
                <a:solidFill>
                  <a:schemeClr val="tx1"/>
                </a:solidFill>
                <a:latin typeface="STZhongsong" panose="02010600040101010101" pitchFamily="2" charset="-122"/>
                <a:ea typeface="STZhongsong" panose="02010600040101010101" pitchFamily="2" charset="-122"/>
              </a:rPr>
              <a:t>平台，十分适合此次的工作</a:t>
            </a:r>
            <a:r>
              <a:rPr kumimoji="1" lang="en-US" altLang="zh-TW" dirty="0">
                <a:solidFill>
                  <a:schemeClr val="tx1"/>
                </a:solidFill>
                <a:latin typeface="STZhongsong" panose="02010600040101010101" pitchFamily="2" charset="-122"/>
                <a:ea typeface="STZhongsong" panose="02010600040101010101" pitchFamily="2" charset="-122"/>
              </a:rPr>
              <a:t>(</a:t>
            </a:r>
            <a:r>
              <a:rPr lang="zh-TW" altLang="en-US" dirty="0">
                <a:solidFill>
                  <a:schemeClr val="tx1"/>
                </a:solidFill>
                <a:latin typeface="STZhongsong" panose="02010600040101010101" pitchFamily="2" charset="-122"/>
                <a:ea typeface="STZhongsong" panose="02010600040101010101" pitchFamily="2" charset="-122"/>
              </a:rPr>
              <a:t>免费、</a:t>
            </a:r>
            <a:r>
              <a:rPr lang="zh-HK" altLang="en-US" dirty="0">
                <a:solidFill>
                  <a:schemeClr val="tx1"/>
                </a:solidFill>
                <a:latin typeface="STZhongsong" panose="02010600040101010101" pitchFamily="2" charset="-122"/>
                <a:ea typeface="STZhongsong" panose="02010600040101010101" pitchFamily="2" charset="-122"/>
              </a:rPr>
              <a:t>开源</a:t>
            </a:r>
            <a:r>
              <a:rPr lang="zh-TW" altLang="en-US" dirty="0">
                <a:solidFill>
                  <a:schemeClr val="tx1"/>
                </a:solidFill>
                <a:latin typeface="STZhongsong" panose="02010600040101010101" pitchFamily="2" charset="-122"/>
                <a:ea typeface="STZhongsong" panose="02010600040101010101" pitchFamily="2" charset="-122"/>
              </a:rPr>
              <a:t>、安全、</a:t>
            </a:r>
            <a:r>
              <a:rPr kumimoji="1" lang="zh-TW" altLang="en-US" dirty="0">
                <a:solidFill>
                  <a:schemeClr val="tx1"/>
                </a:solidFill>
                <a:latin typeface="STZhongsong" panose="02010600040101010101" pitchFamily="2" charset="-122"/>
                <a:ea typeface="STZhongsong" panose="02010600040101010101" pitchFamily="2" charset="-122"/>
              </a:rPr>
              <a:t>插件丰富</a:t>
            </a:r>
            <a:r>
              <a:rPr kumimoji="1" lang="en-US" altLang="zh-TW" dirty="0">
                <a:solidFill>
                  <a:schemeClr val="tx1"/>
                </a:solidFill>
                <a:latin typeface="STZhongsong" panose="02010600040101010101" pitchFamily="2" charset="-122"/>
                <a:ea typeface="STZhongsong" panose="02010600040101010101" pitchFamily="2" charset="-122"/>
              </a:rPr>
              <a:t>)</a:t>
            </a:r>
            <a:endParaRPr lang="en-US" altLang="zh-HK" dirty="0">
              <a:solidFill>
                <a:schemeClr val="tx1"/>
              </a:solidFill>
              <a:latin typeface="STZhongsong" panose="02010600040101010101" pitchFamily="2" charset="-122"/>
              <a:ea typeface="STZhongsong" panose="02010600040101010101" pitchFamily="2" charset="-122"/>
            </a:endParaRPr>
          </a:p>
          <a:p>
            <a:endParaRPr kumimoji="1" lang="en-US" altLang="zh-TW" dirty="0">
              <a:solidFill>
                <a:schemeClr val="tx1"/>
              </a:solidFill>
              <a:latin typeface="STZhongsong" panose="02010600040101010101" pitchFamily="2" charset="-122"/>
              <a:ea typeface="STZhongsong" panose="02010600040101010101" pitchFamily="2" charset="-122"/>
            </a:endParaRPr>
          </a:p>
        </p:txBody>
      </p:sp>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p:txBody>
          <a:bodyPr/>
          <a:lstStyle/>
          <a:p>
            <a:r>
              <a:rPr kumimoji="1" lang="zh-TW" altLang="en-US" dirty="0">
                <a:latin typeface="STZhongsong" panose="02010600040101010101" pitchFamily="2" charset="-122"/>
                <a:ea typeface="STZhongsong" panose="02010600040101010101" pitchFamily="2" charset="-122"/>
              </a:rPr>
              <a:t>已有工作调研</a:t>
            </a:r>
            <a:endParaRPr kumimoji="1" lang="zh-CN" altLang="en-US" dirty="0"/>
          </a:p>
        </p:txBody>
      </p:sp>
    </p:spTree>
    <p:extLst>
      <p:ext uri="{BB962C8B-B14F-4D97-AF65-F5344CB8AC3E}">
        <p14:creationId xmlns:p14="http://schemas.microsoft.com/office/powerpoint/2010/main" val="401961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工作目标</a:t>
            </a:r>
            <a:endParaRPr kumimoji="1" lang="zh-CN" altLang="en-US" dirty="0"/>
          </a:p>
        </p:txBody>
      </p:sp>
    </p:spTree>
    <p:extLst>
      <p:ext uri="{BB962C8B-B14F-4D97-AF65-F5344CB8AC3E}">
        <p14:creationId xmlns:p14="http://schemas.microsoft.com/office/powerpoint/2010/main" val="127525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CF33645-459F-4417-BF8A-8C5A453AEE3D}"/>
              </a:ext>
            </a:extLst>
          </p:cNvPr>
          <p:cNvSpPr>
            <a:spLocks noGrp="1"/>
          </p:cNvSpPr>
          <p:nvPr>
            <p:ph type="body" idx="1"/>
          </p:nvPr>
        </p:nvSpPr>
        <p:spPr>
          <a:xfrm>
            <a:off x="887220" y="2691798"/>
            <a:ext cx="5087075" cy="536005"/>
          </a:xfrm>
        </p:spPr>
        <p:txBody>
          <a:bodyPr/>
          <a:lstStyle/>
          <a:p>
            <a:r>
              <a:rPr lang="zh-TW" altLang="en-US" dirty="0">
                <a:latin typeface="STZhongsong" panose="02010600040101010101" pitchFamily="2" charset="-122"/>
                <a:ea typeface="STZhongsong" panose="02010600040101010101" pitchFamily="2" charset="-122"/>
              </a:rPr>
              <a:t>线上平台基本功能</a:t>
            </a:r>
            <a:endParaRPr lang="zh-HK" altLang="en-US" dirty="0">
              <a:latin typeface="STZhongsong" panose="02010600040101010101" pitchFamily="2" charset="-122"/>
              <a:ea typeface="STZhongsong" panose="02010600040101010101" pitchFamily="2" charset="-122"/>
            </a:endParaRPr>
          </a:p>
        </p:txBody>
      </p:sp>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581195" y="3366958"/>
            <a:ext cx="5393100" cy="2934999"/>
          </a:xfrm>
        </p:spPr>
        <p:txBody>
          <a:bodyPr/>
          <a:lstStyle/>
          <a:p>
            <a:r>
              <a:rPr lang="zh-TW" altLang="en-US" dirty="0">
                <a:latin typeface="STZhongsong" panose="02010600040101010101" pitchFamily="2" charset="-122"/>
                <a:ea typeface="STZhongsong" panose="02010600040101010101" pitchFamily="2" charset="-122"/>
              </a:rPr>
              <a:t>具备登入界面、调试界面</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在调试界面上能够与真实板子进行交互</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能够加载文件、驱动程序到板子上，保存数据到本地</a:t>
            </a:r>
            <a:endParaRPr lang="zh-HK" altLang="en-US" dirty="0">
              <a:latin typeface="STZhongsong" panose="02010600040101010101" pitchFamily="2" charset="-122"/>
              <a:ea typeface="STZhongsong" panose="02010600040101010101" pitchFamily="2" charset="-122"/>
            </a:endParaRPr>
          </a:p>
        </p:txBody>
      </p:sp>
      <p:sp>
        <p:nvSpPr>
          <p:cNvPr id="4" name="文字版面配置區 3">
            <a:extLst>
              <a:ext uri="{FF2B5EF4-FFF2-40B4-BE49-F238E27FC236}">
                <a16:creationId xmlns:a16="http://schemas.microsoft.com/office/drawing/2014/main" id="{57B50672-3348-4AB1-AB9B-84E1597D6418}"/>
              </a:ext>
            </a:extLst>
          </p:cNvPr>
          <p:cNvSpPr>
            <a:spLocks noGrp="1"/>
          </p:cNvSpPr>
          <p:nvPr>
            <p:ph type="body" sz="quarter" idx="3"/>
          </p:nvPr>
        </p:nvSpPr>
        <p:spPr>
          <a:xfrm>
            <a:off x="6523737" y="2691798"/>
            <a:ext cx="5087073" cy="553373"/>
          </a:xfrm>
        </p:spPr>
        <p:txBody>
          <a:bodyPr/>
          <a:lstStyle/>
          <a:p>
            <a:r>
              <a:rPr lang="zh-TW" altLang="en-US" dirty="0">
                <a:latin typeface="STZhongsong" panose="02010600040101010101" pitchFamily="2" charset="-122"/>
                <a:ea typeface="STZhongsong" panose="02010600040101010101" pitchFamily="2" charset="-122"/>
              </a:rPr>
              <a:t>更细节需要实现的功能</a:t>
            </a:r>
            <a:endParaRPr lang="zh-HK" altLang="en-US" dirty="0">
              <a:latin typeface="STZhongsong" panose="02010600040101010101" pitchFamily="2" charset="-122"/>
              <a:ea typeface="STZhongsong" panose="02010600040101010101" pitchFamily="2" charset="-122"/>
            </a:endParaRPr>
          </a:p>
        </p:txBody>
      </p:sp>
      <p:sp>
        <p:nvSpPr>
          <p:cNvPr id="5" name="內容版面配置區 4">
            <a:extLst>
              <a:ext uri="{FF2B5EF4-FFF2-40B4-BE49-F238E27FC236}">
                <a16:creationId xmlns:a16="http://schemas.microsoft.com/office/drawing/2014/main" id="{FE8BC665-36C5-4E6C-8ADD-C911273DD38A}"/>
              </a:ext>
            </a:extLst>
          </p:cNvPr>
          <p:cNvSpPr>
            <a:spLocks noGrp="1"/>
          </p:cNvSpPr>
          <p:nvPr>
            <p:ph sz="quarter" idx="4"/>
          </p:nvPr>
        </p:nvSpPr>
        <p:spPr>
          <a:xfrm>
            <a:off x="6217710" y="3366958"/>
            <a:ext cx="5393100" cy="2934999"/>
          </a:xfrm>
        </p:spPr>
        <p:txBody>
          <a:bodyPr/>
          <a:lstStyle/>
          <a:p>
            <a:r>
              <a:rPr lang="zh-CN" altLang="en-US" dirty="0">
                <a:latin typeface="STZhongsong" panose="02010600040101010101" pitchFamily="2" charset="-122"/>
                <a:ea typeface="STZhongsong" panose="02010600040101010101" pitchFamily="2" charset="-122"/>
              </a:rPr>
              <a:t>实验资源管理</a:t>
            </a:r>
            <a:endParaRPr lang="en-US" altLang="zh-CN" dirty="0">
              <a:latin typeface="STZhongsong" panose="02010600040101010101" pitchFamily="2" charset="-122"/>
              <a:ea typeface="STZhongsong" panose="02010600040101010101" pitchFamily="2" charset="-122"/>
            </a:endParaRPr>
          </a:p>
          <a:p>
            <a:r>
              <a:rPr lang="zh-CN" altLang="en-US" dirty="0">
                <a:latin typeface="STZhongsong" panose="02010600040101010101" pitchFamily="2" charset="-122"/>
                <a:ea typeface="STZhongsong" panose="02010600040101010101" pitchFamily="2" charset="-122"/>
              </a:rPr>
              <a:t>实验交互过程</a:t>
            </a:r>
            <a:endParaRPr lang="en-US" altLang="zh-CN" dirty="0">
              <a:latin typeface="STZhongsong" panose="02010600040101010101" pitchFamily="2" charset="-122"/>
              <a:ea typeface="STZhongsong" panose="02010600040101010101" pitchFamily="2" charset="-122"/>
            </a:endParaRPr>
          </a:p>
          <a:p>
            <a:r>
              <a:rPr lang="zh-CN" altLang="en-US" dirty="0">
                <a:latin typeface="STZhongsong" panose="02010600040101010101" pitchFamily="2" charset="-122"/>
                <a:ea typeface="STZhongsong" panose="02010600040101010101" pitchFamily="2" charset="-122"/>
              </a:rPr>
              <a:t>实验过程数据采集和分析</a:t>
            </a:r>
            <a:endParaRPr lang="en-US" altLang="zh-CN" dirty="0">
              <a:latin typeface="STZhongsong" panose="02010600040101010101" pitchFamily="2" charset="-122"/>
              <a:ea typeface="STZhongsong" panose="02010600040101010101" pitchFamily="2" charset="-122"/>
            </a:endParaRPr>
          </a:p>
          <a:p>
            <a:r>
              <a:rPr lang="zh-CN" altLang="en-US" dirty="0">
                <a:latin typeface="STZhongsong" panose="02010600040101010101" pitchFamily="2" charset="-122"/>
                <a:ea typeface="STZhongsong" panose="02010600040101010101" pitchFamily="2" charset="-122"/>
              </a:rPr>
              <a:t>实验数据获取和展现</a:t>
            </a:r>
            <a:endParaRPr lang="zh-HK" altLang="en-US" dirty="0">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工作目标</a:t>
            </a:r>
            <a:endParaRPr lang="zh-HK" altLang="en-US" dirty="0">
              <a:latin typeface="STZhongsong" panose="02010600040101010101" pitchFamily="2" charset="-122"/>
              <a:ea typeface="STZhongsong" panose="02010600040101010101" pitchFamily="2" charset="-122"/>
            </a:endParaRPr>
          </a:p>
        </p:txBody>
      </p:sp>
      <p:sp>
        <p:nvSpPr>
          <p:cNvPr id="8" name="文字方塊 7">
            <a:extLst>
              <a:ext uri="{FF2B5EF4-FFF2-40B4-BE49-F238E27FC236}">
                <a16:creationId xmlns:a16="http://schemas.microsoft.com/office/drawing/2014/main" id="{0CDA2B33-41E9-459F-93FA-0469CBDCE8DF}"/>
              </a:ext>
            </a:extLst>
          </p:cNvPr>
          <p:cNvSpPr txBox="1"/>
          <p:nvPr/>
        </p:nvSpPr>
        <p:spPr>
          <a:xfrm>
            <a:off x="581195" y="1867229"/>
            <a:ext cx="11403659" cy="400110"/>
          </a:xfrm>
          <a:prstGeom prst="rect">
            <a:avLst/>
          </a:prstGeom>
          <a:noFill/>
        </p:spPr>
        <p:txBody>
          <a:bodyPr wrap="square">
            <a:spAutoFit/>
          </a:bodyPr>
          <a:lstStyle/>
          <a:p>
            <a:r>
              <a:rPr lang="zh-TW" altLang="en-US" sz="2000" dirty="0">
                <a:latin typeface="STZhongsong" panose="02010600040101010101" pitchFamily="2" charset="-122"/>
                <a:ea typeface="STZhongsong" panose="02010600040101010101" pitchFamily="2" charset="-122"/>
              </a:rPr>
              <a:t>在已有工作的基础下，在线上平台上加入与板子的交互，</a:t>
            </a:r>
            <a:r>
              <a:rPr lang="zh-HK" altLang="en-US" sz="2000" dirty="0">
                <a:latin typeface="STZhongsong" panose="02010600040101010101" pitchFamily="2" charset="-122"/>
                <a:ea typeface="STZhongsong" panose="02010600040101010101" pitchFamily="2" charset="-122"/>
              </a:rPr>
              <a:t>最终形成一个可演示和试用的原型系统</a:t>
            </a:r>
          </a:p>
        </p:txBody>
      </p:sp>
    </p:spTree>
    <p:extLst>
      <p:ext uri="{BB962C8B-B14F-4D97-AF65-F5344CB8AC3E}">
        <p14:creationId xmlns:p14="http://schemas.microsoft.com/office/powerpoint/2010/main" val="296988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工作目标</a:t>
            </a:r>
            <a:endParaRPr lang="zh-HK" altLang="en-US" dirty="0"/>
          </a:p>
        </p:txBody>
      </p:sp>
      <p:graphicFrame>
        <p:nvGraphicFramePr>
          <p:cNvPr id="9" name="資料庫圖表 8">
            <a:extLst>
              <a:ext uri="{FF2B5EF4-FFF2-40B4-BE49-F238E27FC236}">
                <a16:creationId xmlns:a16="http://schemas.microsoft.com/office/drawing/2014/main" id="{DEEE602F-BD8C-430E-AF44-8142128D110F}"/>
              </a:ext>
            </a:extLst>
          </p:cNvPr>
          <p:cNvGraphicFramePr/>
          <p:nvPr>
            <p:extLst>
              <p:ext uri="{D42A27DB-BD31-4B8C-83A1-F6EECF244321}">
                <p14:modId xmlns:p14="http://schemas.microsoft.com/office/powerpoint/2010/main" val="34237249"/>
              </p:ext>
            </p:extLst>
          </p:nvPr>
        </p:nvGraphicFramePr>
        <p:xfrm>
          <a:off x="1498120" y="711363"/>
          <a:ext cx="9429072" cy="6213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a:extLst>
              <a:ext uri="{FF2B5EF4-FFF2-40B4-BE49-F238E27FC236}">
                <a16:creationId xmlns:a16="http://schemas.microsoft.com/office/drawing/2014/main" id="{579EBD9D-A6FC-4AC0-864F-7ABEAAEE9824}"/>
              </a:ext>
            </a:extLst>
          </p:cNvPr>
          <p:cNvSpPr/>
          <p:nvPr/>
        </p:nvSpPr>
        <p:spPr>
          <a:xfrm>
            <a:off x="932154" y="2838634"/>
            <a:ext cx="10424539" cy="2441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字方塊 10">
            <a:extLst>
              <a:ext uri="{FF2B5EF4-FFF2-40B4-BE49-F238E27FC236}">
                <a16:creationId xmlns:a16="http://schemas.microsoft.com/office/drawing/2014/main" id="{045718F1-D3F4-4554-8F35-85E5EA4BCFFF}"/>
              </a:ext>
            </a:extLst>
          </p:cNvPr>
          <p:cNvSpPr txBox="1"/>
          <p:nvPr/>
        </p:nvSpPr>
        <p:spPr>
          <a:xfrm>
            <a:off x="5104660" y="4649678"/>
            <a:ext cx="1107996" cy="369332"/>
          </a:xfrm>
          <a:prstGeom prst="rect">
            <a:avLst/>
          </a:prstGeom>
          <a:noFill/>
        </p:spPr>
        <p:txBody>
          <a:bodyPr wrap="none" rtlCol="0">
            <a:spAutoFit/>
          </a:bodyPr>
          <a:lstStyle/>
          <a:p>
            <a:r>
              <a:rPr lang="zh-TW" altLang="en-US" dirty="0">
                <a:latin typeface="STZhongsong" panose="02010600040101010101" pitchFamily="2" charset="-122"/>
                <a:ea typeface="STZhongsong" panose="02010600040101010101" pitchFamily="2" charset="-122"/>
              </a:rPr>
              <a:t>线上平台</a:t>
            </a:r>
            <a:endParaRPr lang="zh-HK" altLang="en-US" dirty="0">
              <a:latin typeface="STZhongsong" panose="02010600040101010101" pitchFamily="2" charset="-122"/>
              <a:ea typeface="STZhongsong" panose="02010600040101010101" pitchFamily="2" charset="-122"/>
            </a:endParaRPr>
          </a:p>
        </p:txBody>
      </p:sp>
      <p:sp>
        <p:nvSpPr>
          <p:cNvPr id="12" name="文字方塊 11">
            <a:extLst>
              <a:ext uri="{FF2B5EF4-FFF2-40B4-BE49-F238E27FC236}">
                <a16:creationId xmlns:a16="http://schemas.microsoft.com/office/drawing/2014/main" id="{D9A1D1DA-940F-45B1-8125-C4600AE2E944}"/>
              </a:ext>
            </a:extLst>
          </p:cNvPr>
          <p:cNvSpPr txBox="1"/>
          <p:nvPr/>
        </p:nvSpPr>
        <p:spPr>
          <a:xfrm>
            <a:off x="6986726" y="1986833"/>
            <a:ext cx="1107996" cy="369332"/>
          </a:xfrm>
          <a:prstGeom prst="rect">
            <a:avLst/>
          </a:prstGeom>
          <a:noFill/>
        </p:spPr>
        <p:txBody>
          <a:bodyPr wrap="none" rtlCol="0">
            <a:spAutoFit/>
          </a:bodyPr>
          <a:lstStyle/>
          <a:p>
            <a:r>
              <a:rPr lang="zh-TW" altLang="en-US" dirty="0">
                <a:latin typeface="STZhongsong" panose="02010600040101010101" pitchFamily="2" charset="-122"/>
                <a:ea typeface="STZhongsong" panose="02010600040101010101" pitchFamily="2" charset="-122"/>
              </a:rPr>
              <a:t>远程控制</a:t>
            </a:r>
            <a:endParaRPr lang="zh-HK" altLang="en-US" dirty="0">
              <a:latin typeface="STZhongsong" panose="02010600040101010101" pitchFamily="2" charset="-122"/>
              <a:ea typeface="STZhongsong" panose="02010600040101010101" pitchFamily="2" charset="-122"/>
            </a:endParaRPr>
          </a:p>
        </p:txBody>
      </p:sp>
      <p:sp>
        <p:nvSpPr>
          <p:cNvPr id="7" name="標題 5">
            <a:extLst>
              <a:ext uri="{FF2B5EF4-FFF2-40B4-BE49-F238E27FC236}">
                <a16:creationId xmlns:a16="http://schemas.microsoft.com/office/drawing/2014/main" id="{0AB282E6-8260-42AB-8F0B-AB32AE1B9F91}"/>
              </a:ext>
            </a:extLst>
          </p:cNvPr>
          <p:cNvSpPr txBox="1">
            <a:spLocks/>
          </p:cNvSpPr>
          <p:nvPr/>
        </p:nvSpPr>
        <p:spPr>
          <a:xfrm>
            <a:off x="512336" y="1685429"/>
            <a:ext cx="10521388" cy="1015200"/>
          </a:xfrm>
          <a:prstGeom prst="rect">
            <a:avLst/>
          </a:prstGeom>
        </p:spPr>
        <p:txBody>
          <a:bodyPr vert="horz" lIns="91440" tIns="45720" rIns="91440" bIns="45720" rtlCol="0" anchor="ctr">
            <a:normAutofit fontScale="90000" lnSpcReduction="20000"/>
          </a:bodyPr>
          <a:lstStyle>
            <a:lvl1pPr algn="l" defTabSz="457189" rtl="0" eaLnBrk="1" latinLnBrk="0" hangingPunct="1">
              <a:spcBef>
                <a:spcPct val="0"/>
              </a:spcBef>
              <a:buNone/>
              <a:defRPr sz="2800" b="0" kern="1200" cap="none" baseline="0">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kumimoji="1" lang="en-US" altLang="zh-TW" dirty="0">
                <a:latin typeface="STZhongsong" panose="02010600040101010101" pitchFamily="2" charset="-122"/>
                <a:ea typeface="STZhongsong" panose="02010600040101010101" pitchFamily="2" charset="-122"/>
              </a:rPr>
            </a:br>
            <a:r>
              <a:rPr kumimoji="1" lang="zh-TW" altLang="en-US" dirty="0">
                <a:latin typeface="STZhongsong" panose="02010600040101010101" pitchFamily="2" charset="-122"/>
                <a:ea typeface="STZhongsong" panose="02010600040101010101" pitchFamily="2" charset="-122"/>
              </a:rPr>
              <a:t>整体设计框架设想</a:t>
            </a:r>
            <a:br>
              <a:rPr kumimoji="1" lang="en-US" altLang="zh-TW" dirty="0">
                <a:latin typeface="STZhongsong" panose="02010600040101010101" pitchFamily="2" charset="-122"/>
                <a:ea typeface="STZhongsong" panose="02010600040101010101" pitchFamily="2" charset="-122"/>
              </a:rPr>
            </a:br>
            <a:endParaRPr lang="zh-HK" altLang="en-US" dirty="0"/>
          </a:p>
        </p:txBody>
      </p:sp>
    </p:spTree>
    <p:extLst>
      <p:ext uri="{BB962C8B-B14F-4D97-AF65-F5344CB8AC3E}">
        <p14:creationId xmlns:p14="http://schemas.microsoft.com/office/powerpoint/2010/main" val="2830426936"/>
      </p:ext>
    </p:extLst>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5350</TotalTime>
  <Words>884</Words>
  <Application>Microsoft Office PowerPoint</Application>
  <PresentationFormat>寬螢幕</PresentationFormat>
  <Paragraphs>86</Paragraphs>
  <Slides>14</Slides>
  <Notes>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14</vt:i4>
      </vt:variant>
    </vt:vector>
  </HeadingPairs>
  <TitlesOfParts>
    <vt:vector size="22" baseType="lpstr">
      <vt:lpstr>DengXian</vt:lpstr>
      <vt:lpstr>Gill Sans MT (本文)</vt:lpstr>
      <vt:lpstr>STZhongsong</vt:lpstr>
      <vt:lpstr>STZhongsong</vt:lpstr>
      <vt:lpstr>Arial</vt:lpstr>
      <vt:lpstr>Gill Sans MT</vt:lpstr>
      <vt:lpstr>Wingdings 2</vt:lpstr>
      <vt:lpstr>清华简约主题-扁平-16:9</vt:lpstr>
      <vt:lpstr>清华大学2018级本科综合论文训练 基于FU740-C000的线上硬件交互实验平台开发</vt:lpstr>
      <vt:lpstr>目录</vt:lpstr>
      <vt:lpstr>选题背景及意义</vt:lpstr>
      <vt:lpstr>选题背景及意义</vt:lpstr>
      <vt:lpstr>已有工作调研</vt:lpstr>
      <vt:lpstr>已有工作调研</vt:lpstr>
      <vt:lpstr>工作目标</vt:lpstr>
      <vt:lpstr>工作目标</vt:lpstr>
      <vt:lpstr>工作目标</vt:lpstr>
      <vt:lpstr>工作特色及其难点、拟采取的解决方法</vt:lpstr>
      <vt:lpstr>工作特色及其难点、拟采取的解决方法</vt:lpstr>
      <vt:lpstr>预期进度安排</vt:lpstr>
      <vt:lpstr>预期进度安排</vt:lpstr>
      <vt:lpstr>感谢老师们的聆听！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Wang Wang</cp:lastModifiedBy>
  <cp:revision>1338</cp:revision>
  <cp:lastPrinted>2020-04-04T02:50:47Z</cp:lastPrinted>
  <dcterms:created xsi:type="dcterms:W3CDTF">2020-01-04T07:43:38Z</dcterms:created>
  <dcterms:modified xsi:type="dcterms:W3CDTF">2021-12-29T12:32:02Z</dcterms:modified>
</cp:coreProperties>
</file>