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6"/>
  </p:notesMasterIdLst>
  <p:handoutMasterIdLst>
    <p:handoutMasterId r:id="rId17"/>
  </p:handoutMasterIdLst>
  <p:sldIdLst>
    <p:sldId id="275" r:id="rId2"/>
    <p:sldId id="257" r:id="rId3"/>
    <p:sldId id="265" r:id="rId4"/>
    <p:sldId id="266" r:id="rId5"/>
    <p:sldId id="277" r:id="rId6"/>
    <p:sldId id="278" r:id="rId7"/>
    <p:sldId id="279" r:id="rId8"/>
    <p:sldId id="280" r:id="rId9"/>
    <p:sldId id="281" r:id="rId10"/>
    <p:sldId id="285" r:id="rId11"/>
    <p:sldId id="282" r:id="rId12"/>
    <p:sldId id="283" r:id="rId13"/>
    <p:sldId id="284"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61" autoAdjust="0"/>
    <p:restoredTop sz="94660"/>
  </p:normalViewPr>
  <p:slideViewPr>
    <p:cSldViewPr snapToGrid="0">
      <p:cViewPr varScale="1">
        <p:scale>
          <a:sx n="82" d="100"/>
          <a:sy n="82" d="100"/>
        </p:scale>
        <p:origin x="139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12/25/2024</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12/25/2024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98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12/25/2024</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12/25/2024</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12/25/2024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963168"/>
            <a:ext cx="8674100"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98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12/25/2024</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Tree>
    <p:extLst>
      <p:ext uri="{BB962C8B-B14F-4D97-AF65-F5344CB8AC3E}">
        <p14:creationId xmlns:p14="http://schemas.microsoft.com/office/powerpoint/2010/main" val="1353402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6: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12/25/2024</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938540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12/25/2024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7: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227550"/>
            <a:ext cx="8674100" cy="486844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23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8: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12/25/2024</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162901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12/25/2024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9: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164920"/>
            <a:ext cx="8674100" cy="493107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6482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75" r:id="rId4"/>
    <p:sldLayoutId id="2147483683" r:id="rId5"/>
    <p:sldLayoutId id="2147483679" r:id="rId6"/>
    <p:sldLayoutId id="2147483680" r:id="rId7"/>
    <p:sldLayoutId id="2147483681" r:id="rId8"/>
    <p:sldLayoutId id="2147483682" r:id="rId9"/>
    <p:sldLayoutId id="214748367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086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3A288-7767-86BD-A6E7-52F3549259F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B43D75-F0AC-EF7F-1B26-A2CB08AAB469}"/>
              </a:ext>
            </a:extLst>
          </p:cNvPr>
          <p:cNvSpPr>
            <a:spLocks noGrp="1"/>
          </p:cNvSpPr>
          <p:nvPr>
            <p:ph type="sldNum" sz="quarter" idx="12"/>
          </p:nvPr>
        </p:nvSpPr>
        <p:spPr/>
        <p:txBody>
          <a:bodyPr/>
          <a:lstStyle/>
          <a:p>
            <a:fld id="{9EA0BE3B-158A-4EDF-80DC-E394A0D1600F}" type="slidenum">
              <a:rPr lang="en-US" smtClean="0"/>
              <a:pPr/>
              <a:t>10</a:t>
            </a:fld>
            <a:endParaRPr lang="en-US" dirty="0"/>
          </a:p>
        </p:txBody>
      </p:sp>
      <p:sp>
        <p:nvSpPr>
          <p:cNvPr id="3" name="Title 2">
            <a:extLst>
              <a:ext uri="{FF2B5EF4-FFF2-40B4-BE49-F238E27FC236}">
                <a16:creationId xmlns:a16="http://schemas.microsoft.com/office/drawing/2014/main" id="{87BA9FAD-C3B9-6EA9-A7FE-487131F9430D}"/>
              </a:ext>
            </a:extLst>
          </p:cNvPr>
          <p:cNvSpPr>
            <a:spLocks noGrp="1"/>
          </p:cNvSpPr>
          <p:nvPr>
            <p:ph type="title"/>
          </p:nvPr>
        </p:nvSpPr>
        <p:spPr/>
        <p:txBody>
          <a:bodyPr/>
          <a:lstStyle/>
          <a:p>
            <a:r>
              <a:rPr lang="en-US"/>
              <a:t>ERD</a:t>
            </a:r>
            <a:endParaRPr lang="en-VN" dirty="0"/>
          </a:p>
        </p:txBody>
      </p:sp>
      <p:pic>
        <p:nvPicPr>
          <p:cNvPr id="6" name="Hình ảnh 5" descr="Ảnh có chứa văn bản, ảnh chụp màn hình, biểu đồ, số&#10;&#10;Mô tả được tạo tự động">
            <a:extLst>
              <a:ext uri="{FF2B5EF4-FFF2-40B4-BE49-F238E27FC236}">
                <a16:creationId xmlns:a16="http://schemas.microsoft.com/office/drawing/2014/main" id="{49803207-F05F-5F16-CB6B-0CA880F83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241" y="1229653"/>
            <a:ext cx="8591682" cy="5021932"/>
          </a:xfrm>
          <a:prstGeom prst="rect">
            <a:avLst/>
          </a:prstGeom>
        </p:spPr>
      </p:pic>
      <p:sp>
        <p:nvSpPr>
          <p:cNvPr id="7" name="Hình chữ nhật 6">
            <a:extLst>
              <a:ext uri="{FF2B5EF4-FFF2-40B4-BE49-F238E27FC236}">
                <a16:creationId xmlns:a16="http://schemas.microsoft.com/office/drawing/2014/main" id="{3FA70E3C-CA17-60B9-058D-E77946AB131E}"/>
              </a:ext>
            </a:extLst>
          </p:cNvPr>
          <p:cNvSpPr/>
          <p:nvPr/>
        </p:nvSpPr>
        <p:spPr>
          <a:xfrm>
            <a:off x="7232909" y="5549535"/>
            <a:ext cx="1676014" cy="70205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64508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BBCC80-99EC-3134-3D45-13DF24C06494}"/>
              </a:ext>
            </a:extLst>
          </p:cNvPr>
          <p:cNvSpPr>
            <a:spLocks noGrp="1"/>
          </p:cNvSpPr>
          <p:nvPr>
            <p:ph type="sldNum" sz="quarter" idx="12"/>
          </p:nvPr>
        </p:nvSpPr>
        <p:spPr/>
        <p:txBody>
          <a:bodyPr/>
          <a:lstStyle/>
          <a:p>
            <a:fld id="{9EA0BE3B-158A-4EDF-80DC-E394A0D1600F}" type="slidenum">
              <a:rPr lang="en-US" smtClean="0"/>
              <a:pPr/>
              <a:t>11</a:t>
            </a:fld>
            <a:endParaRPr lang="en-US" dirty="0"/>
          </a:p>
        </p:txBody>
      </p:sp>
      <p:sp>
        <p:nvSpPr>
          <p:cNvPr id="3" name="Title 2">
            <a:extLst>
              <a:ext uri="{FF2B5EF4-FFF2-40B4-BE49-F238E27FC236}">
                <a16:creationId xmlns:a16="http://schemas.microsoft.com/office/drawing/2014/main" id="{A3DEB5F0-0D41-1BB2-2521-F523FA7B6147}"/>
              </a:ext>
            </a:extLst>
          </p:cNvPr>
          <p:cNvSpPr>
            <a:spLocks noGrp="1"/>
          </p:cNvSpPr>
          <p:nvPr>
            <p:ph type="title"/>
          </p:nvPr>
        </p:nvSpPr>
        <p:spPr/>
        <p:txBody>
          <a:bodyPr/>
          <a:lstStyle/>
          <a:p>
            <a:r>
              <a:rPr lang="en-VN" dirty="0"/>
              <a:t>UseCase Diagram</a:t>
            </a:r>
            <a:br>
              <a:rPr lang="en-VN" dirty="0"/>
            </a:br>
            <a:endParaRPr lang="en-VN" dirty="0"/>
          </a:p>
        </p:txBody>
      </p:sp>
      <p:sp>
        <p:nvSpPr>
          <p:cNvPr id="4" name="Text Placeholder 3">
            <a:extLst>
              <a:ext uri="{FF2B5EF4-FFF2-40B4-BE49-F238E27FC236}">
                <a16:creationId xmlns:a16="http://schemas.microsoft.com/office/drawing/2014/main" id="{574F4E97-D37E-F38F-BFAB-BAE1E2034D86}"/>
              </a:ext>
            </a:extLst>
          </p:cNvPr>
          <p:cNvSpPr>
            <a:spLocks noGrp="1"/>
          </p:cNvSpPr>
          <p:nvPr>
            <p:ph type="body" sz="quarter" idx="13"/>
          </p:nvPr>
        </p:nvSpPr>
        <p:spPr/>
        <p:txBody>
          <a:bodyPr/>
          <a:lstStyle/>
          <a:p>
            <a:pPr marL="0" indent="0">
              <a:buNone/>
            </a:pPr>
            <a:endParaRPr lang="en-VN" dirty="0"/>
          </a:p>
        </p:txBody>
      </p:sp>
      <p:pic>
        <p:nvPicPr>
          <p:cNvPr id="11" name="Hình ảnh 10">
            <a:extLst>
              <a:ext uri="{FF2B5EF4-FFF2-40B4-BE49-F238E27FC236}">
                <a16:creationId xmlns:a16="http://schemas.microsoft.com/office/drawing/2014/main" id="{761C590A-B714-8746-178C-885F31C05842}"/>
              </a:ext>
            </a:extLst>
          </p:cNvPr>
          <p:cNvPicPr>
            <a:picLocks noChangeAspect="1"/>
          </p:cNvPicPr>
          <p:nvPr/>
        </p:nvPicPr>
        <p:blipFill>
          <a:blip r:embed="rId2"/>
          <a:stretch>
            <a:fillRect/>
          </a:stretch>
        </p:blipFill>
        <p:spPr>
          <a:xfrm>
            <a:off x="74645" y="1174719"/>
            <a:ext cx="8834278" cy="4974110"/>
          </a:xfrm>
          <a:prstGeom prst="rect">
            <a:avLst/>
          </a:prstGeom>
        </p:spPr>
      </p:pic>
    </p:spTree>
    <p:extLst>
      <p:ext uri="{BB962C8B-B14F-4D97-AF65-F5344CB8AC3E}">
        <p14:creationId xmlns:p14="http://schemas.microsoft.com/office/powerpoint/2010/main" val="1629865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5F0432-1CE4-F03A-311A-B260762C9643}"/>
              </a:ext>
            </a:extLst>
          </p:cNvPr>
          <p:cNvSpPr>
            <a:spLocks noGrp="1"/>
          </p:cNvSpPr>
          <p:nvPr>
            <p:ph type="sldNum" sz="quarter" idx="12"/>
          </p:nvPr>
        </p:nvSpPr>
        <p:spPr/>
        <p:txBody>
          <a:bodyPr/>
          <a:lstStyle/>
          <a:p>
            <a:fld id="{9EA0BE3B-158A-4EDF-80DC-E394A0D1600F}" type="slidenum">
              <a:rPr lang="en-US" smtClean="0"/>
              <a:pPr/>
              <a:t>12</a:t>
            </a:fld>
            <a:endParaRPr lang="en-US" dirty="0"/>
          </a:p>
        </p:txBody>
      </p:sp>
      <p:sp>
        <p:nvSpPr>
          <p:cNvPr id="3" name="Title 2">
            <a:extLst>
              <a:ext uri="{FF2B5EF4-FFF2-40B4-BE49-F238E27FC236}">
                <a16:creationId xmlns:a16="http://schemas.microsoft.com/office/drawing/2014/main" id="{1B0D0D65-4A43-75E9-9807-78AAA567DFDC}"/>
              </a:ext>
            </a:extLst>
          </p:cNvPr>
          <p:cNvSpPr>
            <a:spLocks noGrp="1"/>
          </p:cNvSpPr>
          <p:nvPr>
            <p:ph type="title"/>
          </p:nvPr>
        </p:nvSpPr>
        <p:spPr/>
        <p:txBody>
          <a:bodyPr/>
          <a:lstStyle/>
          <a:p>
            <a:r>
              <a:rPr lang="en-VN" dirty="0"/>
              <a:t>Class Diagram</a:t>
            </a:r>
          </a:p>
        </p:txBody>
      </p:sp>
      <p:sp>
        <p:nvSpPr>
          <p:cNvPr id="4" name="Text Placeholder 3">
            <a:extLst>
              <a:ext uri="{FF2B5EF4-FFF2-40B4-BE49-F238E27FC236}">
                <a16:creationId xmlns:a16="http://schemas.microsoft.com/office/drawing/2014/main" id="{A94B7A14-22F5-8640-B886-EBF8AA879324}"/>
              </a:ext>
            </a:extLst>
          </p:cNvPr>
          <p:cNvSpPr>
            <a:spLocks noGrp="1"/>
          </p:cNvSpPr>
          <p:nvPr>
            <p:ph type="body" sz="quarter" idx="13"/>
          </p:nvPr>
        </p:nvSpPr>
        <p:spPr/>
        <p:txBody>
          <a:bodyPr/>
          <a:lstStyle/>
          <a:p>
            <a:endParaRPr lang="en-VN"/>
          </a:p>
        </p:txBody>
      </p:sp>
      <p:pic>
        <p:nvPicPr>
          <p:cNvPr id="7" name="Hình ảnh 6">
            <a:extLst>
              <a:ext uri="{FF2B5EF4-FFF2-40B4-BE49-F238E27FC236}">
                <a16:creationId xmlns:a16="http://schemas.microsoft.com/office/drawing/2014/main" id="{A85C81B5-8BB7-0426-3446-8502044C7E07}"/>
              </a:ext>
            </a:extLst>
          </p:cNvPr>
          <p:cNvPicPr>
            <a:picLocks noChangeAspect="1"/>
          </p:cNvPicPr>
          <p:nvPr/>
        </p:nvPicPr>
        <p:blipFill>
          <a:blip r:embed="rId2"/>
          <a:stretch>
            <a:fillRect/>
          </a:stretch>
        </p:blipFill>
        <p:spPr>
          <a:xfrm>
            <a:off x="234950" y="1125813"/>
            <a:ext cx="8759760" cy="5041722"/>
          </a:xfrm>
          <a:prstGeom prst="rect">
            <a:avLst/>
          </a:prstGeom>
        </p:spPr>
      </p:pic>
    </p:spTree>
    <p:extLst>
      <p:ext uri="{BB962C8B-B14F-4D97-AF65-F5344CB8AC3E}">
        <p14:creationId xmlns:p14="http://schemas.microsoft.com/office/powerpoint/2010/main" val="3290109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4D71FE-A7DF-254E-ED39-F85C198EDFF2}"/>
              </a:ext>
            </a:extLst>
          </p:cNvPr>
          <p:cNvSpPr>
            <a:spLocks noGrp="1"/>
          </p:cNvSpPr>
          <p:nvPr>
            <p:ph type="sldNum" sz="quarter" idx="12"/>
          </p:nvPr>
        </p:nvSpPr>
        <p:spPr/>
        <p:txBody>
          <a:bodyPr/>
          <a:lstStyle/>
          <a:p>
            <a:fld id="{9EA0BE3B-158A-4EDF-80DC-E394A0D1600F}" type="slidenum">
              <a:rPr lang="en-US" smtClean="0"/>
              <a:pPr/>
              <a:t>13</a:t>
            </a:fld>
            <a:endParaRPr lang="en-US" dirty="0"/>
          </a:p>
        </p:txBody>
      </p:sp>
      <p:sp>
        <p:nvSpPr>
          <p:cNvPr id="3" name="Title 2">
            <a:extLst>
              <a:ext uri="{FF2B5EF4-FFF2-40B4-BE49-F238E27FC236}">
                <a16:creationId xmlns:a16="http://schemas.microsoft.com/office/drawing/2014/main" id="{A6183637-42FF-12D1-208A-5BCBE0BD23AB}"/>
              </a:ext>
            </a:extLst>
          </p:cNvPr>
          <p:cNvSpPr>
            <a:spLocks noGrp="1"/>
          </p:cNvSpPr>
          <p:nvPr>
            <p:ph type="title"/>
          </p:nvPr>
        </p:nvSpPr>
        <p:spPr/>
        <p:txBody>
          <a:bodyPr/>
          <a:lstStyle/>
          <a:p>
            <a:r>
              <a:rPr lang="en-VN" dirty="0"/>
              <a:t>3.Demo</a:t>
            </a:r>
          </a:p>
        </p:txBody>
      </p:sp>
      <p:sp>
        <p:nvSpPr>
          <p:cNvPr id="4" name="Text Placeholder 3">
            <a:extLst>
              <a:ext uri="{FF2B5EF4-FFF2-40B4-BE49-F238E27FC236}">
                <a16:creationId xmlns:a16="http://schemas.microsoft.com/office/drawing/2014/main" id="{77D11AC0-FBAD-2996-EE35-7BFCF479E659}"/>
              </a:ext>
            </a:extLst>
          </p:cNvPr>
          <p:cNvSpPr>
            <a:spLocks noGrp="1"/>
          </p:cNvSpPr>
          <p:nvPr>
            <p:ph type="body" sz="quarter" idx="13"/>
          </p:nvPr>
        </p:nvSpPr>
        <p:spPr/>
        <p:txBody>
          <a:bodyPr/>
          <a:lstStyle/>
          <a:p>
            <a:pPr marL="0" indent="0">
              <a:buNone/>
            </a:pPr>
            <a:endParaRPr lang="en-VN" dirty="0"/>
          </a:p>
          <a:p>
            <a:pPr marL="0" indent="0">
              <a:buNone/>
            </a:pPr>
            <a:endParaRPr lang="en-VN" dirty="0"/>
          </a:p>
        </p:txBody>
      </p:sp>
    </p:spTree>
    <p:extLst>
      <p:ext uri="{BB962C8B-B14F-4D97-AF65-F5344CB8AC3E}">
        <p14:creationId xmlns:p14="http://schemas.microsoft.com/office/powerpoint/2010/main" val="2180355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14</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extLst>
      <p:ext uri="{BB962C8B-B14F-4D97-AF65-F5344CB8AC3E}">
        <p14:creationId xmlns:p14="http://schemas.microsoft.com/office/powerpoint/2010/main" val="283053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3012" y="398419"/>
            <a:ext cx="2037225" cy="611594"/>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413012" y="1440025"/>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vi-VN" sz="4600" dirty="0"/>
              <a:t>Hệ thống quản lý </a:t>
            </a:r>
            <a:r>
              <a:rPr lang="vi-VN" sz="4600"/>
              <a:t>nhân viên</a:t>
            </a:r>
            <a:endParaRPr lang="en-US" sz="4600"/>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2" y="2363973"/>
            <a:ext cx="7342482" cy="2355006"/>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800" u="sng"/>
              <a:t>Nhóm 10:</a:t>
            </a:r>
          </a:p>
          <a:p>
            <a:r>
              <a:rPr lang="vi-VN" sz="2800" b="0"/>
              <a:t>Bùi </a:t>
            </a:r>
            <a:r>
              <a:rPr lang="vi-VN" sz="2800" b="0" dirty="0"/>
              <a:t>Việt Hưng – 20225723</a:t>
            </a:r>
          </a:p>
          <a:p>
            <a:r>
              <a:rPr lang="vi-VN" sz="2800" b="0" dirty="0"/>
              <a:t>Nguyễn Trí Đức – 20225812</a:t>
            </a:r>
          </a:p>
          <a:p>
            <a:r>
              <a:rPr lang="vi-VN" sz="2800" b="0" dirty="0"/>
              <a:t>Phạm Tùng Dương – 20225825</a:t>
            </a:r>
          </a:p>
          <a:p>
            <a:r>
              <a:rPr lang="vi-VN" sz="2800" b="0" dirty="0"/>
              <a:t>Đỗ Doãn Vinh – 20225953</a:t>
            </a:r>
          </a:p>
          <a:p>
            <a:r>
              <a:rPr lang="vi-VN" sz="2800" b="0" dirty="0"/>
              <a:t>Trương Anh </a:t>
            </a:r>
            <a:r>
              <a:rPr lang="vi-VN" sz="2800" b="0"/>
              <a:t>Đức – 20225814</a:t>
            </a:r>
          </a:p>
          <a:p>
            <a:endParaRPr lang="vi-VN" sz="2800" b="0" dirty="0"/>
          </a:p>
          <a:p>
            <a:endParaRPr lang="vi-VN" sz="2800" b="0" dirty="0"/>
          </a:p>
          <a:p>
            <a:endParaRPr lang="en-US" sz="2800" b="0" dirty="0"/>
          </a:p>
        </p:txBody>
      </p:sp>
    </p:spTree>
    <p:extLst>
      <p:ext uri="{BB962C8B-B14F-4D97-AF65-F5344CB8AC3E}">
        <p14:creationId xmlns:p14="http://schemas.microsoft.com/office/powerpoint/2010/main" val="74317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vi-VN" dirty="0"/>
              <a:t>Mục lục</a:t>
            </a:r>
            <a:endParaRPr lang="en-US" dirty="0"/>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pPr marL="514350" indent="-514350">
              <a:buFont typeface="+mj-lt"/>
              <a:buAutoNum type="arabicPeriod"/>
            </a:pPr>
            <a:r>
              <a:rPr lang="vi-VN" dirty="0"/>
              <a:t>Tổng quan</a:t>
            </a:r>
          </a:p>
          <a:p>
            <a:pPr marL="514350" indent="-514350">
              <a:buFont typeface="+mj-lt"/>
              <a:buAutoNum type="arabicPeriod"/>
            </a:pPr>
            <a:r>
              <a:rPr lang="vi-VN" dirty="0"/>
              <a:t>Thiết kế </a:t>
            </a:r>
            <a:r>
              <a:rPr lang="vi-VN"/>
              <a:t>các lớp</a:t>
            </a:r>
            <a:endParaRPr lang="en-US"/>
          </a:p>
          <a:p>
            <a:pPr marL="514350" indent="-514350">
              <a:buFont typeface="+mj-lt"/>
              <a:buAutoNum type="arabicPeriod"/>
            </a:pPr>
            <a:r>
              <a:rPr lang="en-US"/>
              <a:t>Sơ đồ lớp</a:t>
            </a:r>
            <a:endParaRPr lang="vi-VN" dirty="0"/>
          </a:p>
          <a:p>
            <a:pPr marL="514350" indent="-514350">
              <a:buFont typeface="+mj-lt"/>
              <a:buAutoNum type="arabicPeriod"/>
            </a:pPr>
            <a:r>
              <a:rPr lang="vi-VN" dirty="0" err="1"/>
              <a:t>Demo</a:t>
            </a:r>
            <a:endParaRPr lang="en-US" dirty="0"/>
          </a:p>
        </p:txBody>
      </p:sp>
    </p:spTree>
    <p:extLst>
      <p:ext uri="{BB962C8B-B14F-4D97-AF65-F5344CB8AC3E}">
        <p14:creationId xmlns:p14="http://schemas.microsoft.com/office/powerpoint/2010/main" val="29236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vi-VN" dirty="0"/>
              <a:t>1.Tổng quan bài tập lớn</a:t>
            </a:r>
            <a:endParaRPr lang="en-US" dirty="0"/>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a:lstStyle/>
          <a:p>
            <a:pPr marL="0" indent="0">
              <a:buNone/>
            </a:pPr>
            <a:r>
              <a:rPr lang="vi-VN" dirty="0"/>
              <a:t>1.1. Giới thiệu:</a:t>
            </a:r>
          </a:p>
          <a:p>
            <a:pPr marL="0" indent="0" algn="just">
              <a:buNone/>
            </a:pPr>
            <a:r>
              <a:rPr lang="vi-VN" dirty="0"/>
              <a:t>-Hiện nay có rất nhiều công ty với số lượng nhân viên rất lớn, có thể lên đến hàng trăm, hàng nghìn nhân viên. Vì vậy, một hệ thống quản lý nhân viên là cần thiết.</a:t>
            </a:r>
          </a:p>
        </p:txBody>
      </p:sp>
    </p:spTree>
    <p:extLst>
      <p:ext uri="{BB962C8B-B14F-4D97-AF65-F5344CB8AC3E}">
        <p14:creationId xmlns:p14="http://schemas.microsoft.com/office/powerpoint/2010/main" val="2751358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A5FD9F-F079-E7CB-275B-4B407F7320C6}"/>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3" name="Title 2">
            <a:extLst>
              <a:ext uri="{FF2B5EF4-FFF2-40B4-BE49-F238E27FC236}">
                <a16:creationId xmlns:a16="http://schemas.microsoft.com/office/drawing/2014/main" id="{CE73DABA-0E07-DDEE-86EE-B4224D9C9822}"/>
              </a:ext>
            </a:extLst>
          </p:cNvPr>
          <p:cNvSpPr>
            <a:spLocks noGrp="1"/>
          </p:cNvSpPr>
          <p:nvPr>
            <p:ph type="title"/>
          </p:nvPr>
        </p:nvSpPr>
        <p:spPr/>
        <p:txBody>
          <a:bodyPr/>
          <a:lstStyle/>
          <a:p>
            <a:r>
              <a:rPr lang="vi-VN" dirty="0"/>
              <a:t>1. Tổng quan bài tập lớn</a:t>
            </a:r>
            <a:endParaRPr lang="en-US" dirty="0"/>
          </a:p>
        </p:txBody>
      </p:sp>
      <p:sp>
        <p:nvSpPr>
          <p:cNvPr id="4" name="Text Placeholder 3">
            <a:extLst>
              <a:ext uri="{FF2B5EF4-FFF2-40B4-BE49-F238E27FC236}">
                <a16:creationId xmlns:a16="http://schemas.microsoft.com/office/drawing/2014/main" id="{D7A5E0C5-7F9C-BDE6-162B-F94E54DA8B01}"/>
              </a:ext>
            </a:extLst>
          </p:cNvPr>
          <p:cNvSpPr>
            <a:spLocks noGrp="1"/>
          </p:cNvSpPr>
          <p:nvPr>
            <p:ph type="body" sz="quarter" idx="13"/>
          </p:nvPr>
        </p:nvSpPr>
        <p:spPr/>
        <p:txBody>
          <a:bodyPr/>
          <a:lstStyle/>
          <a:p>
            <a:pPr marL="0" indent="0">
              <a:buNone/>
            </a:pPr>
            <a:r>
              <a:rPr lang="vi-VN" dirty="0"/>
              <a:t>1.2. Các lớp:</a:t>
            </a:r>
          </a:p>
          <a:p>
            <a:pPr marL="0" indent="0" algn="just">
              <a:buNone/>
            </a:pPr>
            <a:r>
              <a:rPr lang="vi-VN" dirty="0"/>
              <a:t>-Lớp nhân viên: lưu trữ các thông tin liên quan đến nhân viên(tên, số điện thoại, </a:t>
            </a:r>
            <a:r>
              <a:rPr lang="vi-VN" dirty="0" err="1"/>
              <a:t>email</a:t>
            </a:r>
            <a:r>
              <a:rPr lang="vi-VN" dirty="0"/>
              <a:t>, lương cơ bản,..).</a:t>
            </a:r>
          </a:p>
          <a:p>
            <a:pPr marL="0" indent="0" algn="just">
              <a:buNone/>
            </a:pPr>
            <a:r>
              <a:rPr lang="vi-VN" dirty="0"/>
              <a:t>-Kĩ sư </a:t>
            </a:r>
            <a:r>
              <a:rPr lang="vi-VN"/>
              <a:t>và </a:t>
            </a:r>
            <a:r>
              <a:rPr lang="en-US"/>
              <a:t>quản lý</a:t>
            </a:r>
            <a:r>
              <a:rPr lang="vi-VN"/>
              <a:t> </a:t>
            </a:r>
            <a:r>
              <a:rPr lang="vi-VN" dirty="0"/>
              <a:t>được kế thừa từ lớp nhân viên, trong đó kĩ sư sẽ được tính lương = lương cơ bản + lương giờ làm thêm</a:t>
            </a:r>
            <a:r>
              <a:rPr lang="vi-VN"/>
              <a:t>, </a:t>
            </a:r>
            <a:r>
              <a:rPr lang="en-US"/>
              <a:t>quản lý</a:t>
            </a:r>
            <a:r>
              <a:rPr lang="vi-VN"/>
              <a:t> </a:t>
            </a:r>
            <a:r>
              <a:rPr lang="vi-VN" dirty="0"/>
              <a:t>sẽ được </a:t>
            </a:r>
            <a:r>
              <a:rPr lang="vi-VN"/>
              <a:t>tính lương</a:t>
            </a:r>
            <a:r>
              <a:rPr lang="en-US"/>
              <a:t> </a:t>
            </a:r>
            <a:r>
              <a:rPr lang="vi-VN"/>
              <a:t>=</a:t>
            </a:r>
            <a:r>
              <a:rPr lang="en-US"/>
              <a:t> </a:t>
            </a:r>
            <a:r>
              <a:rPr lang="vi-VN"/>
              <a:t>lương </a:t>
            </a:r>
            <a:r>
              <a:rPr lang="vi-VN" dirty="0"/>
              <a:t>cơ bản + lương </a:t>
            </a:r>
            <a:r>
              <a:rPr lang="vi-VN" dirty="0" err="1"/>
              <a:t>thuởng</a:t>
            </a:r>
            <a:r>
              <a:rPr lang="vi-VN" dirty="0"/>
              <a:t>.</a:t>
            </a:r>
          </a:p>
          <a:p>
            <a:pPr marL="0" indent="0" algn="just">
              <a:buNone/>
            </a:pPr>
            <a:r>
              <a:rPr lang="vi-VN" dirty="0"/>
              <a:t>-Lớp phòng ban: lưu trữ thông tin về các phòng, chức vụ.</a:t>
            </a:r>
          </a:p>
          <a:p>
            <a:pPr marL="0" indent="0" algn="just">
              <a:buNone/>
            </a:pPr>
            <a:r>
              <a:rPr lang="vi-VN" dirty="0"/>
              <a:t>-Lớp Project, </a:t>
            </a:r>
            <a:r>
              <a:rPr lang="vi-VN" dirty="0" err="1"/>
              <a:t>Task</a:t>
            </a:r>
            <a:r>
              <a:rPr lang="vi-VN" dirty="0"/>
              <a:t>: lưu trữ thông tin về các Project, </a:t>
            </a:r>
            <a:r>
              <a:rPr lang="vi-VN" dirty="0" err="1"/>
              <a:t>task</a:t>
            </a:r>
            <a:r>
              <a:rPr lang="vi-VN" dirty="0"/>
              <a:t>.</a:t>
            </a:r>
          </a:p>
        </p:txBody>
      </p:sp>
    </p:spTree>
    <p:extLst>
      <p:ext uri="{BB962C8B-B14F-4D97-AF65-F5344CB8AC3E}">
        <p14:creationId xmlns:p14="http://schemas.microsoft.com/office/powerpoint/2010/main" val="3843267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A5FD9F-F079-E7CB-275B-4B407F7320C6}"/>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3" name="Title 2">
            <a:extLst>
              <a:ext uri="{FF2B5EF4-FFF2-40B4-BE49-F238E27FC236}">
                <a16:creationId xmlns:a16="http://schemas.microsoft.com/office/drawing/2014/main" id="{CE73DABA-0E07-DDEE-86EE-B4224D9C9822}"/>
              </a:ext>
            </a:extLst>
          </p:cNvPr>
          <p:cNvSpPr>
            <a:spLocks noGrp="1"/>
          </p:cNvSpPr>
          <p:nvPr>
            <p:ph type="title"/>
          </p:nvPr>
        </p:nvSpPr>
        <p:spPr/>
        <p:txBody>
          <a:bodyPr/>
          <a:lstStyle/>
          <a:p>
            <a:r>
              <a:rPr lang="vi-VN" dirty="0"/>
              <a:t>1. Tổng quan bài tập lớn</a:t>
            </a:r>
            <a:endParaRPr lang="en-US" dirty="0"/>
          </a:p>
        </p:txBody>
      </p:sp>
      <p:sp>
        <p:nvSpPr>
          <p:cNvPr id="4" name="Text Placeholder 3">
            <a:extLst>
              <a:ext uri="{FF2B5EF4-FFF2-40B4-BE49-F238E27FC236}">
                <a16:creationId xmlns:a16="http://schemas.microsoft.com/office/drawing/2014/main" id="{D7A5E0C5-7F9C-BDE6-162B-F94E54DA8B01}"/>
              </a:ext>
            </a:extLst>
          </p:cNvPr>
          <p:cNvSpPr>
            <a:spLocks noGrp="1"/>
          </p:cNvSpPr>
          <p:nvPr>
            <p:ph type="body" sz="quarter" idx="13"/>
          </p:nvPr>
        </p:nvSpPr>
        <p:spPr>
          <a:xfrm>
            <a:off x="234950" y="1227550"/>
            <a:ext cx="8674100" cy="4977307"/>
          </a:xfrm>
        </p:spPr>
        <p:txBody>
          <a:bodyPr/>
          <a:lstStyle/>
          <a:p>
            <a:pPr marL="0" indent="0">
              <a:buNone/>
            </a:pPr>
            <a:r>
              <a:rPr lang="vi-VN" dirty="0"/>
              <a:t>1.3. Các yếu tố, tính hướng đối tượng:</a:t>
            </a:r>
          </a:p>
          <a:p>
            <a:pPr marL="0" indent="0">
              <a:buNone/>
            </a:pPr>
            <a:r>
              <a:rPr lang="vi-VN" dirty="0"/>
              <a:t>-Tính kế thừa: lớp con </a:t>
            </a:r>
            <a:r>
              <a:rPr lang="vi-VN" dirty="0" err="1"/>
              <a:t>manager</a:t>
            </a:r>
            <a:r>
              <a:rPr lang="vi-VN" dirty="0"/>
              <a:t> và </a:t>
            </a:r>
            <a:r>
              <a:rPr lang="vi-VN" dirty="0" err="1"/>
              <a:t>engineer</a:t>
            </a:r>
            <a:r>
              <a:rPr lang="vi-VN" dirty="0"/>
              <a:t> được kế thừa từ lớp cha </a:t>
            </a:r>
            <a:r>
              <a:rPr lang="vi-VN" dirty="0" err="1"/>
              <a:t>employee</a:t>
            </a:r>
            <a:r>
              <a:rPr lang="vi-VN" dirty="0"/>
              <a:t>.</a:t>
            </a:r>
          </a:p>
          <a:p>
            <a:pPr marL="0" indent="0">
              <a:buNone/>
            </a:pPr>
            <a:r>
              <a:rPr lang="vi-VN" dirty="0"/>
              <a:t>-Tính đa hình: các lớp con </a:t>
            </a:r>
            <a:r>
              <a:rPr lang="vi-VN" dirty="0" err="1"/>
              <a:t>manager</a:t>
            </a:r>
            <a:r>
              <a:rPr lang="vi-VN" dirty="0"/>
              <a:t> và </a:t>
            </a:r>
            <a:r>
              <a:rPr lang="vi-VN" dirty="0" err="1"/>
              <a:t>engineer</a:t>
            </a:r>
            <a:r>
              <a:rPr lang="vi-VN" dirty="0"/>
              <a:t> ghi phương thức </a:t>
            </a:r>
            <a:r>
              <a:rPr lang="vi-VN" dirty="0" err="1"/>
              <a:t>calculateSalary</a:t>
            </a:r>
            <a:r>
              <a:rPr lang="vi-VN" dirty="0"/>
              <a:t> từ lớp cha, </a:t>
            </a:r>
            <a:r>
              <a:rPr lang="vi-VN" dirty="0" err="1"/>
              <a:t>manager</a:t>
            </a:r>
            <a:r>
              <a:rPr lang="vi-VN" dirty="0"/>
              <a:t> và </a:t>
            </a:r>
            <a:r>
              <a:rPr lang="vi-VN" dirty="0" err="1"/>
              <a:t>engineer</a:t>
            </a:r>
            <a:r>
              <a:rPr lang="vi-VN" dirty="0"/>
              <a:t> có cách tính lương khác nhau nhưng triển khai giao diện chung, sử dụng 1 phương thức thống nhất cho nhiều đối tượng khác </a:t>
            </a:r>
            <a:r>
              <a:rPr lang="vi-VN"/>
              <a:t>nhau.</a:t>
            </a:r>
            <a:endParaRPr lang="en-US"/>
          </a:p>
          <a:p>
            <a:pPr marL="0" indent="0">
              <a:buNone/>
            </a:pPr>
            <a:r>
              <a:rPr lang="en-US"/>
              <a:t>-Tính đóng gói: ẩn các thuộc tính, phương thức trong lớp và cho phép truy cập các phương thức công khai.</a:t>
            </a:r>
          </a:p>
        </p:txBody>
      </p:sp>
    </p:spTree>
    <p:extLst>
      <p:ext uri="{BB962C8B-B14F-4D97-AF65-F5344CB8AC3E}">
        <p14:creationId xmlns:p14="http://schemas.microsoft.com/office/powerpoint/2010/main" val="604833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A5FD9F-F079-E7CB-275B-4B407F7320C6}"/>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CE73DABA-0E07-DDEE-86EE-B4224D9C9822}"/>
              </a:ext>
            </a:extLst>
          </p:cNvPr>
          <p:cNvSpPr>
            <a:spLocks noGrp="1"/>
          </p:cNvSpPr>
          <p:nvPr>
            <p:ph type="title"/>
          </p:nvPr>
        </p:nvSpPr>
        <p:spPr/>
        <p:txBody>
          <a:bodyPr/>
          <a:lstStyle/>
          <a:p>
            <a:r>
              <a:rPr lang="vi-VN" dirty="0"/>
              <a:t>2.Thiết kế các lớp</a:t>
            </a:r>
            <a:endParaRPr lang="en-US" dirty="0"/>
          </a:p>
        </p:txBody>
      </p:sp>
      <p:sp>
        <p:nvSpPr>
          <p:cNvPr id="4" name="Text Placeholder 3">
            <a:extLst>
              <a:ext uri="{FF2B5EF4-FFF2-40B4-BE49-F238E27FC236}">
                <a16:creationId xmlns:a16="http://schemas.microsoft.com/office/drawing/2014/main" id="{D7A5E0C5-7F9C-BDE6-162B-F94E54DA8B01}"/>
              </a:ext>
            </a:extLst>
          </p:cNvPr>
          <p:cNvSpPr>
            <a:spLocks noGrp="1"/>
          </p:cNvSpPr>
          <p:nvPr>
            <p:ph type="body" sz="quarter" idx="13"/>
          </p:nvPr>
        </p:nvSpPr>
        <p:spPr/>
        <p:txBody>
          <a:bodyPr/>
          <a:lstStyle/>
          <a:p>
            <a:pPr marL="0" indent="0">
              <a:buNone/>
            </a:pPr>
            <a:r>
              <a:rPr lang="en-US" dirty="0"/>
              <a:t>2.1. </a:t>
            </a:r>
            <a:r>
              <a:rPr lang="en-US" dirty="0" err="1"/>
              <a:t>Quản</a:t>
            </a:r>
            <a:r>
              <a:rPr lang="en-US" dirty="0"/>
              <a:t> </a:t>
            </a:r>
            <a:r>
              <a:rPr lang="en-US" dirty="0" err="1"/>
              <a:t>lý</a:t>
            </a:r>
            <a:r>
              <a:rPr lang="en-US" dirty="0"/>
              <a:t> </a:t>
            </a:r>
            <a:r>
              <a:rPr lang="en-US" dirty="0" err="1"/>
              <a:t>nhân</a:t>
            </a:r>
            <a:r>
              <a:rPr lang="en-US" dirty="0"/>
              <a:t> </a:t>
            </a:r>
            <a:r>
              <a:rPr lang="en-US" dirty="0" err="1"/>
              <a:t>viên</a:t>
            </a:r>
            <a:br>
              <a:rPr lang="en-US" dirty="0"/>
            </a:br>
            <a:r>
              <a:rPr lang="en-US" dirty="0"/>
              <a:t>-</a:t>
            </a:r>
            <a:r>
              <a:rPr lang="en-US" dirty="0" err="1"/>
              <a:t>Hiển</a:t>
            </a:r>
            <a:r>
              <a:rPr lang="en-US" dirty="0"/>
              <a:t> </a:t>
            </a:r>
            <a:r>
              <a:rPr lang="en-US" err="1"/>
              <a:t>thị</a:t>
            </a:r>
            <a:r>
              <a:rPr lang="en-US"/>
              <a:t> danh sách </a:t>
            </a:r>
            <a:r>
              <a:rPr lang="en-US" dirty="0" err="1"/>
              <a:t>nhân</a:t>
            </a:r>
            <a:r>
              <a:rPr lang="en-US" dirty="0"/>
              <a:t> </a:t>
            </a:r>
            <a:r>
              <a:rPr lang="en-US" dirty="0" err="1"/>
              <a:t>viên</a:t>
            </a:r>
            <a:r>
              <a:rPr lang="en-US" dirty="0"/>
              <a:t> </a:t>
            </a:r>
            <a:r>
              <a:rPr lang="en-US" dirty="0" err="1"/>
              <a:t>có</a:t>
            </a:r>
            <a:r>
              <a:rPr lang="en-US" dirty="0"/>
              <a:t> </a:t>
            </a:r>
            <a:r>
              <a:rPr lang="en-US" dirty="0" err="1"/>
              <a:t>trong</a:t>
            </a:r>
            <a:r>
              <a:rPr lang="en-US" dirty="0"/>
              <a:t> </a:t>
            </a:r>
            <a:r>
              <a:rPr lang="en-US" dirty="0" err="1"/>
              <a:t>hệ</a:t>
            </a:r>
            <a:r>
              <a:rPr lang="en-US" dirty="0"/>
              <a:t> </a:t>
            </a:r>
            <a:r>
              <a:rPr lang="en-US" dirty="0" err="1"/>
              <a:t>thống</a:t>
            </a:r>
            <a:r>
              <a:rPr lang="en-US" dirty="0"/>
              <a:t>.</a:t>
            </a:r>
          </a:p>
          <a:p>
            <a:pPr marL="0" indent="0">
              <a:buNone/>
            </a:pPr>
            <a:r>
              <a:rPr lang="en-US" dirty="0"/>
              <a:t>-</a:t>
            </a:r>
            <a:r>
              <a:rPr lang="en-US" dirty="0" err="1"/>
              <a:t>Thêm</a:t>
            </a:r>
            <a:r>
              <a:rPr lang="en-US" dirty="0"/>
              <a:t> </a:t>
            </a:r>
            <a:r>
              <a:rPr lang="en-US" err="1"/>
              <a:t>nhân</a:t>
            </a:r>
            <a:r>
              <a:rPr lang="en-US"/>
              <a:t> viên.</a:t>
            </a:r>
          </a:p>
          <a:p>
            <a:pPr marL="0" indent="0">
              <a:buNone/>
            </a:pPr>
            <a:r>
              <a:rPr lang="en-US"/>
              <a:t>-Sửa thông tin nhân viên.</a:t>
            </a:r>
          </a:p>
          <a:p>
            <a:pPr marL="0" indent="0">
              <a:buNone/>
            </a:pPr>
            <a:r>
              <a:rPr lang="en-US"/>
              <a:t>-</a:t>
            </a:r>
            <a:r>
              <a:rPr lang="en-US" dirty="0" err="1"/>
              <a:t>Xoá</a:t>
            </a:r>
            <a:r>
              <a:rPr lang="en-US" dirty="0"/>
              <a:t> </a:t>
            </a:r>
            <a:r>
              <a:rPr lang="en-US" err="1"/>
              <a:t>nhân</a:t>
            </a:r>
            <a:r>
              <a:rPr lang="en-US"/>
              <a:t> viên.</a:t>
            </a:r>
            <a:endParaRPr lang="en-US" dirty="0"/>
          </a:p>
        </p:txBody>
      </p:sp>
    </p:spTree>
    <p:extLst>
      <p:ext uri="{BB962C8B-B14F-4D97-AF65-F5344CB8AC3E}">
        <p14:creationId xmlns:p14="http://schemas.microsoft.com/office/powerpoint/2010/main" val="67952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CA8EA9-02D9-0E2B-E805-AD9CF910ABB8}"/>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2">
            <a:extLst>
              <a:ext uri="{FF2B5EF4-FFF2-40B4-BE49-F238E27FC236}">
                <a16:creationId xmlns:a16="http://schemas.microsoft.com/office/drawing/2014/main" id="{27655FDF-6D6B-A2F6-A3E0-1292480E07E5}"/>
              </a:ext>
            </a:extLst>
          </p:cNvPr>
          <p:cNvSpPr>
            <a:spLocks noGrp="1"/>
          </p:cNvSpPr>
          <p:nvPr>
            <p:ph type="title"/>
          </p:nvPr>
        </p:nvSpPr>
        <p:spPr/>
        <p:txBody>
          <a:bodyPr/>
          <a:lstStyle/>
          <a:p>
            <a:r>
              <a:rPr lang="en-VN" dirty="0"/>
              <a:t>2.Thiết kế các lớp</a:t>
            </a:r>
          </a:p>
        </p:txBody>
      </p:sp>
      <p:sp>
        <p:nvSpPr>
          <p:cNvPr id="4" name="Text Placeholder 3">
            <a:extLst>
              <a:ext uri="{FF2B5EF4-FFF2-40B4-BE49-F238E27FC236}">
                <a16:creationId xmlns:a16="http://schemas.microsoft.com/office/drawing/2014/main" id="{A8FEBC5F-D97F-3388-2722-69AF08B7D0B6}"/>
              </a:ext>
            </a:extLst>
          </p:cNvPr>
          <p:cNvSpPr>
            <a:spLocks noGrp="1"/>
          </p:cNvSpPr>
          <p:nvPr>
            <p:ph type="body" sz="quarter" idx="13"/>
          </p:nvPr>
        </p:nvSpPr>
        <p:spPr/>
        <p:txBody>
          <a:bodyPr/>
          <a:lstStyle/>
          <a:p>
            <a:pPr marL="0" indent="0">
              <a:buNone/>
            </a:pPr>
            <a:r>
              <a:rPr lang="en-VN" dirty="0"/>
              <a:t>2.2. Quản lý phòng ban:</a:t>
            </a:r>
          </a:p>
          <a:p>
            <a:pPr marL="0" indent="0">
              <a:buNone/>
            </a:pPr>
            <a:r>
              <a:rPr lang="en-VN" dirty="0"/>
              <a:t>-Hiển thị các phòng ban đang có trong hệ thống.</a:t>
            </a:r>
          </a:p>
          <a:p>
            <a:pPr marL="0" indent="0">
              <a:buNone/>
            </a:pPr>
            <a:r>
              <a:rPr lang="en-VN" dirty="0"/>
              <a:t>-Hiển thị thông tin phòng ban: hiển thị danh sách các nhân viên có trong phòng ban và trưởng phòng, các project phụ trách.</a:t>
            </a:r>
          </a:p>
          <a:p>
            <a:pPr marL="0" indent="0">
              <a:buNone/>
            </a:pPr>
            <a:r>
              <a:rPr lang="en-VN"/>
              <a:t>-</a:t>
            </a:r>
            <a:r>
              <a:rPr lang="en-US"/>
              <a:t>X</a:t>
            </a:r>
            <a:r>
              <a:rPr lang="en-VN"/>
              <a:t>oá </a:t>
            </a:r>
            <a:r>
              <a:rPr lang="en-VN" dirty="0"/>
              <a:t>thành viên</a:t>
            </a:r>
            <a:r>
              <a:rPr lang="en-VN"/>
              <a:t>: xoá </a:t>
            </a:r>
            <a:r>
              <a:rPr lang="en-VN" dirty="0"/>
              <a:t>thành viên khỏi phòng ban.</a:t>
            </a:r>
          </a:p>
        </p:txBody>
      </p:sp>
    </p:spTree>
    <p:extLst>
      <p:ext uri="{BB962C8B-B14F-4D97-AF65-F5344CB8AC3E}">
        <p14:creationId xmlns:p14="http://schemas.microsoft.com/office/powerpoint/2010/main" val="2048616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DB53B1-6879-306E-8E46-472C4B9DF526}"/>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
        <p:nvSpPr>
          <p:cNvPr id="3" name="Title 2">
            <a:extLst>
              <a:ext uri="{FF2B5EF4-FFF2-40B4-BE49-F238E27FC236}">
                <a16:creationId xmlns:a16="http://schemas.microsoft.com/office/drawing/2014/main" id="{3BADE06E-03FC-3343-A36D-B89CEB20C71F}"/>
              </a:ext>
            </a:extLst>
          </p:cNvPr>
          <p:cNvSpPr>
            <a:spLocks noGrp="1"/>
          </p:cNvSpPr>
          <p:nvPr>
            <p:ph type="title"/>
          </p:nvPr>
        </p:nvSpPr>
        <p:spPr/>
        <p:txBody>
          <a:bodyPr/>
          <a:lstStyle/>
          <a:p>
            <a:r>
              <a:rPr lang="en-VN" dirty="0"/>
              <a:t>2.Thiết kế các lớp</a:t>
            </a:r>
          </a:p>
        </p:txBody>
      </p:sp>
      <p:sp>
        <p:nvSpPr>
          <p:cNvPr id="4" name="Text Placeholder 3">
            <a:extLst>
              <a:ext uri="{FF2B5EF4-FFF2-40B4-BE49-F238E27FC236}">
                <a16:creationId xmlns:a16="http://schemas.microsoft.com/office/drawing/2014/main" id="{F29BBC94-92A9-B6EC-E8D2-9824CB9B4CAD}"/>
              </a:ext>
            </a:extLst>
          </p:cNvPr>
          <p:cNvSpPr>
            <a:spLocks noGrp="1"/>
          </p:cNvSpPr>
          <p:nvPr>
            <p:ph type="body" sz="quarter" idx="13"/>
          </p:nvPr>
        </p:nvSpPr>
        <p:spPr/>
        <p:txBody>
          <a:bodyPr/>
          <a:lstStyle/>
          <a:p>
            <a:pPr marL="0" indent="0">
              <a:buNone/>
            </a:pPr>
            <a:r>
              <a:rPr lang="en-VN" dirty="0"/>
              <a:t>2.3. Quản lý dự án:</a:t>
            </a:r>
          </a:p>
          <a:p>
            <a:pPr marL="0" indent="0">
              <a:buNone/>
            </a:pPr>
            <a:r>
              <a:rPr lang="en-VN"/>
              <a:t>-</a:t>
            </a:r>
            <a:r>
              <a:rPr lang="en-VN" dirty="0"/>
              <a:t>Hiển thị thông tin dự án: Hiển thị thông tin về dự án, bao gồm các nhiệm vụ và thông tin </a:t>
            </a:r>
            <a:r>
              <a:rPr lang="en-VN"/>
              <a:t>dự án</a:t>
            </a:r>
            <a:r>
              <a:rPr lang="en-US"/>
              <a:t>.</a:t>
            </a:r>
          </a:p>
          <a:p>
            <a:pPr marL="0" indent="0">
              <a:buNone/>
            </a:pPr>
            <a:r>
              <a:rPr lang="en-US"/>
              <a:t>-T</a:t>
            </a:r>
            <a:r>
              <a:rPr lang="en-VN"/>
              <a:t>hêm </a:t>
            </a:r>
            <a:r>
              <a:rPr lang="en-VN" dirty="0"/>
              <a:t>task vào project đã chọn.</a:t>
            </a:r>
          </a:p>
        </p:txBody>
      </p:sp>
    </p:spTree>
    <p:extLst>
      <p:ext uri="{BB962C8B-B14F-4D97-AF65-F5344CB8AC3E}">
        <p14:creationId xmlns:p14="http://schemas.microsoft.com/office/powerpoint/2010/main" val="28660005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590</TotalTime>
  <Words>509</Words>
  <Application>Microsoft Office PowerPoint</Application>
  <PresentationFormat>Trình chiếu Trên màn hình (4:3)</PresentationFormat>
  <Paragraphs>58</Paragraphs>
  <Slides>14</Slides>
  <Notes>0</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14</vt:i4>
      </vt:variant>
    </vt:vector>
  </HeadingPairs>
  <TitlesOfParts>
    <vt:vector size="18" baseType="lpstr">
      <vt:lpstr>Arial</vt:lpstr>
      <vt:lpstr>Calibri</vt:lpstr>
      <vt:lpstr>Lato</vt:lpstr>
      <vt:lpstr>Office Theme</vt:lpstr>
      <vt:lpstr>Bản trình bày PowerPoint</vt:lpstr>
      <vt:lpstr>Bản trình bày PowerPoint</vt:lpstr>
      <vt:lpstr>Mục lục</vt:lpstr>
      <vt:lpstr>1.Tổng quan bài tập lớn</vt:lpstr>
      <vt:lpstr>1. Tổng quan bài tập lớn</vt:lpstr>
      <vt:lpstr>1. Tổng quan bài tập lớn</vt:lpstr>
      <vt:lpstr>2.Thiết kế các lớp</vt:lpstr>
      <vt:lpstr>2.Thiết kế các lớp</vt:lpstr>
      <vt:lpstr>2.Thiết kế các lớp</vt:lpstr>
      <vt:lpstr>ERD</vt:lpstr>
      <vt:lpstr>UseCase Diagram </vt:lpstr>
      <vt:lpstr>Class Diagram</vt:lpstr>
      <vt:lpstr>3.Demo</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Duong Pham</cp:lastModifiedBy>
  <cp:revision>23</cp:revision>
  <dcterms:created xsi:type="dcterms:W3CDTF">2021-05-28T04:32:29Z</dcterms:created>
  <dcterms:modified xsi:type="dcterms:W3CDTF">2024-12-24T17:26:57Z</dcterms:modified>
</cp:coreProperties>
</file>