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unito SemiBold"/>
      <p:regular r:id="rId17"/>
      <p:bold r:id="rId18"/>
      <p:italic r:id="rId19"/>
      <p:boldItalic r:id="rId20"/>
    </p:embeddedFont>
    <p:embeddedFont>
      <p:font typeface="Roboto"/>
      <p:regular r:id="rId21"/>
      <p:bold r:id="rId22"/>
      <p:italic r:id="rId23"/>
      <p:boldItalic r:id="rId24"/>
    </p:embeddedFont>
    <p:embeddedFont>
      <p:font typeface="Nunito"/>
      <p:regular r:id="rId25"/>
      <p:bold r:id="rId26"/>
      <p:italic r:id="rId27"/>
      <p:boldItalic r:id="rId28"/>
    </p:embeddedFont>
    <p:embeddedFont>
      <p:font typeface="Nunito ExtraBold"/>
      <p:bold r:id="rId29"/>
      <p:boldItalic r:id="rId30"/>
    </p:embeddedFont>
    <p:embeddedFont>
      <p:font typeface="Nunito Black"/>
      <p:bold r:id="rId31"/>
      <p:boldItalic r:id="rId32"/>
    </p:embeddedFont>
    <p:embeddedFont>
      <p:font typeface="Nunito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SemiBold-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Extra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lack-bold.fntdata"/><Relationship Id="rId30" Type="http://schemas.openxmlformats.org/officeDocument/2006/relationships/font" Target="fonts/NunitoExtraBold-boldItalic.fntdata"/><Relationship Id="rId11" Type="http://schemas.openxmlformats.org/officeDocument/2006/relationships/slide" Target="slides/slide7.xml"/><Relationship Id="rId33" Type="http://schemas.openxmlformats.org/officeDocument/2006/relationships/font" Target="fonts/NunitoLight-regular.fntdata"/><Relationship Id="rId10" Type="http://schemas.openxmlformats.org/officeDocument/2006/relationships/slide" Target="slides/slide6.xml"/><Relationship Id="rId32" Type="http://schemas.openxmlformats.org/officeDocument/2006/relationships/font" Target="fonts/NunitoBlack-boldItalic.fntdata"/><Relationship Id="rId13" Type="http://schemas.openxmlformats.org/officeDocument/2006/relationships/slide" Target="slides/slide9.xml"/><Relationship Id="rId35" Type="http://schemas.openxmlformats.org/officeDocument/2006/relationships/font" Target="fonts/NunitoLight-italic.fntdata"/><Relationship Id="rId12" Type="http://schemas.openxmlformats.org/officeDocument/2006/relationships/slide" Target="slides/slide8.xml"/><Relationship Id="rId34" Type="http://schemas.openxmlformats.org/officeDocument/2006/relationships/font" Target="fonts/NunitoLight-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NunitoLight-boldItalic.fntdata"/><Relationship Id="rId17" Type="http://schemas.openxmlformats.org/officeDocument/2006/relationships/font" Target="fonts/NunitoSemiBold-regular.fntdata"/><Relationship Id="rId16" Type="http://schemas.openxmlformats.org/officeDocument/2006/relationships/slide" Target="slides/slide12.xml"/><Relationship Id="rId19" Type="http://schemas.openxmlformats.org/officeDocument/2006/relationships/font" Target="fonts/NunitoSemiBold-italic.fntdata"/><Relationship Id="rId18" Type="http://schemas.openxmlformats.org/officeDocument/2006/relationships/font" Target="fonts/Nunito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sixsigma.com/new-to-six-sigma/getting-started/how-to-write-an-effective-problem-statement/" TargetMode="External"/><Relationship Id="rId3" Type="http://schemas.openxmlformats.org/officeDocument/2006/relationships/hyperlink" Target="https://uxplanet.org/designers-indispensable-skill-the-ability-to-write-and-present-a-solid-problem-statement-56a8b4b8060"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5819527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5819527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Stakeholders: college freshman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lnSpc>
                <a:spcPct val="115000"/>
              </a:lnSpc>
              <a:spcBef>
                <a:spcPts val="0"/>
              </a:spcBef>
              <a:spcAft>
                <a:spcPts val="1600"/>
              </a:spcAft>
              <a:buClr>
                <a:schemeClr val="dk1"/>
              </a:buClr>
              <a:buSzPts val="1100"/>
              <a:buFont typeface="Arial"/>
              <a:buNone/>
            </a:pPr>
            <a:r>
              <a:t/>
            </a:r>
            <a:endParaRPr b="1" sz="2400">
              <a:solidFill>
                <a:schemeClr val="dk2"/>
              </a:solidFill>
              <a:latin typeface="Nunito"/>
              <a:ea typeface="Nunito"/>
              <a:cs typeface="Nunito"/>
              <a:sym typeface="Nuni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8b82eda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8b82eda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8e1ecf88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8e1ecf886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8e1ecf88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8e1ecf88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Jeffrey- </a:t>
            </a:r>
            <a:r>
              <a:rPr lang="en" sz="1200" u="sng">
                <a:solidFill>
                  <a:schemeClr val="accent5"/>
                </a:solidFill>
                <a:highlight>
                  <a:schemeClr val="lt1"/>
                </a:highlight>
                <a:hlinkClick r:id="rId2"/>
              </a:rPr>
              <a:t>https://www.isixsigma.com/new-to-six-sigma/getting-started/how-to-write-an-effective-problem-statement/</a:t>
            </a:r>
            <a:r>
              <a:rPr lang="en" sz="1800">
                <a:solidFill>
                  <a:schemeClr val="dk2"/>
                </a:solidFill>
              </a:rPr>
              <a:t> </a:t>
            </a:r>
            <a:r>
              <a:rPr lang="en" u="sng">
                <a:solidFill>
                  <a:schemeClr val="accent5"/>
                </a:solidFill>
                <a:hlinkClick r:id="rId3"/>
              </a:rPr>
              <a:t>https://uxplanet.org/designers-indispensable-skill-the-ability-to-write-and-present-a-solid-problem-statement-56a8b4b8060</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Lack healthy options under meal plan</a:t>
            </a:r>
            <a:endParaRPr/>
          </a:p>
          <a:p>
            <a:pPr indent="0" lvl="0" marL="0" rtl="0" algn="l">
              <a:spcBef>
                <a:spcPts val="0"/>
              </a:spcBef>
              <a:spcAft>
                <a:spcPts val="0"/>
              </a:spcAft>
              <a:buNone/>
            </a:pPr>
            <a:r>
              <a:rPr lang="en"/>
              <a:t>Have new found freedom with making their own decisions- where, what and when to eat</a:t>
            </a:r>
            <a:endParaRPr/>
          </a:p>
          <a:p>
            <a:pPr indent="0" lvl="0" marL="0" rtl="0" algn="l">
              <a:spcBef>
                <a:spcPts val="0"/>
              </a:spcBef>
              <a:spcAft>
                <a:spcPts val="0"/>
              </a:spcAft>
              <a:buNone/>
            </a:pPr>
            <a:r>
              <a:rPr lang="en"/>
              <a:t>Most are eating less often and snacking more often- binge eating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Address emotional side of things- new found levels of stress</a:t>
            </a:r>
            <a:endParaRPr/>
          </a:p>
          <a:p>
            <a:pPr indent="0" lvl="0" marL="0" rtl="0" algn="l">
              <a:spcBef>
                <a:spcPts val="0"/>
              </a:spcBef>
              <a:spcAft>
                <a:spcPts val="0"/>
              </a:spcAft>
              <a:buNone/>
            </a:pPr>
            <a:r>
              <a:rPr lang="en"/>
              <a:t>Not having other ways to cope with the stress- stress eating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b8b82eda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b8b82eda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Melody - why we chose those questions/collected the data and talk about other info we wanted to investigate further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method we used to collect information from our user group was through a survey. When we were first coming up with questions to ask, we were still at a process of narrowing down our focus between habits around diet and nutrition, stress eating, access to food, and environment. Because of that, we asked pretty general multiple choice questions regarding living a healthy lifestyle, and then used our 4 free response questions to gain a better understanding on each of those focuses.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57% of our responses came from sophomores, which was significant because they were the best candidate to reflect on their eating habits from freshmen year.</a:t>
            </a:r>
            <a:r>
              <a:rPr lang="en"/>
              <a:t> One of our most insightful multiple choice questions was “What factors are most important for you in deciding what or where to eat?” Almost 43% of the responses said the factor of convenience, followed by 29% with cost. We decided to better clarify the specifics of convenience later in our interviews. We had other questions regarding weight change and eating habits, but we found our responses from the free response section were valuable because of their vulnerability and honesty. As expected, there were many complaints regarding HFS options, but we gained much insight on people’s perceptions around weight gain and paying for food, which ultimately helped us to narrow down our focus.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Moving forward, other information we want to investigate include our user group’s thoughts around how they approach living a healthy lifestyle, as well as how they feel about their current eating habits.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b8b82eda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b8b82eda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Melody - why we chose those questions/collected the data and talk about other info we wanted to investigate further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method we used to collect information from our user group was through a survey. When we were first coming up with questions to ask, we were still at a process of narrowing down our focus between habits around diet and nutrition, stress eating, access to food, and environment. Because of that, we asked pretty general multiple choice questions regarding living a healthy lifestyle, and then used our 4 free response questions to gain a better understanding on each of those focuses.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57% of our responses came from sophomores, which was significant because they were the best candidate to reflect on their eating habits from freshmen year.</a:t>
            </a:r>
            <a:r>
              <a:rPr lang="en"/>
              <a:t> One of our most insightful multiple choice questions was “What factors are most important for you in deciding what or where to eat?” Almost 43% of the responses said the factor of convenience, followed by 29% with cost. We decided to better clarify the specifics of convenience later in our interviews. We had other questions regarding weight change and eating habits, but we found our responses from the free response section were valuable because of their vulnerability and honesty. As expected, there were many complaints regarding HFS options, but we gained much insight on people’s perceptions around weight gain and paying for food, which ultimately helped us to narrow down our focus.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Moving forward, other information we want to investigate include our user group’s thoughts around how they approach living a healthy lifestyle, as well as how they feel about their current eating habits.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8e1ecf88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8e1ecf88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 interviewee quotes, most important thing learned/found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8e1ecf88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8e1ecf88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Jeffrey- Experience Journey Map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Tracked emotional and physical hunger</a:t>
            </a:r>
            <a:endParaRPr/>
          </a:p>
          <a:p>
            <a:pPr indent="0" lvl="0" marL="0" rtl="0" algn="l">
              <a:spcBef>
                <a:spcPts val="0"/>
              </a:spcBef>
              <a:spcAft>
                <a:spcPts val="0"/>
              </a:spcAft>
              <a:buNone/>
            </a:pPr>
            <a:r>
              <a:rPr lang="en"/>
              <a:t>Noticed that there isn’t much of a correlation between them like one could be emotionally hungry even after quenching physical hunger</a:t>
            </a:r>
            <a:endParaRPr/>
          </a:p>
          <a:p>
            <a:pPr indent="0" lvl="0" marL="0" rtl="0" algn="l">
              <a:spcBef>
                <a:spcPts val="0"/>
              </a:spcBef>
              <a:spcAft>
                <a:spcPts val="0"/>
              </a:spcAft>
              <a:buNone/>
            </a:pPr>
            <a:r>
              <a:rPr lang="en"/>
              <a:t>Emotional hunger spikes so one moment someone can have high levels and another have little to none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8e1ecf8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8e1ecf88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Lily</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8e1ecf88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8e1ecf88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3rd one** -- urge to notice what they’re doing, and how to move forward</a:t>
            </a:r>
            <a:endParaRPr/>
          </a:p>
          <a:p>
            <a:pPr indent="0" lvl="0" marL="0" rtl="0" algn="l">
              <a:spcBef>
                <a:spcPts val="0"/>
              </a:spcBef>
              <a:spcAft>
                <a:spcPts val="0"/>
              </a:spcAft>
              <a:buNone/>
            </a:pPr>
            <a:r>
              <a:rPr lang="en"/>
              <a:t>Explore relationship b/w current state and eating habits</a:t>
            </a:r>
            <a:endParaRPr/>
          </a:p>
          <a:p>
            <a:pPr indent="0" lvl="0" marL="0" rtl="0" algn="l">
              <a:spcBef>
                <a:spcPts val="0"/>
              </a:spcBef>
              <a:spcAft>
                <a:spcPts val="0"/>
              </a:spcAft>
              <a:buNone/>
            </a:pPr>
            <a:r>
              <a:rPr lang="en"/>
              <a:t>Depends on process, correlate with food </a:t>
            </a:r>
            <a:endParaRPr/>
          </a:p>
          <a:p>
            <a:pPr indent="0" lvl="0" marL="0" rtl="0" algn="l">
              <a:spcBef>
                <a:spcPts val="0"/>
              </a:spcBef>
              <a:spcAft>
                <a:spcPts val="0"/>
              </a:spcAft>
              <a:buNone/>
            </a:pPr>
            <a:r>
              <a:rPr lang="en"/>
              <a:t>2nd question → 3rd question -- redefine relationship with food</a:t>
            </a:r>
            <a:endParaRPr/>
          </a:p>
          <a:p>
            <a:pPr indent="-298450" lvl="0" marL="457200" rtl="0" algn="l">
              <a:spcBef>
                <a:spcPts val="0"/>
              </a:spcBef>
              <a:spcAft>
                <a:spcPts val="0"/>
              </a:spcAft>
              <a:buSzPts val="1100"/>
              <a:buChar char="-"/>
            </a:pPr>
            <a:r>
              <a:rPr lang="en"/>
              <a:t>Broaden out?</a:t>
            </a:r>
            <a:endParaRPr/>
          </a:p>
          <a:p>
            <a:pPr indent="-298450" lvl="0" marL="457200" rtl="0" algn="l">
              <a:spcBef>
                <a:spcPts val="0"/>
              </a:spcBef>
              <a:spcAft>
                <a:spcPts val="0"/>
              </a:spcAft>
              <a:buSzPts val="1100"/>
              <a:buChar char="-"/>
            </a:pPr>
            <a:r>
              <a:rPr lang="en"/>
              <a:t>Perception of health fall under design </a:t>
            </a:r>
            <a:r>
              <a:rPr lang="en"/>
              <a:t>principle</a:t>
            </a:r>
            <a:r>
              <a:rPr lang="en"/>
              <a:t> of statement</a:t>
            </a:r>
            <a:endParaRPr/>
          </a:p>
          <a:p>
            <a:pPr indent="-298450" lvl="0" marL="457200" rtl="0" algn="l">
              <a:spcBef>
                <a:spcPts val="0"/>
              </a:spcBef>
              <a:spcAft>
                <a:spcPts val="0"/>
              </a:spcAft>
              <a:buSzPts val="1100"/>
              <a:buChar char="-"/>
            </a:pPr>
            <a:r>
              <a:rPr lang="en"/>
              <a:t>Think critically of what you’re eating </a:t>
            </a:r>
            <a:endParaRPr/>
          </a:p>
          <a:p>
            <a:pPr indent="-298450" lvl="0" marL="457200" rtl="0" algn="l">
              <a:spcBef>
                <a:spcPts val="0"/>
              </a:spcBef>
              <a:spcAft>
                <a:spcPts val="0"/>
              </a:spcAft>
              <a:buSzPts val="1100"/>
              <a:buChar char="-"/>
            </a:pPr>
            <a:r>
              <a:rPr lang="en"/>
              <a:t>Emotional and </a:t>
            </a:r>
            <a:r>
              <a:rPr lang="en"/>
              <a:t>physical</a:t>
            </a:r>
            <a:r>
              <a:rPr lang="en"/>
              <a:t> hunger - different, not correlated!</a:t>
            </a:r>
            <a:endParaRPr/>
          </a:p>
          <a:p>
            <a:pPr indent="-298450" lvl="0" marL="457200" rtl="0" algn="l">
              <a:spcBef>
                <a:spcPts val="0"/>
              </a:spcBef>
              <a:spcAft>
                <a:spcPts val="0"/>
              </a:spcAft>
              <a:buSzPts val="1100"/>
              <a:buChar char="-"/>
            </a:pPr>
            <a:r>
              <a:rPr lang="en"/>
              <a:t>When they physical/emotionally eat -- lacking -- identify -- more research </a:t>
            </a:r>
            <a:endParaRPr/>
          </a:p>
          <a:p>
            <a:pPr indent="-298450" lvl="0" marL="457200" rtl="0" algn="l">
              <a:spcBef>
                <a:spcPts val="0"/>
              </a:spcBef>
              <a:spcAft>
                <a:spcPts val="0"/>
              </a:spcAft>
              <a:buSzPts val="1100"/>
              <a:buChar char="-"/>
            </a:pPr>
            <a:r>
              <a:rPr lang="en"/>
              <a:t>Maintain healthy lifestyles -- HFS?</a:t>
            </a:r>
            <a:endParaRPr/>
          </a:p>
          <a:p>
            <a:pPr indent="-298450" lvl="0" marL="457200" rtl="0" algn="l">
              <a:spcBef>
                <a:spcPts val="0"/>
              </a:spcBef>
              <a:spcAft>
                <a:spcPts val="0"/>
              </a:spcAft>
              <a:buSzPts val="1100"/>
              <a:buChar char="-"/>
            </a:pPr>
            <a:r>
              <a:rPr lang="en"/>
              <a:t>Wrap up research by first 2 weeks of winter quarter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b8b82ed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b8b82ed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Jennifer -- why we chose them, why it matters, how it connects to our topic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Integrated: Fit’s into their routine/environment</a:t>
            </a:r>
            <a:endParaRPr/>
          </a:p>
          <a:p>
            <a:pPr indent="0" lvl="0" marL="0" rtl="0" algn="l">
              <a:spcBef>
                <a:spcPts val="0"/>
              </a:spcBef>
              <a:spcAft>
                <a:spcPts val="0"/>
              </a:spcAft>
              <a:buNone/>
            </a:pPr>
            <a:r>
              <a:rPr lang="en"/>
              <a:t>Lot of times, </a:t>
            </a:r>
            <a:r>
              <a:rPr lang="en"/>
              <a:t>exercise</a:t>
            </a:r>
            <a:r>
              <a:rPr lang="en"/>
              <a:t> and health </a:t>
            </a:r>
            <a:r>
              <a:rPr lang="en"/>
              <a:t>aren't</a:t>
            </a:r>
            <a:r>
              <a:rPr lang="en"/>
              <a:t> usually their top </a:t>
            </a:r>
            <a:r>
              <a:rPr lang="en"/>
              <a:t>priority</a:t>
            </a:r>
            <a:r>
              <a:rPr lang="en"/>
              <a:t>, so if they can integrate it into their lives it’ll be easier for them plan out their day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19975" y="50"/>
            <a:ext cx="9164100" cy="5143500"/>
          </a:xfrm>
          <a:prstGeom prst="rect">
            <a:avLst/>
          </a:prstGeom>
          <a:solidFill>
            <a:srgbClr val="6D9EEB">
              <a:alpha val="67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206683" y="7369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Black"/>
                <a:ea typeface="Nunito Black"/>
                <a:cs typeface="Nunito Black"/>
                <a:sym typeface="Nunito Black"/>
              </a:rPr>
              <a:t>College Freshman and Eating</a:t>
            </a:r>
            <a:endParaRPr>
              <a:solidFill>
                <a:srgbClr val="FFFFFF"/>
              </a:solidFill>
              <a:latin typeface="Nunito Black"/>
              <a:ea typeface="Nunito Black"/>
              <a:cs typeface="Nunito Black"/>
              <a:sym typeface="Nunito Black"/>
            </a:endParaRPr>
          </a:p>
        </p:txBody>
      </p:sp>
      <p:sp>
        <p:nvSpPr>
          <p:cNvPr id="56" name="Google Shape;56;p13"/>
          <p:cNvSpPr/>
          <p:nvPr/>
        </p:nvSpPr>
        <p:spPr>
          <a:xfrm>
            <a:off x="-19975" y="4604375"/>
            <a:ext cx="9164100" cy="539100"/>
          </a:xfrm>
          <a:prstGeom prst="rect">
            <a:avLst/>
          </a:prstGeom>
          <a:solidFill>
            <a:srgbClr val="3570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570B8"/>
              </a:solidFill>
            </a:endParaRPr>
          </a:p>
        </p:txBody>
      </p:sp>
      <p:sp>
        <p:nvSpPr>
          <p:cNvPr id="57" name="Google Shape;57;p13"/>
          <p:cNvSpPr txBox="1"/>
          <p:nvPr>
            <p:ph idx="1" type="subTitle"/>
          </p:nvPr>
        </p:nvSpPr>
        <p:spPr>
          <a:xfrm>
            <a:off x="734625" y="4625375"/>
            <a:ext cx="8174700" cy="4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Nunito ExtraBold"/>
                <a:ea typeface="Nunito ExtraBold"/>
                <a:cs typeface="Nunito ExtraBold"/>
                <a:sym typeface="Nunito ExtraBold"/>
              </a:rPr>
              <a:t>Jeffrey Qiu, Andrew Tang, Jennifer Konishi, Lily Liu, Melody Yeung, Evan Hao</a:t>
            </a:r>
            <a:endParaRPr sz="1600">
              <a:solidFill>
                <a:srgbClr val="FFFFFF"/>
              </a:solidFill>
              <a:latin typeface="Nunito ExtraBold"/>
              <a:ea typeface="Nunito ExtraBold"/>
              <a:cs typeface="Nunito ExtraBold"/>
              <a:sym typeface="Nunito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Nunito ExtraBold"/>
                <a:ea typeface="Nunito ExtraBold"/>
                <a:cs typeface="Nunito ExtraBold"/>
                <a:sym typeface="Nunito ExtraBold"/>
              </a:rPr>
              <a:t>What’s Next?</a:t>
            </a:r>
            <a:endParaRPr sz="3000">
              <a:latin typeface="Nunito ExtraBold"/>
              <a:ea typeface="Nunito ExtraBold"/>
              <a:cs typeface="Nunito ExtraBold"/>
              <a:sym typeface="Nunito ExtraBold"/>
            </a:endParaRPr>
          </a:p>
        </p:txBody>
      </p:sp>
      <p:sp>
        <p:nvSpPr>
          <p:cNvPr id="161" name="Google Shape;161;p22"/>
          <p:cNvSpPr txBox="1"/>
          <p:nvPr>
            <p:ph idx="1" type="body"/>
          </p:nvPr>
        </p:nvSpPr>
        <p:spPr>
          <a:xfrm>
            <a:off x="2079700" y="1763888"/>
            <a:ext cx="5809800" cy="7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00"/>
                </a:solidFill>
                <a:latin typeface="Nunito"/>
                <a:ea typeface="Nunito"/>
                <a:cs typeface="Nunito"/>
                <a:sym typeface="Nunito"/>
              </a:rPr>
              <a:t>How Might We Statements</a:t>
            </a:r>
            <a:endParaRPr b="1" sz="2800">
              <a:solidFill>
                <a:srgbClr val="000000"/>
              </a:solidFill>
              <a:latin typeface="Nunito"/>
              <a:ea typeface="Nunito"/>
              <a:cs typeface="Nunito"/>
              <a:sym typeface="Nunito"/>
            </a:endParaRPr>
          </a:p>
          <a:p>
            <a:pPr indent="0" lvl="0" marL="0" rtl="0" algn="l">
              <a:spcBef>
                <a:spcPts val="1600"/>
              </a:spcBef>
              <a:spcAft>
                <a:spcPts val="0"/>
              </a:spcAft>
              <a:buNone/>
            </a:pPr>
            <a:r>
              <a:t/>
            </a:r>
            <a:endParaRPr b="1" sz="2800">
              <a:latin typeface="Nunito"/>
              <a:ea typeface="Nunito"/>
              <a:cs typeface="Nunito"/>
              <a:sym typeface="Nunito"/>
            </a:endParaRPr>
          </a:p>
          <a:p>
            <a:pPr indent="0" lvl="0" marL="0" rtl="0" algn="l">
              <a:spcBef>
                <a:spcPts val="1600"/>
              </a:spcBef>
              <a:spcAft>
                <a:spcPts val="1600"/>
              </a:spcAft>
              <a:buNone/>
            </a:pPr>
            <a:r>
              <a:t/>
            </a:r>
            <a:endParaRPr b="1" sz="2400">
              <a:latin typeface="Nunito"/>
              <a:ea typeface="Nunito"/>
              <a:cs typeface="Nunito"/>
              <a:sym typeface="Nunito"/>
            </a:endParaRPr>
          </a:p>
        </p:txBody>
      </p:sp>
      <p:sp>
        <p:nvSpPr>
          <p:cNvPr id="162" name="Google Shape;162;p22"/>
          <p:cNvSpPr/>
          <p:nvPr/>
        </p:nvSpPr>
        <p:spPr>
          <a:xfrm>
            <a:off x="-856725" y="1017725"/>
            <a:ext cx="4199100" cy="321000"/>
          </a:xfrm>
          <a:prstGeom prst="parallelogram">
            <a:avLst>
              <a:gd fmla="val 114251"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22"/>
          <p:cNvPicPr preferRelativeResize="0"/>
          <p:nvPr/>
        </p:nvPicPr>
        <p:blipFill>
          <a:blip r:embed="rId3">
            <a:alphaModFix/>
          </a:blip>
          <a:stretch>
            <a:fillRect/>
          </a:stretch>
        </p:blipFill>
        <p:spPr>
          <a:xfrm>
            <a:off x="1079513" y="2616650"/>
            <a:ext cx="639675" cy="639675"/>
          </a:xfrm>
          <a:prstGeom prst="rect">
            <a:avLst/>
          </a:prstGeom>
          <a:noFill/>
          <a:ln>
            <a:noFill/>
          </a:ln>
        </p:spPr>
      </p:pic>
      <p:pic>
        <p:nvPicPr>
          <p:cNvPr id="164" name="Google Shape;164;p22"/>
          <p:cNvPicPr preferRelativeResize="0"/>
          <p:nvPr/>
        </p:nvPicPr>
        <p:blipFill>
          <a:blip r:embed="rId3">
            <a:alphaModFix/>
          </a:blip>
          <a:stretch>
            <a:fillRect/>
          </a:stretch>
        </p:blipFill>
        <p:spPr>
          <a:xfrm>
            <a:off x="1079513" y="1812300"/>
            <a:ext cx="639675" cy="639675"/>
          </a:xfrm>
          <a:prstGeom prst="rect">
            <a:avLst/>
          </a:prstGeom>
          <a:noFill/>
          <a:ln>
            <a:noFill/>
          </a:ln>
        </p:spPr>
      </p:pic>
      <p:sp>
        <p:nvSpPr>
          <p:cNvPr id="165" name="Google Shape;165;p22"/>
          <p:cNvSpPr txBox="1"/>
          <p:nvPr/>
        </p:nvSpPr>
        <p:spPr>
          <a:xfrm>
            <a:off x="2079700" y="2619050"/>
            <a:ext cx="53010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Nunito"/>
                <a:ea typeface="Nunito"/>
                <a:cs typeface="Nunito"/>
                <a:sym typeface="Nunito"/>
              </a:rPr>
              <a:t>Existing Products</a:t>
            </a:r>
            <a:endParaRPr b="1" sz="2800">
              <a:latin typeface="Nunito"/>
              <a:ea typeface="Nunito"/>
              <a:cs typeface="Nunito"/>
              <a:sym typeface="Nunito"/>
            </a:endParaRPr>
          </a:p>
        </p:txBody>
      </p:sp>
      <p:pic>
        <p:nvPicPr>
          <p:cNvPr id="166" name="Google Shape;166;p22"/>
          <p:cNvPicPr preferRelativeResize="0"/>
          <p:nvPr/>
        </p:nvPicPr>
        <p:blipFill>
          <a:blip r:embed="rId3">
            <a:alphaModFix/>
          </a:blip>
          <a:stretch>
            <a:fillRect/>
          </a:stretch>
        </p:blipFill>
        <p:spPr>
          <a:xfrm>
            <a:off x="1079513" y="3474225"/>
            <a:ext cx="639675" cy="639675"/>
          </a:xfrm>
          <a:prstGeom prst="rect">
            <a:avLst/>
          </a:prstGeom>
          <a:noFill/>
          <a:ln>
            <a:noFill/>
          </a:ln>
        </p:spPr>
      </p:pic>
      <p:sp>
        <p:nvSpPr>
          <p:cNvPr id="167" name="Google Shape;167;p22"/>
          <p:cNvSpPr txBox="1"/>
          <p:nvPr/>
        </p:nvSpPr>
        <p:spPr>
          <a:xfrm>
            <a:off x="2079700" y="3474225"/>
            <a:ext cx="5068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Nunito"/>
                <a:ea typeface="Nunito"/>
                <a:cs typeface="Nunito"/>
                <a:sym typeface="Nunito"/>
              </a:rPr>
              <a:t>Ideation</a:t>
            </a:r>
            <a:endParaRPr b="1" sz="28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p:nvPr/>
        </p:nvSpPr>
        <p:spPr>
          <a:xfrm>
            <a:off x="0" y="489850"/>
            <a:ext cx="9144000" cy="42153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txBox="1"/>
          <p:nvPr>
            <p:ph type="ctrTitle"/>
          </p:nvPr>
        </p:nvSpPr>
        <p:spPr>
          <a:xfrm>
            <a:off x="2084400" y="1423625"/>
            <a:ext cx="4975200" cy="197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Nunito"/>
                <a:ea typeface="Nunito"/>
                <a:cs typeface="Nunito"/>
                <a:sym typeface="Nunito"/>
              </a:rPr>
              <a:t>Thank You</a:t>
            </a:r>
            <a:endParaRPr b="1" sz="3600">
              <a:solidFill>
                <a:srgbClr val="FFFFFF"/>
              </a:solidFill>
              <a:latin typeface="Nunito"/>
              <a:ea typeface="Nunito"/>
              <a:cs typeface="Nunito"/>
              <a:sym typeface="Nunito"/>
            </a:endParaRPr>
          </a:p>
          <a:p>
            <a:pPr indent="0" lvl="0" marL="0" rtl="0" algn="ctr">
              <a:spcBef>
                <a:spcPts val="0"/>
              </a:spcBef>
              <a:spcAft>
                <a:spcPts val="0"/>
              </a:spcAft>
              <a:buNone/>
            </a:pPr>
            <a:r>
              <a:rPr lang="en" sz="2400">
                <a:solidFill>
                  <a:srgbClr val="FFFFFF"/>
                </a:solidFill>
                <a:latin typeface="Nunito SemiBold"/>
                <a:ea typeface="Nunito SemiBold"/>
                <a:cs typeface="Nunito SemiBold"/>
                <a:sym typeface="Nunito SemiBold"/>
              </a:rPr>
              <a:t>We’d appreciate any feedback!</a:t>
            </a:r>
            <a:endParaRPr sz="2400">
              <a:solidFill>
                <a:srgbClr val="FFFFFF"/>
              </a:solidFill>
              <a:latin typeface="Nunito SemiBold"/>
              <a:ea typeface="Nunito SemiBold"/>
              <a:cs typeface="Nunito SemiBold"/>
              <a:sym typeface="Nunito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7" name="Shape 177"/>
        <p:cNvGrpSpPr/>
        <p:nvPr/>
      </p:nvGrpSpPr>
      <p:grpSpPr>
        <a:xfrm>
          <a:off x="0" y="0"/>
          <a:ext cx="0" cy="0"/>
          <a:chOff x="0" y="0"/>
          <a:chExt cx="0" cy="0"/>
        </a:xfrm>
      </p:grpSpPr>
      <p:sp>
        <p:nvSpPr>
          <p:cNvPr id="178" name="Google Shape;178;p24"/>
          <p:cNvSpPr/>
          <p:nvPr/>
        </p:nvSpPr>
        <p:spPr>
          <a:xfrm>
            <a:off x="0" y="489850"/>
            <a:ext cx="9144000" cy="42153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24"/>
          <p:cNvPicPr preferRelativeResize="0"/>
          <p:nvPr/>
        </p:nvPicPr>
        <p:blipFill>
          <a:blip r:embed="rId3">
            <a:alphaModFix/>
          </a:blip>
          <a:stretch>
            <a:fillRect/>
          </a:stretch>
        </p:blipFill>
        <p:spPr>
          <a:xfrm>
            <a:off x="0" y="612900"/>
            <a:ext cx="9144000" cy="3947775"/>
          </a:xfrm>
          <a:prstGeom prst="rect">
            <a:avLst/>
          </a:prstGeom>
          <a:noFill/>
          <a:ln>
            <a:noFill/>
          </a:ln>
        </p:spPr>
      </p:pic>
      <p:sp>
        <p:nvSpPr>
          <p:cNvPr id="180" name="Google Shape;180;p24"/>
          <p:cNvSpPr txBox="1"/>
          <p:nvPr>
            <p:ph type="ctrTitle"/>
          </p:nvPr>
        </p:nvSpPr>
        <p:spPr>
          <a:xfrm>
            <a:off x="5005700" y="3534925"/>
            <a:ext cx="4975200" cy="90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Nunito"/>
                <a:ea typeface="Nunito"/>
                <a:cs typeface="Nunito"/>
                <a:sym typeface="Nunito"/>
              </a:rPr>
              <a:t>t</a:t>
            </a:r>
            <a:r>
              <a:rPr b="1" lang="en" sz="3600">
                <a:solidFill>
                  <a:srgbClr val="FFFFFF"/>
                </a:solidFill>
                <a:latin typeface="Nunito"/>
                <a:ea typeface="Nunito"/>
                <a:cs typeface="Nunito"/>
                <a:sym typeface="Nunito"/>
              </a:rPr>
              <a:t>hank you :]</a:t>
            </a:r>
            <a:endParaRPr b="1" sz="3600">
              <a:solidFill>
                <a:srgbClr val="FFFFFF"/>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p:nvPr/>
        </p:nvSpPr>
        <p:spPr>
          <a:xfrm>
            <a:off x="-10050" y="0"/>
            <a:ext cx="9164100" cy="5143500"/>
          </a:xfrm>
          <a:prstGeom prst="rect">
            <a:avLst/>
          </a:prstGeom>
          <a:solidFill>
            <a:srgbClr val="6D9EEB">
              <a:alpha val="67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856725" y="1017725"/>
            <a:ext cx="4199100" cy="321000"/>
          </a:xfrm>
          <a:prstGeom prst="parallelogram">
            <a:avLst>
              <a:gd fmla="val 114251"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570B8"/>
              </a:solidFill>
            </a:endParaRPr>
          </a:p>
        </p:txBody>
      </p:sp>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ExtraBold"/>
                <a:ea typeface="Nunito ExtraBold"/>
                <a:cs typeface="Nunito ExtraBold"/>
                <a:sym typeface="Nunito ExtraBold"/>
              </a:rPr>
              <a:t>The Problem</a:t>
            </a:r>
            <a:endParaRPr sz="3000">
              <a:solidFill>
                <a:schemeClr val="lt1"/>
              </a:solidFill>
              <a:latin typeface="Nunito ExtraBold"/>
              <a:ea typeface="Nunito ExtraBold"/>
              <a:cs typeface="Nunito ExtraBold"/>
              <a:sym typeface="Nunito ExtraBold"/>
            </a:endParaRPr>
          </a:p>
          <a:p>
            <a:pPr indent="0" lvl="0" marL="0" rtl="0" algn="l">
              <a:spcBef>
                <a:spcPts val="0"/>
              </a:spcBef>
              <a:spcAft>
                <a:spcPts val="0"/>
              </a:spcAft>
              <a:buNone/>
            </a:pPr>
            <a:r>
              <a:t/>
            </a:r>
            <a:endParaRPr sz="3000">
              <a:latin typeface="Roboto"/>
              <a:ea typeface="Roboto"/>
              <a:cs typeface="Roboto"/>
              <a:sym typeface="Roboto"/>
            </a:endParaRPr>
          </a:p>
        </p:txBody>
      </p:sp>
      <p:sp>
        <p:nvSpPr>
          <p:cNvPr id="65" name="Google Shape;65;p14"/>
          <p:cNvSpPr txBox="1"/>
          <p:nvPr>
            <p:ph idx="1" type="body"/>
          </p:nvPr>
        </p:nvSpPr>
        <p:spPr>
          <a:xfrm>
            <a:off x="311700" y="1668950"/>
            <a:ext cx="3102000" cy="2685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Nunito"/>
                <a:ea typeface="Nunito"/>
                <a:cs typeface="Nunito"/>
                <a:sym typeface="Nunito"/>
              </a:rPr>
              <a:t>College freshman, while transitioning into college, have: </a:t>
            </a:r>
            <a:endParaRPr b="1" sz="1600">
              <a:solidFill>
                <a:schemeClr val="lt1"/>
              </a:solidFill>
              <a:latin typeface="Nunito"/>
              <a:ea typeface="Nunito"/>
              <a:cs typeface="Nunito"/>
              <a:sym typeface="Nunito"/>
            </a:endParaRPr>
          </a:p>
          <a:p>
            <a:pPr indent="0" lvl="0" marL="0" rtl="0" algn="l">
              <a:spcBef>
                <a:spcPts val="1600"/>
              </a:spcBef>
              <a:spcAft>
                <a:spcPts val="0"/>
              </a:spcAft>
              <a:buNone/>
            </a:pPr>
            <a:r>
              <a:rPr b="1" lang="en" sz="1600">
                <a:solidFill>
                  <a:schemeClr val="lt1"/>
                </a:solidFill>
                <a:latin typeface="Nunito"/>
                <a:ea typeface="Nunito"/>
                <a:cs typeface="Nunito"/>
                <a:sym typeface="Nunito"/>
              </a:rPr>
              <a:t>- newfound freedom with making their own decisions</a:t>
            </a:r>
            <a:endParaRPr b="1" sz="1600">
              <a:solidFill>
                <a:schemeClr val="lt1"/>
              </a:solidFill>
              <a:latin typeface="Nunito"/>
              <a:ea typeface="Nunito"/>
              <a:cs typeface="Nunito"/>
              <a:sym typeface="Nunito"/>
            </a:endParaRPr>
          </a:p>
          <a:p>
            <a:pPr indent="0" lvl="0" marL="0" rtl="0" algn="l">
              <a:spcBef>
                <a:spcPts val="1600"/>
              </a:spcBef>
              <a:spcAft>
                <a:spcPts val="0"/>
              </a:spcAft>
              <a:buNone/>
            </a:pPr>
            <a:r>
              <a:rPr b="1" lang="en" sz="1600">
                <a:solidFill>
                  <a:schemeClr val="lt1"/>
                </a:solidFill>
                <a:latin typeface="Nunito"/>
                <a:ea typeface="Nunito"/>
                <a:cs typeface="Nunito"/>
                <a:sym typeface="Nunito"/>
              </a:rPr>
              <a:t>- increased levels of stress </a:t>
            </a:r>
            <a:endParaRPr b="1" sz="1600">
              <a:solidFill>
                <a:schemeClr val="lt1"/>
              </a:solidFill>
              <a:latin typeface="Nunito"/>
              <a:ea typeface="Nunito"/>
              <a:cs typeface="Nunito"/>
              <a:sym typeface="Nunito"/>
            </a:endParaRPr>
          </a:p>
          <a:p>
            <a:pPr indent="0" lvl="0" marL="0" rtl="0" algn="l">
              <a:spcBef>
                <a:spcPts val="1600"/>
              </a:spcBef>
              <a:spcAft>
                <a:spcPts val="1600"/>
              </a:spcAft>
              <a:buNone/>
            </a:pPr>
            <a:r>
              <a:rPr b="1" lang="en" sz="1600">
                <a:solidFill>
                  <a:schemeClr val="lt1"/>
                </a:solidFill>
                <a:latin typeface="Nunito"/>
                <a:ea typeface="Nunito"/>
                <a:cs typeface="Nunito"/>
                <a:sym typeface="Nunito"/>
              </a:rPr>
              <a:t>- exposure to dieting, nutrition, and health. </a:t>
            </a:r>
            <a:endParaRPr b="1" sz="1600">
              <a:solidFill>
                <a:schemeClr val="lt1"/>
              </a:solidFill>
              <a:latin typeface="Nunito"/>
              <a:ea typeface="Nunito"/>
              <a:cs typeface="Nunito"/>
              <a:sym typeface="Nunito"/>
            </a:endParaRPr>
          </a:p>
        </p:txBody>
      </p:sp>
      <p:sp>
        <p:nvSpPr>
          <p:cNvPr id="66" name="Google Shape;66;p14"/>
          <p:cNvSpPr txBox="1"/>
          <p:nvPr/>
        </p:nvSpPr>
        <p:spPr>
          <a:xfrm>
            <a:off x="6406100" y="1884350"/>
            <a:ext cx="2477100" cy="16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lt1"/>
                </a:solidFill>
                <a:latin typeface="Nunito"/>
                <a:ea typeface="Nunito"/>
                <a:cs typeface="Nunito"/>
                <a:sym typeface="Nunito"/>
              </a:rPr>
              <a:t>Developing unhealthy eating habits including binge eating and stress eating, giving into cravings etc.</a:t>
            </a:r>
            <a:endParaRPr b="1" sz="1600">
              <a:solidFill>
                <a:schemeClr val="lt1"/>
              </a:solidFill>
              <a:latin typeface="Nunito"/>
              <a:ea typeface="Nunito"/>
              <a:cs typeface="Nunito"/>
              <a:sym typeface="Nunito"/>
            </a:endParaRPr>
          </a:p>
        </p:txBody>
      </p:sp>
      <p:cxnSp>
        <p:nvCxnSpPr>
          <p:cNvPr id="67" name="Google Shape;67;p14"/>
          <p:cNvCxnSpPr/>
          <p:nvPr/>
        </p:nvCxnSpPr>
        <p:spPr>
          <a:xfrm>
            <a:off x="3542828" y="2667943"/>
            <a:ext cx="2658900" cy="0"/>
          </a:xfrm>
          <a:prstGeom prst="straightConnector1">
            <a:avLst/>
          </a:prstGeom>
          <a:noFill/>
          <a:ln cap="flat" cmpd="sng" w="38100">
            <a:solidFill>
              <a:schemeClr val="lt2"/>
            </a:solidFill>
            <a:prstDash val="solid"/>
            <a:round/>
            <a:headEnd len="med" w="med" type="none"/>
            <a:tailEnd len="med" w="med" type="triangle"/>
          </a:ln>
        </p:spPr>
      </p:cxnSp>
      <p:sp>
        <p:nvSpPr>
          <p:cNvPr id="68" name="Google Shape;68;p14"/>
          <p:cNvSpPr txBox="1"/>
          <p:nvPr/>
        </p:nvSpPr>
        <p:spPr>
          <a:xfrm>
            <a:off x="3675975" y="1884350"/>
            <a:ext cx="2240700" cy="7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I</a:t>
            </a:r>
            <a:r>
              <a:rPr b="1" lang="en" sz="1600">
                <a:solidFill>
                  <a:schemeClr val="lt1"/>
                </a:solidFill>
                <a:latin typeface="Nunito"/>
                <a:ea typeface="Nunito"/>
                <a:cs typeface="Nunito"/>
                <a:sym typeface="Nunito"/>
              </a:rPr>
              <a:t>naccurate perception of health</a:t>
            </a:r>
            <a:endParaRPr b="1" sz="1600">
              <a:solidFill>
                <a:schemeClr val="lt1"/>
              </a:solidFill>
              <a:latin typeface="Nunito"/>
              <a:ea typeface="Nunito"/>
              <a:cs typeface="Nunito"/>
              <a:sym typeface="Nunito"/>
            </a:endParaRPr>
          </a:p>
          <a:p>
            <a:pPr indent="0" lvl="0" marL="0" rtl="0" algn="l">
              <a:spcBef>
                <a:spcPts val="0"/>
              </a:spcBef>
              <a:spcAft>
                <a:spcPts val="0"/>
              </a:spcAft>
              <a:buNone/>
            </a:pPr>
            <a:r>
              <a:t/>
            </a:r>
            <a:endParaRPr b="1" sz="1600">
              <a:solidFill>
                <a:schemeClr val="lt1"/>
              </a:solidFill>
              <a:latin typeface="Nunito"/>
              <a:ea typeface="Nunito"/>
              <a:cs typeface="Nunito"/>
              <a:sym typeface="Nunito"/>
            </a:endParaRPr>
          </a:p>
          <a:p>
            <a:pPr indent="0" lvl="0" marL="0" rtl="0" algn="l">
              <a:spcBef>
                <a:spcPts val="0"/>
              </a:spcBef>
              <a:spcAft>
                <a:spcPts val="0"/>
              </a:spcAft>
              <a:buNone/>
            </a:pPr>
            <a:r>
              <a:t/>
            </a:r>
            <a:endParaRPr b="1" sz="1600">
              <a:solidFill>
                <a:schemeClr val="lt1"/>
              </a:solidFill>
              <a:latin typeface="Nunito"/>
              <a:ea typeface="Nunito"/>
              <a:cs typeface="Nunito"/>
              <a:sym typeface="Nunito"/>
            </a:endParaRPr>
          </a:p>
          <a:p>
            <a:pPr indent="0" lvl="0" marL="0" rtl="0" algn="l">
              <a:spcBef>
                <a:spcPts val="0"/>
              </a:spcBef>
              <a:spcAft>
                <a:spcPts val="0"/>
              </a:spcAft>
              <a:buNone/>
            </a:pPr>
            <a:r>
              <a:t/>
            </a:r>
            <a:endParaRPr b="1" sz="1600">
              <a:solidFill>
                <a:schemeClr val="lt1"/>
              </a:solidFill>
              <a:latin typeface="Nunito"/>
              <a:ea typeface="Nunito"/>
              <a:cs typeface="Nunito"/>
              <a:sym typeface="Nunito"/>
            </a:endParaRPr>
          </a:p>
          <a:p>
            <a:pPr indent="0" lvl="0" marL="0" rtl="0" algn="l">
              <a:spcBef>
                <a:spcPts val="0"/>
              </a:spcBef>
              <a:spcAft>
                <a:spcPts val="0"/>
              </a:spcAft>
              <a:buNone/>
            </a:pPr>
            <a:r>
              <a:t/>
            </a:r>
            <a:endParaRPr b="1" sz="1600">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accent6"/>
              </a:solidFill>
            </a:endParaRPr>
          </a:p>
        </p:txBody>
      </p:sp>
      <p:sp>
        <p:nvSpPr>
          <p:cNvPr id="69" name="Google Shape;69;p14"/>
          <p:cNvSpPr txBox="1"/>
          <p:nvPr/>
        </p:nvSpPr>
        <p:spPr>
          <a:xfrm>
            <a:off x="3656325" y="2818025"/>
            <a:ext cx="2280000" cy="1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lt1"/>
                </a:solidFill>
                <a:latin typeface="Nunito"/>
                <a:ea typeface="Nunito"/>
                <a:cs typeface="Nunito"/>
                <a:sym typeface="Nunito"/>
              </a:rPr>
              <a:t>Outside factors like cost, location, convenience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Nunito ExtraBold"/>
                <a:ea typeface="Nunito ExtraBold"/>
                <a:cs typeface="Nunito ExtraBold"/>
                <a:sym typeface="Nunito ExtraBold"/>
              </a:rPr>
              <a:t>Survey</a:t>
            </a:r>
            <a:endParaRPr sz="3000">
              <a:latin typeface="Nunito ExtraBold"/>
              <a:ea typeface="Nunito ExtraBold"/>
              <a:cs typeface="Nunito ExtraBold"/>
              <a:sym typeface="Nunito ExtraBold"/>
            </a:endParaRPr>
          </a:p>
        </p:txBody>
      </p:sp>
      <p:pic>
        <p:nvPicPr>
          <p:cNvPr id="75" name="Google Shape;75;p15"/>
          <p:cNvPicPr preferRelativeResize="0"/>
          <p:nvPr/>
        </p:nvPicPr>
        <p:blipFill rotWithShape="1">
          <a:blip r:embed="rId3">
            <a:alphaModFix/>
          </a:blip>
          <a:srcRect b="9771" l="20718" r="51679" t="31116"/>
          <a:stretch/>
        </p:blipFill>
        <p:spPr>
          <a:xfrm>
            <a:off x="4866325" y="1001850"/>
            <a:ext cx="1553122" cy="1637875"/>
          </a:xfrm>
          <a:prstGeom prst="rect">
            <a:avLst/>
          </a:prstGeom>
          <a:noFill/>
          <a:ln>
            <a:noFill/>
          </a:ln>
        </p:spPr>
      </p:pic>
      <p:pic>
        <p:nvPicPr>
          <p:cNvPr id="76" name="Google Shape;76;p15"/>
          <p:cNvPicPr preferRelativeResize="0"/>
          <p:nvPr/>
        </p:nvPicPr>
        <p:blipFill rotWithShape="1">
          <a:blip r:embed="rId4">
            <a:alphaModFix/>
          </a:blip>
          <a:srcRect b="4716" l="23133" r="48143" t="36984"/>
          <a:stretch/>
        </p:blipFill>
        <p:spPr>
          <a:xfrm>
            <a:off x="534225" y="2059988"/>
            <a:ext cx="1890374" cy="1994575"/>
          </a:xfrm>
          <a:prstGeom prst="rect">
            <a:avLst/>
          </a:prstGeom>
          <a:noFill/>
          <a:ln>
            <a:noFill/>
          </a:ln>
        </p:spPr>
      </p:pic>
      <p:pic>
        <p:nvPicPr>
          <p:cNvPr id="77" name="Google Shape;77;p15"/>
          <p:cNvPicPr preferRelativeResize="0"/>
          <p:nvPr/>
        </p:nvPicPr>
        <p:blipFill rotWithShape="1">
          <a:blip r:embed="rId5">
            <a:alphaModFix/>
          </a:blip>
          <a:srcRect b="3962" l="22280" r="49661" t="33148"/>
          <a:stretch/>
        </p:blipFill>
        <p:spPr>
          <a:xfrm>
            <a:off x="5575952" y="3523558"/>
            <a:ext cx="1411979" cy="1386268"/>
          </a:xfrm>
          <a:prstGeom prst="rect">
            <a:avLst/>
          </a:prstGeom>
          <a:noFill/>
          <a:ln>
            <a:noFill/>
          </a:ln>
        </p:spPr>
      </p:pic>
      <p:sp>
        <p:nvSpPr>
          <p:cNvPr id="78" name="Google Shape;78;p15"/>
          <p:cNvSpPr/>
          <p:nvPr/>
        </p:nvSpPr>
        <p:spPr>
          <a:xfrm>
            <a:off x="-856725" y="1017725"/>
            <a:ext cx="4199100" cy="321000"/>
          </a:xfrm>
          <a:prstGeom prst="parallelogram">
            <a:avLst>
              <a:gd fmla="val 114251"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5"/>
          <p:cNvPicPr preferRelativeResize="0"/>
          <p:nvPr/>
        </p:nvPicPr>
        <p:blipFill rotWithShape="1">
          <a:blip r:embed="rId3">
            <a:alphaModFix/>
          </a:blip>
          <a:srcRect b="26335" l="63683" r="3337" t="30107"/>
          <a:stretch/>
        </p:blipFill>
        <p:spPr>
          <a:xfrm>
            <a:off x="6533161" y="1217356"/>
            <a:ext cx="1855664" cy="1206864"/>
          </a:xfrm>
          <a:prstGeom prst="rect">
            <a:avLst/>
          </a:prstGeom>
          <a:noFill/>
          <a:ln>
            <a:noFill/>
          </a:ln>
        </p:spPr>
      </p:pic>
      <p:pic>
        <p:nvPicPr>
          <p:cNvPr id="80" name="Google Shape;80;p15"/>
          <p:cNvPicPr preferRelativeResize="0"/>
          <p:nvPr/>
        </p:nvPicPr>
        <p:blipFill rotWithShape="1">
          <a:blip r:embed="rId5">
            <a:alphaModFix/>
          </a:blip>
          <a:srcRect b="41127" l="66630" r="7824" t="30242"/>
          <a:stretch/>
        </p:blipFill>
        <p:spPr>
          <a:xfrm>
            <a:off x="7093335" y="3860342"/>
            <a:ext cx="1285532" cy="631080"/>
          </a:xfrm>
          <a:prstGeom prst="rect">
            <a:avLst/>
          </a:prstGeom>
          <a:noFill/>
          <a:ln>
            <a:noFill/>
          </a:ln>
        </p:spPr>
      </p:pic>
      <p:pic>
        <p:nvPicPr>
          <p:cNvPr id="81" name="Google Shape;81;p15"/>
          <p:cNvPicPr preferRelativeResize="0"/>
          <p:nvPr/>
        </p:nvPicPr>
        <p:blipFill rotWithShape="1">
          <a:blip r:embed="rId4">
            <a:alphaModFix/>
          </a:blip>
          <a:srcRect b="33065" l="69694" r="2712" t="37784"/>
          <a:stretch/>
        </p:blipFill>
        <p:spPr>
          <a:xfrm>
            <a:off x="2589303" y="2558646"/>
            <a:ext cx="1815973" cy="997266"/>
          </a:xfrm>
          <a:prstGeom prst="rect">
            <a:avLst/>
          </a:prstGeom>
          <a:noFill/>
          <a:ln>
            <a:noFill/>
          </a:ln>
        </p:spPr>
      </p:pic>
      <p:sp>
        <p:nvSpPr>
          <p:cNvPr id="82" name="Google Shape;82;p15"/>
          <p:cNvSpPr txBox="1"/>
          <p:nvPr/>
        </p:nvSpPr>
        <p:spPr>
          <a:xfrm>
            <a:off x="534225" y="1685450"/>
            <a:ext cx="35856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ExtraBold"/>
                <a:ea typeface="Nunito ExtraBold"/>
                <a:cs typeface="Nunito ExtraBold"/>
                <a:sym typeface="Nunito ExtraBold"/>
              </a:rPr>
              <a:t>How has your weight changed</a:t>
            </a:r>
            <a:r>
              <a:rPr lang="en" sz="1800">
                <a:latin typeface="Nunito ExtraBold"/>
                <a:ea typeface="Nunito ExtraBold"/>
                <a:cs typeface="Nunito ExtraBold"/>
                <a:sym typeface="Nunito ExtraBold"/>
              </a:rPr>
              <a:t>?</a:t>
            </a:r>
            <a:endParaRPr sz="1800">
              <a:latin typeface="Nunito ExtraBold"/>
              <a:ea typeface="Nunito ExtraBold"/>
              <a:cs typeface="Nunito ExtraBold"/>
              <a:sym typeface="Nunito ExtraBold"/>
            </a:endParaRPr>
          </a:p>
        </p:txBody>
      </p:sp>
      <p:sp>
        <p:nvSpPr>
          <p:cNvPr id="83" name="Google Shape;83;p15"/>
          <p:cNvSpPr txBox="1"/>
          <p:nvPr/>
        </p:nvSpPr>
        <p:spPr>
          <a:xfrm>
            <a:off x="4405275" y="714675"/>
            <a:ext cx="46830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ExtraBold"/>
                <a:ea typeface="Nunito ExtraBold"/>
                <a:cs typeface="Nunito ExtraBold"/>
                <a:sym typeface="Nunito ExtraBold"/>
              </a:rPr>
              <a:t>What factors do you consider when deciding where to eat</a:t>
            </a:r>
            <a:r>
              <a:rPr lang="en" sz="1200">
                <a:latin typeface="Nunito ExtraBold"/>
                <a:ea typeface="Nunito ExtraBold"/>
                <a:cs typeface="Nunito ExtraBold"/>
                <a:sym typeface="Nunito ExtraBold"/>
              </a:rPr>
              <a:t>?</a:t>
            </a:r>
            <a:endParaRPr sz="1200">
              <a:latin typeface="Nunito ExtraBold"/>
              <a:ea typeface="Nunito ExtraBold"/>
              <a:cs typeface="Nunito ExtraBold"/>
              <a:sym typeface="Nunito ExtraBold"/>
            </a:endParaRPr>
          </a:p>
        </p:txBody>
      </p:sp>
      <p:sp>
        <p:nvSpPr>
          <p:cNvPr id="84" name="Google Shape;84;p15"/>
          <p:cNvSpPr txBox="1"/>
          <p:nvPr/>
        </p:nvSpPr>
        <p:spPr>
          <a:xfrm>
            <a:off x="4940925" y="3192425"/>
            <a:ext cx="39411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ExtraBold"/>
                <a:ea typeface="Nunito ExtraBold"/>
                <a:cs typeface="Nunito ExtraBold"/>
                <a:sym typeface="Nunito ExtraBold"/>
              </a:rPr>
              <a:t>How often do you snack late into the night?</a:t>
            </a:r>
            <a:endParaRPr>
              <a:latin typeface="Nunito ExtraBold"/>
              <a:ea typeface="Nunito ExtraBold"/>
              <a:cs typeface="Nunito ExtraBold"/>
              <a:sym typeface="Nunito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p:nvPr/>
        </p:nvSpPr>
        <p:spPr>
          <a:xfrm>
            <a:off x="5921375" y="0"/>
            <a:ext cx="3222600" cy="5143500"/>
          </a:xfrm>
          <a:prstGeom prst="rect">
            <a:avLst/>
          </a:prstGeom>
          <a:solidFill>
            <a:srgbClr val="6D9EEB">
              <a:alpha val="67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Nunito ExtraBold"/>
                <a:ea typeface="Nunito ExtraBold"/>
                <a:cs typeface="Nunito ExtraBold"/>
                <a:sym typeface="Nunito ExtraBold"/>
              </a:rPr>
              <a:t>Survey</a:t>
            </a:r>
            <a:endParaRPr sz="3000">
              <a:latin typeface="Nunito ExtraBold"/>
              <a:ea typeface="Nunito ExtraBold"/>
              <a:cs typeface="Nunito ExtraBold"/>
              <a:sym typeface="Nunito ExtraBold"/>
            </a:endParaRPr>
          </a:p>
        </p:txBody>
      </p:sp>
      <p:sp>
        <p:nvSpPr>
          <p:cNvPr id="91" name="Google Shape;91;p16"/>
          <p:cNvSpPr/>
          <p:nvPr/>
        </p:nvSpPr>
        <p:spPr>
          <a:xfrm>
            <a:off x="-856725" y="1017725"/>
            <a:ext cx="4199100" cy="321000"/>
          </a:xfrm>
          <a:prstGeom prst="parallelogram">
            <a:avLst>
              <a:gd fmla="val 114251"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orms response chart. Question title: How healthy do you consider yourself?. Number of responses: 21 responses." id="92" name="Google Shape;92;p16"/>
          <p:cNvPicPr preferRelativeResize="0"/>
          <p:nvPr/>
        </p:nvPicPr>
        <p:blipFill rotWithShape="1">
          <a:blip r:embed="rId3">
            <a:alphaModFix/>
          </a:blip>
          <a:srcRect b="10504" l="5802" r="0" t="25012"/>
          <a:stretch/>
        </p:blipFill>
        <p:spPr>
          <a:xfrm>
            <a:off x="256150" y="2381250"/>
            <a:ext cx="5162575" cy="2269225"/>
          </a:xfrm>
          <a:prstGeom prst="rect">
            <a:avLst/>
          </a:prstGeom>
          <a:noFill/>
          <a:ln>
            <a:noFill/>
          </a:ln>
        </p:spPr>
      </p:pic>
      <p:grpSp>
        <p:nvGrpSpPr>
          <p:cNvPr id="93" name="Google Shape;93;p16"/>
          <p:cNvGrpSpPr/>
          <p:nvPr/>
        </p:nvGrpSpPr>
        <p:grpSpPr>
          <a:xfrm>
            <a:off x="5949184" y="560413"/>
            <a:ext cx="3099788" cy="1361550"/>
            <a:chOff x="110150" y="1338725"/>
            <a:chExt cx="3793646" cy="1361550"/>
          </a:xfrm>
        </p:grpSpPr>
        <p:sp>
          <p:nvSpPr>
            <p:cNvPr id="94" name="Google Shape;94;p16"/>
            <p:cNvSpPr txBox="1"/>
            <p:nvPr/>
          </p:nvSpPr>
          <p:spPr>
            <a:xfrm>
              <a:off x="528662" y="1574163"/>
              <a:ext cx="3297000" cy="10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Nunito"/>
                  <a:ea typeface="Nunito"/>
                  <a:cs typeface="Nunito"/>
                  <a:sym typeface="Nunito"/>
                </a:rPr>
                <a:t>A</a:t>
              </a:r>
              <a:r>
                <a:rPr lang="en" sz="1200">
                  <a:solidFill>
                    <a:srgbClr val="FFFFFF"/>
                  </a:solidFill>
                  <a:latin typeface="Nunito"/>
                  <a:ea typeface="Nunito"/>
                  <a:cs typeface="Nunito"/>
                  <a:sym typeface="Nunito"/>
                </a:rPr>
                <a:t>s the quarters progressed, I just </a:t>
              </a:r>
              <a:r>
                <a:rPr b="1" lang="en" sz="1200">
                  <a:solidFill>
                    <a:srgbClr val="3570B8"/>
                  </a:solidFill>
                  <a:latin typeface="Nunito"/>
                  <a:ea typeface="Nunito"/>
                  <a:cs typeface="Nunito"/>
                  <a:sym typeface="Nunito"/>
                </a:rPr>
                <a:t>stopped eating anything on campus</a:t>
              </a:r>
              <a:r>
                <a:rPr lang="en" sz="1200">
                  <a:solidFill>
                    <a:srgbClr val="FFFFFF"/>
                  </a:solidFill>
                  <a:latin typeface="Nunito"/>
                  <a:ea typeface="Nunito"/>
                  <a:cs typeface="Nunito"/>
                  <a:sym typeface="Nunito"/>
                </a:rPr>
                <a:t> to save money, but was also too lazy to make food and bring it to school.</a:t>
              </a:r>
              <a:endParaRPr sz="1200">
                <a:solidFill>
                  <a:srgbClr val="FFFFFF"/>
                </a:solidFill>
                <a:latin typeface="Nunito"/>
                <a:ea typeface="Nunito"/>
                <a:cs typeface="Nunito"/>
                <a:sym typeface="Nunito"/>
              </a:endParaRPr>
            </a:p>
          </p:txBody>
        </p:sp>
        <p:sp>
          <p:nvSpPr>
            <p:cNvPr id="95" name="Google Shape;95;p16"/>
            <p:cNvSpPr txBox="1"/>
            <p:nvPr/>
          </p:nvSpPr>
          <p:spPr>
            <a:xfrm>
              <a:off x="110150" y="1338725"/>
              <a:ext cx="4185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4A86E8"/>
                  </a:solidFill>
                  <a:latin typeface="Nunito Black"/>
                  <a:ea typeface="Nunito Black"/>
                  <a:cs typeface="Nunito Black"/>
                  <a:sym typeface="Nunito Black"/>
                </a:rPr>
                <a:t>“</a:t>
              </a:r>
              <a:endParaRPr sz="4800">
                <a:solidFill>
                  <a:srgbClr val="4A86E8"/>
                </a:solidFill>
                <a:latin typeface="Nunito Black"/>
                <a:ea typeface="Nunito Black"/>
                <a:cs typeface="Nunito Black"/>
                <a:sym typeface="Nunito Black"/>
              </a:endParaRPr>
            </a:p>
          </p:txBody>
        </p:sp>
        <p:sp>
          <p:nvSpPr>
            <p:cNvPr id="96" name="Google Shape;96;p16"/>
            <p:cNvSpPr txBox="1"/>
            <p:nvPr/>
          </p:nvSpPr>
          <p:spPr>
            <a:xfrm>
              <a:off x="3485296" y="2172575"/>
              <a:ext cx="4185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4A86E8"/>
                  </a:solidFill>
                  <a:latin typeface="Nunito Black"/>
                  <a:ea typeface="Nunito Black"/>
                  <a:cs typeface="Nunito Black"/>
                  <a:sym typeface="Nunito Black"/>
                </a:rPr>
                <a:t>”</a:t>
              </a:r>
              <a:endParaRPr sz="4800">
                <a:solidFill>
                  <a:srgbClr val="4A86E8"/>
                </a:solidFill>
                <a:latin typeface="Nunito Black"/>
                <a:ea typeface="Nunito Black"/>
                <a:cs typeface="Nunito Black"/>
                <a:sym typeface="Nunito Black"/>
              </a:endParaRPr>
            </a:p>
          </p:txBody>
        </p:sp>
      </p:grpSp>
      <p:grpSp>
        <p:nvGrpSpPr>
          <p:cNvPr id="97" name="Google Shape;97;p16"/>
          <p:cNvGrpSpPr/>
          <p:nvPr/>
        </p:nvGrpSpPr>
        <p:grpSpPr>
          <a:xfrm>
            <a:off x="5929351" y="2833672"/>
            <a:ext cx="3171198" cy="1765657"/>
            <a:chOff x="3564669" y="2766344"/>
            <a:chExt cx="5747006" cy="1834639"/>
          </a:xfrm>
        </p:grpSpPr>
        <p:sp>
          <p:nvSpPr>
            <p:cNvPr id="98" name="Google Shape;98;p16"/>
            <p:cNvSpPr txBox="1"/>
            <p:nvPr/>
          </p:nvSpPr>
          <p:spPr>
            <a:xfrm>
              <a:off x="4250016" y="3032583"/>
              <a:ext cx="4975500" cy="15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Nunito"/>
                  <a:ea typeface="Nunito"/>
                  <a:cs typeface="Nunito"/>
                  <a:sym typeface="Nunito"/>
                </a:rPr>
                <a:t>My eating habits have </a:t>
              </a:r>
              <a:r>
                <a:rPr b="1" lang="en" sz="1200">
                  <a:solidFill>
                    <a:srgbClr val="3570B8"/>
                  </a:solidFill>
                  <a:latin typeface="Nunito"/>
                  <a:ea typeface="Nunito"/>
                  <a:cs typeface="Nunito"/>
                  <a:sym typeface="Nunito"/>
                </a:rPr>
                <a:t>fluctuated</a:t>
              </a:r>
              <a:r>
                <a:rPr lang="en" sz="1200">
                  <a:solidFill>
                    <a:srgbClr val="FFFFFF"/>
                  </a:solidFill>
                  <a:latin typeface="Nunito"/>
                  <a:ea typeface="Nunito"/>
                  <a:cs typeface="Nunito"/>
                  <a:sym typeface="Nunito"/>
                </a:rPr>
                <a:t>. </a:t>
              </a:r>
              <a:endParaRPr sz="1200">
                <a:solidFill>
                  <a:srgbClr val="FFFFFF"/>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solidFill>
                    <a:srgbClr val="FFFFFF"/>
                  </a:solidFill>
                  <a:latin typeface="Nunito"/>
                  <a:ea typeface="Nunito"/>
                  <a:cs typeface="Nunito"/>
                  <a:sym typeface="Nunito"/>
                </a:rPr>
                <a:t>I gained a lot of weight during my freshman year, but then I also lost a lot more weight. I tend to </a:t>
              </a:r>
              <a:r>
                <a:rPr b="1" lang="en" sz="1200">
                  <a:solidFill>
                    <a:srgbClr val="3570B8"/>
                  </a:solidFill>
                  <a:latin typeface="Nunito"/>
                  <a:ea typeface="Nunito"/>
                  <a:cs typeface="Nunito"/>
                  <a:sym typeface="Nunito"/>
                </a:rPr>
                <a:t>stress eat</a:t>
              </a:r>
              <a:r>
                <a:rPr lang="en" sz="1200">
                  <a:solidFill>
                    <a:srgbClr val="FFFFFF"/>
                  </a:solidFill>
                  <a:latin typeface="Nunito"/>
                  <a:ea typeface="Nunito"/>
                  <a:cs typeface="Nunito"/>
                  <a:sym typeface="Nunito"/>
                </a:rPr>
                <a:t>, so I eat more junk food. I also eat at weird times and sometimes </a:t>
              </a:r>
              <a:r>
                <a:rPr b="1" lang="en" sz="1200">
                  <a:solidFill>
                    <a:srgbClr val="3570B8"/>
                  </a:solidFill>
                  <a:latin typeface="Nunito"/>
                  <a:ea typeface="Nunito"/>
                  <a:cs typeface="Nunito"/>
                  <a:sym typeface="Nunito"/>
                </a:rPr>
                <a:t>go almost all day without eating</a:t>
              </a:r>
              <a:r>
                <a:rPr lang="en" sz="1200">
                  <a:solidFill>
                    <a:srgbClr val="FFFFFF"/>
                  </a:solidFill>
                  <a:latin typeface="Nunito"/>
                  <a:ea typeface="Nunito"/>
                  <a:cs typeface="Nunito"/>
                  <a:sym typeface="Nunito"/>
                </a:rPr>
                <a:t>.</a:t>
              </a:r>
              <a:endParaRPr sz="1200">
                <a:solidFill>
                  <a:srgbClr val="FFFFFF"/>
                </a:solidFill>
                <a:latin typeface="Nunito"/>
                <a:ea typeface="Nunito"/>
                <a:cs typeface="Nunito"/>
                <a:sym typeface="Nunito"/>
              </a:endParaRPr>
            </a:p>
            <a:p>
              <a:pPr indent="0" lvl="0" marL="0" rtl="0" algn="l">
                <a:spcBef>
                  <a:spcPts val="0"/>
                </a:spcBef>
                <a:spcAft>
                  <a:spcPts val="0"/>
                </a:spcAft>
                <a:buNone/>
              </a:pPr>
              <a:r>
                <a:rPr lang="en" sz="2000">
                  <a:highlight>
                    <a:srgbClr val="FFFFFF"/>
                  </a:highlight>
                  <a:latin typeface="Roboto"/>
                  <a:ea typeface="Roboto"/>
                  <a:cs typeface="Roboto"/>
                  <a:sym typeface="Roboto"/>
                </a:rPr>
                <a:t> </a:t>
              </a:r>
              <a:endParaRPr sz="4800">
                <a:latin typeface="Nunito Black"/>
                <a:ea typeface="Nunito Black"/>
                <a:cs typeface="Nunito Black"/>
                <a:sym typeface="Nunito Black"/>
              </a:endParaRPr>
            </a:p>
            <a:p>
              <a:pPr indent="0" lvl="0" marL="0" rtl="0" algn="l">
                <a:spcBef>
                  <a:spcPts val="0"/>
                </a:spcBef>
                <a:spcAft>
                  <a:spcPts val="0"/>
                </a:spcAft>
                <a:buNone/>
              </a:pPr>
              <a:r>
                <a:t/>
              </a:r>
              <a:endParaRPr sz="2000">
                <a:solidFill>
                  <a:srgbClr val="434343"/>
                </a:solidFill>
                <a:highlight>
                  <a:srgbClr val="FFFFFF"/>
                </a:highlight>
                <a:latin typeface="Roboto"/>
                <a:ea typeface="Roboto"/>
                <a:cs typeface="Roboto"/>
                <a:sym typeface="Roboto"/>
              </a:endParaRPr>
            </a:p>
          </p:txBody>
        </p:sp>
        <p:sp>
          <p:nvSpPr>
            <p:cNvPr id="99" name="Google Shape;99;p16"/>
            <p:cNvSpPr txBox="1"/>
            <p:nvPr/>
          </p:nvSpPr>
          <p:spPr>
            <a:xfrm>
              <a:off x="3564669" y="2766344"/>
              <a:ext cx="7572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4A86E8"/>
                  </a:solidFill>
                  <a:latin typeface="Nunito Black"/>
                  <a:ea typeface="Nunito Black"/>
                  <a:cs typeface="Nunito Black"/>
                  <a:sym typeface="Nunito Black"/>
                </a:rPr>
                <a:t>“</a:t>
              </a:r>
              <a:endParaRPr sz="4800">
                <a:solidFill>
                  <a:srgbClr val="4A86E8"/>
                </a:solidFill>
                <a:latin typeface="Nunito Black"/>
                <a:ea typeface="Nunito Black"/>
                <a:cs typeface="Nunito Black"/>
                <a:sym typeface="Nunito Black"/>
              </a:endParaRPr>
            </a:p>
          </p:txBody>
        </p:sp>
        <p:sp>
          <p:nvSpPr>
            <p:cNvPr id="100" name="Google Shape;100;p16"/>
            <p:cNvSpPr txBox="1"/>
            <p:nvPr/>
          </p:nvSpPr>
          <p:spPr>
            <a:xfrm>
              <a:off x="8554475" y="3958078"/>
              <a:ext cx="7572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4A86E8"/>
                  </a:solidFill>
                  <a:latin typeface="Nunito Black"/>
                  <a:ea typeface="Nunito Black"/>
                  <a:cs typeface="Nunito Black"/>
                  <a:sym typeface="Nunito Black"/>
                </a:rPr>
                <a:t>”</a:t>
              </a:r>
              <a:endParaRPr sz="4800">
                <a:solidFill>
                  <a:srgbClr val="4A86E8"/>
                </a:solidFill>
                <a:latin typeface="Nunito Black"/>
                <a:ea typeface="Nunito Black"/>
                <a:cs typeface="Nunito Black"/>
                <a:sym typeface="Nunito Black"/>
              </a:endParaRPr>
            </a:p>
          </p:txBody>
        </p:sp>
      </p:grpSp>
      <p:sp>
        <p:nvSpPr>
          <p:cNvPr id="101" name="Google Shape;101;p16"/>
          <p:cNvSpPr txBox="1"/>
          <p:nvPr/>
        </p:nvSpPr>
        <p:spPr>
          <a:xfrm>
            <a:off x="769950" y="1865300"/>
            <a:ext cx="44133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ExtraBold"/>
                <a:ea typeface="Nunito ExtraBold"/>
                <a:cs typeface="Nunito ExtraBold"/>
                <a:sym typeface="Nunito ExtraBold"/>
              </a:rPr>
              <a:t>How healthy do you consider yourself?</a:t>
            </a:r>
            <a:endParaRPr sz="1800">
              <a:latin typeface="Nunito ExtraBold"/>
              <a:ea typeface="Nunito ExtraBold"/>
              <a:cs typeface="Nunito ExtraBold"/>
              <a:sym typeface="Nunito ExtraBold"/>
            </a:endParaRPr>
          </a:p>
        </p:txBody>
      </p:sp>
      <p:sp>
        <p:nvSpPr>
          <p:cNvPr id="102" name="Google Shape;102;p16"/>
          <p:cNvSpPr txBox="1"/>
          <p:nvPr/>
        </p:nvSpPr>
        <p:spPr>
          <a:xfrm>
            <a:off x="579450" y="4540250"/>
            <a:ext cx="48393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latin typeface="Nunito"/>
                <a:ea typeface="Nunito"/>
                <a:cs typeface="Nunito"/>
                <a:sym typeface="Nunito"/>
              </a:rPr>
              <a:t>1 </a:t>
            </a:r>
            <a:r>
              <a:rPr lang="en" sz="1000">
                <a:solidFill>
                  <a:srgbClr val="434343"/>
                </a:solidFill>
                <a:latin typeface="Nunito Light"/>
                <a:ea typeface="Nunito Light"/>
                <a:cs typeface="Nunito Light"/>
                <a:sym typeface="Nunito Light"/>
              </a:rPr>
              <a:t>- </a:t>
            </a:r>
            <a:r>
              <a:rPr lang="en" sz="1000">
                <a:solidFill>
                  <a:srgbClr val="434343"/>
                </a:solidFill>
                <a:latin typeface="Nunito Light"/>
                <a:ea typeface="Nunito Light"/>
                <a:cs typeface="Nunito Light"/>
                <a:sym typeface="Nunito Light"/>
              </a:rPr>
              <a:t>very unhealthy  			         			   </a:t>
            </a:r>
            <a:r>
              <a:rPr b="1" lang="en" sz="1000">
                <a:solidFill>
                  <a:srgbClr val="434343"/>
                </a:solidFill>
                <a:latin typeface="Nunito"/>
                <a:ea typeface="Nunito"/>
                <a:cs typeface="Nunito"/>
                <a:sym typeface="Nunito"/>
              </a:rPr>
              <a:t>5</a:t>
            </a:r>
            <a:r>
              <a:rPr lang="en" sz="1000">
                <a:solidFill>
                  <a:srgbClr val="434343"/>
                </a:solidFill>
                <a:latin typeface="Nunito Light"/>
                <a:ea typeface="Nunito Light"/>
                <a:cs typeface="Nunito Light"/>
                <a:sym typeface="Nunito Light"/>
              </a:rPr>
              <a:t> - very healthy</a:t>
            </a:r>
            <a:endParaRPr sz="1000">
              <a:solidFill>
                <a:srgbClr val="434343"/>
              </a:solidFill>
              <a:latin typeface="Nunito Light"/>
              <a:ea typeface="Nunito Light"/>
              <a:cs typeface="Nunito Light"/>
              <a:sym typeface="Nuni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Nunito"/>
                <a:ea typeface="Nunito"/>
                <a:cs typeface="Nunito"/>
                <a:sym typeface="Nunito"/>
              </a:rPr>
              <a:t>Participant Interviews</a:t>
            </a:r>
            <a:endParaRPr b="1" sz="3000">
              <a:latin typeface="Nunito"/>
              <a:ea typeface="Nunito"/>
              <a:cs typeface="Nunito"/>
              <a:sym typeface="Nunito"/>
            </a:endParaRPr>
          </a:p>
        </p:txBody>
      </p:sp>
      <p:sp>
        <p:nvSpPr>
          <p:cNvPr id="108" name="Google Shape;108;p17"/>
          <p:cNvSpPr txBox="1"/>
          <p:nvPr>
            <p:ph idx="1" type="body"/>
          </p:nvPr>
        </p:nvSpPr>
        <p:spPr>
          <a:xfrm>
            <a:off x="174825" y="3550950"/>
            <a:ext cx="2748600" cy="1802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Environment causes change in diet</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Stress eating through anxiety and exams</a:t>
            </a:r>
            <a:endParaRPr sz="1600">
              <a:latin typeface="Nunito"/>
              <a:ea typeface="Nunito"/>
              <a:cs typeface="Nunito"/>
              <a:sym typeface="Nunito"/>
            </a:endParaRPr>
          </a:p>
        </p:txBody>
      </p:sp>
      <p:sp>
        <p:nvSpPr>
          <p:cNvPr id="109" name="Google Shape;109;p17"/>
          <p:cNvSpPr txBox="1"/>
          <p:nvPr>
            <p:ph idx="1" type="body"/>
          </p:nvPr>
        </p:nvSpPr>
        <p:spPr>
          <a:xfrm>
            <a:off x="3072000" y="3550950"/>
            <a:ext cx="2748600" cy="2117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Previous environment was less healthy</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Improved eating habits in college, Incentive</a:t>
            </a:r>
            <a:endParaRPr sz="1600">
              <a:latin typeface="Nunito"/>
              <a:ea typeface="Nunito"/>
              <a:cs typeface="Nunito"/>
              <a:sym typeface="Nunito"/>
            </a:endParaRPr>
          </a:p>
          <a:p>
            <a:pPr indent="0" lvl="0" marL="0" rtl="0" algn="l">
              <a:spcBef>
                <a:spcPts val="1600"/>
              </a:spcBef>
              <a:spcAft>
                <a:spcPts val="1600"/>
              </a:spcAft>
              <a:buNone/>
            </a:pPr>
            <a:r>
              <a:t/>
            </a:r>
            <a:endParaRPr>
              <a:latin typeface="Nunito"/>
              <a:ea typeface="Nunito"/>
              <a:cs typeface="Nunito"/>
              <a:sym typeface="Nunito"/>
            </a:endParaRPr>
          </a:p>
        </p:txBody>
      </p:sp>
      <p:sp>
        <p:nvSpPr>
          <p:cNvPr id="110" name="Google Shape;110;p17"/>
          <p:cNvSpPr txBox="1"/>
          <p:nvPr>
            <p:ph idx="1" type="body"/>
          </p:nvPr>
        </p:nvSpPr>
        <p:spPr>
          <a:xfrm>
            <a:off x="6930975" y="1542450"/>
            <a:ext cx="1076400" cy="3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Nunito"/>
                <a:ea typeface="Nunito"/>
                <a:cs typeface="Nunito"/>
                <a:sym typeface="Nunito"/>
              </a:rPr>
              <a:t>Person 3</a:t>
            </a:r>
            <a:endParaRPr sz="1600">
              <a:latin typeface="Nunito"/>
              <a:ea typeface="Nunito"/>
              <a:cs typeface="Nunito"/>
              <a:sym typeface="Nunito"/>
            </a:endParaRPr>
          </a:p>
          <a:p>
            <a:pPr indent="0" lvl="0" marL="0" rtl="0" algn="l">
              <a:spcBef>
                <a:spcPts val="1600"/>
              </a:spcBef>
              <a:spcAft>
                <a:spcPts val="1600"/>
              </a:spcAft>
              <a:buNone/>
            </a:pPr>
            <a:r>
              <a:t/>
            </a:r>
            <a:endParaRPr sz="1600">
              <a:latin typeface="Nunito"/>
              <a:ea typeface="Nunito"/>
              <a:cs typeface="Nunito"/>
              <a:sym typeface="Nunito"/>
            </a:endParaRPr>
          </a:p>
        </p:txBody>
      </p:sp>
      <p:sp>
        <p:nvSpPr>
          <p:cNvPr id="111" name="Google Shape;111;p17"/>
          <p:cNvSpPr/>
          <p:nvPr/>
        </p:nvSpPr>
        <p:spPr>
          <a:xfrm>
            <a:off x="-856725" y="1017725"/>
            <a:ext cx="6510600" cy="321000"/>
          </a:xfrm>
          <a:prstGeom prst="parallelogram">
            <a:avLst>
              <a:gd fmla="val 114251"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7"/>
          <p:cNvPicPr preferRelativeResize="0"/>
          <p:nvPr/>
        </p:nvPicPr>
        <p:blipFill>
          <a:blip r:embed="rId3">
            <a:alphaModFix/>
          </a:blip>
          <a:stretch>
            <a:fillRect/>
          </a:stretch>
        </p:blipFill>
        <p:spPr>
          <a:xfrm>
            <a:off x="1177966" y="2077276"/>
            <a:ext cx="1016068" cy="1331397"/>
          </a:xfrm>
          <a:prstGeom prst="rect">
            <a:avLst/>
          </a:prstGeom>
          <a:noFill/>
          <a:ln>
            <a:noFill/>
          </a:ln>
        </p:spPr>
      </p:pic>
      <p:sp>
        <p:nvSpPr>
          <p:cNvPr id="113" name="Google Shape;113;p17"/>
          <p:cNvSpPr txBox="1"/>
          <p:nvPr>
            <p:ph idx="1" type="body"/>
          </p:nvPr>
        </p:nvSpPr>
        <p:spPr>
          <a:xfrm>
            <a:off x="311700" y="1515000"/>
            <a:ext cx="2748600" cy="42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latin typeface="Nunito"/>
                <a:ea typeface="Nunito"/>
                <a:cs typeface="Nunito"/>
                <a:sym typeface="Nunito"/>
              </a:rPr>
              <a:t>Person 1</a:t>
            </a:r>
            <a:endParaRPr sz="1600">
              <a:latin typeface="Nunito"/>
              <a:ea typeface="Nunito"/>
              <a:cs typeface="Nunito"/>
              <a:sym typeface="Nunito"/>
            </a:endParaRPr>
          </a:p>
        </p:txBody>
      </p:sp>
      <p:pic>
        <p:nvPicPr>
          <p:cNvPr id="114" name="Google Shape;114;p17"/>
          <p:cNvPicPr preferRelativeResize="0"/>
          <p:nvPr/>
        </p:nvPicPr>
        <p:blipFill>
          <a:blip r:embed="rId4">
            <a:alphaModFix/>
          </a:blip>
          <a:stretch>
            <a:fillRect/>
          </a:stretch>
        </p:blipFill>
        <p:spPr>
          <a:xfrm>
            <a:off x="4054475" y="2084853"/>
            <a:ext cx="1016050" cy="1316246"/>
          </a:xfrm>
          <a:prstGeom prst="rect">
            <a:avLst/>
          </a:prstGeom>
          <a:noFill/>
          <a:ln>
            <a:noFill/>
          </a:ln>
        </p:spPr>
      </p:pic>
      <p:sp>
        <p:nvSpPr>
          <p:cNvPr id="115" name="Google Shape;115;p17"/>
          <p:cNvSpPr txBox="1"/>
          <p:nvPr>
            <p:ph idx="1" type="body"/>
          </p:nvPr>
        </p:nvSpPr>
        <p:spPr>
          <a:xfrm>
            <a:off x="3208875" y="1515000"/>
            <a:ext cx="2748600" cy="42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latin typeface="Nunito"/>
                <a:ea typeface="Nunito"/>
                <a:cs typeface="Nunito"/>
                <a:sym typeface="Nunito"/>
              </a:rPr>
              <a:t>Person 2</a:t>
            </a:r>
            <a:endParaRPr sz="1600">
              <a:latin typeface="Nunito"/>
              <a:ea typeface="Nunito"/>
              <a:cs typeface="Nunito"/>
              <a:sym typeface="Nunito"/>
            </a:endParaRPr>
          </a:p>
        </p:txBody>
      </p:sp>
      <p:sp>
        <p:nvSpPr>
          <p:cNvPr id="116" name="Google Shape;116;p17"/>
          <p:cNvSpPr txBox="1"/>
          <p:nvPr/>
        </p:nvSpPr>
        <p:spPr>
          <a:xfrm>
            <a:off x="5969175" y="3550950"/>
            <a:ext cx="3000000" cy="1396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Control - peer pressure, choice of food</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Convenience can determine options</a:t>
            </a:r>
            <a:endParaRPr/>
          </a:p>
        </p:txBody>
      </p:sp>
      <p:pic>
        <p:nvPicPr>
          <p:cNvPr id="117" name="Google Shape;117;p17"/>
          <p:cNvPicPr preferRelativeResize="0"/>
          <p:nvPr/>
        </p:nvPicPr>
        <p:blipFill>
          <a:blip r:embed="rId5">
            <a:alphaModFix/>
          </a:blip>
          <a:stretch>
            <a:fillRect/>
          </a:stretch>
        </p:blipFill>
        <p:spPr>
          <a:xfrm>
            <a:off x="6930975" y="2192378"/>
            <a:ext cx="1076400" cy="12061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18"/>
          <p:cNvSpPr/>
          <p:nvPr/>
        </p:nvSpPr>
        <p:spPr>
          <a:xfrm>
            <a:off x="-19975" y="50"/>
            <a:ext cx="9144000" cy="5143500"/>
          </a:xfrm>
          <a:prstGeom prst="rect">
            <a:avLst/>
          </a:prstGeom>
          <a:solidFill>
            <a:srgbClr val="6D9EEB">
              <a:alpha val="67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1610550" y="2411250"/>
            <a:ext cx="5922900" cy="321000"/>
          </a:xfrm>
          <a:prstGeom prst="parallelogram">
            <a:avLst>
              <a:gd fmla="val 114251"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txBox="1"/>
          <p:nvPr/>
        </p:nvSpPr>
        <p:spPr>
          <a:xfrm>
            <a:off x="2296500" y="1683650"/>
            <a:ext cx="4551000" cy="17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Nunito ExtraBold"/>
                <a:ea typeface="Nunito ExtraBold"/>
                <a:cs typeface="Nunito ExtraBold"/>
                <a:sym typeface="Nunito ExtraBold"/>
              </a:rPr>
              <a:t>Experience Journey Map</a:t>
            </a:r>
            <a:endParaRPr sz="4800">
              <a:solidFill>
                <a:srgbClr val="FFFFFF"/>
              </a:solidFill>
              <a:latin typeface="Nunito ExtraBold"/>
              <a:ea typeface="Nunito ExtraBold"/>
              <a:cs typeface="Nunito ExtraBold"/>
              <a:sym typeface="Nunito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p:nvPr/>
        </p:nvSpPr>
        <p:spPr>
          <a:xfrm rot="-1847870">
            <a:off x="-1850593" y="1216731"/>
            <a:ext cx="12631387" cy="1264738"/>
          </a:xfrm>
          <a:prstGeom prst="parallelogram">
            <a:avLst>
              <a:gd fmla="val 114251"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ph type="title"/>
          </p:nvPr>
        </p:nvSpPr>
        <p:spPr>
          <a:xfrm>
            <a:off x="381000" y="428975"/>
            <a:ext cx="6858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Nunito Black"/>
                <a:ea typeface="Nunito Black"/>
                <a:cs typeface="Nunito Black"/>
                <a:sym typeface="Nunito Black"/>
              </a:rPr>
              <a:t>How    </a:t>
            </a:r>
            <a:r>
              <a:rPr lang="en">
                <a:solidFill>
                  <a:srgbClr val="FFFFFF"/>
                </a:solidFill>
                <a:latin typeface="Nunito Black"/>
                <a:ea typeface="Nunito Black"/>
                <a:cs typeface="Nunito Black"/>
                <a:sym typeface="Nunito Black"/>
              </a:rPr>
              <a:t>Might 	   </a:t>
            </a:r>
            <a:r>
              <a:rPr lang="en">
                <a:latin typeface="Nunito Black"/>
                <a:ea typeface="Nunito Black"/>
                <a:cs typeface="Nunito Black"/>
                <a:sym typeface="Nunito Black"/>
              </a:rPr>
              <a:t>We...</a:t>
            </a:r>
            <a:endParaRPr>
              <a:latin typeface="Nunito Black"/>
              <a:ea typeface="Nunito Black"/>
              <a:cs typeface="Nunito Black"/>
              <a:sym typeface="Nuni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p:nvPr/>
        </p:nvSpPr>
        <p:spPr>
          <a:xfrm>
            <a:off x="-1152700" y="3519425"/>
            <a:ext cx="8745600" cy="987600"/>
          </a:xfrm>
          <a:prstGeom prst="parallelogram">
            <a:avLst>
              <a:gd fmla="val 114251"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1152700" y="2077950"/>
            <a:ext cx="8745600" cy="987600"/>
          </a:xfrm>
          <a:prstGeom prst="parallelogram">
            <a:avLst>
              <a:gd fmla="val 114251"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1152700" y="522325"/>
            <a:ext cx="8745600" cy="987600"/>
          </a:xfrm>
          <a:prstGeom prst="parallelogram">
            <a:avLst>
              <a:gd fmla="val 114251"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nvSpPr>
        <p:spPr>
          <a:xfrm>
            <a:off x="767925" y="491100"/>
            <a:ext cx="64305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Nunito SemiBold"/>
                <a:ea typeface="Nunito SemiBold"/>
                <a:cs typeface="Nunito SemiBold"/>
                <a:sym typeface="Nunito SemiBold"/>
              </a:rPr>
              <a:t>help college students to </a:t>
            </a:r>
            <a:r>
              <a:rPr lang="en" sz="1800">
                <a:latin typeface="Nunito ExtraBold"/>
                <a:ea typeface="Nunito ExtraBold"/>
                <a:cs typeface="Nunito ExtraBold"/>
                <a:sym typeface="Nunito ExtraBold"/>
              </a:rPr>
              <a:t>more</a:t>
            </a:r>
            <a:r>
              <a:rPr lang="en" sz="1800">
                <a:latin typeface="Nunito SemiBold"/>
                <a:ea typeface="Nunito SemiBold"/>
                <a:cs typeface="Nunito SemiBold"/>
                <a:sym typeface="Nunito SemiBold"/>
              </a:rPr>
              <a:t> </a:t>
            </a:r>
            <a:r>
              <a:rPr lang="en" sz="1800">
                <a:latin typeface="Nunito ExtraBold"/>
                <a:ea typeface="Nunito ExtraBold"/>
                <a:cs typeface="Nunito ExtraBold"/>
                <a:sym typeface="Nunito ExtraBold"/>
              </a:rPr>
              <a:t>accurately perceive their health</a:t>
            </a:r>
            <a:r>
              <a:rPr lang="en" sz="1800">
                <a:solidFill>
                  <a:srgbClr val="FFFFFF"/>
                </a:solidFill>
                <a:latin typeface="Nunito SemiBold"/>
                <a:ea typeface="Nunito SemiBold"/>
                <a:cs typeface="Nunito SemiBold"/>
                <a:sym typeface="Nunito SemiBold"/>
              </a:rPr>
              <a:t> to better understand how their eating habits are</a:t>
            </a:r>
            <a:endParaRPr sz="1800">
              <a:solidFill>
                <a:srgbClr val="FFFFFF"/>
              </a:solidFill>
              <a:latin typeface="Nunito SemiBold"/>
              <a:ea typeface="Nunito SemiBold"/>
              <a:cs typeface="Nunito SemiBold"/>
              <a:sym typeface="Nunito SemiBold"/>
            </a:endParaRPr>
          </a:p>
          <a:p>
            <a:pPr indent="0" lvl="0" marL="0" rtl="0" algn="l">
              <a:spcBef>
                <a:spcPts val="0"/>
              </a:spcBef>
              <a:spcAft>
                <a:spcPts val="0"/>
              </a:spcAft>
              <a:buClr>
                <a:schemeClr val="dk1"/>
              </a:buClr>
              <a:buSzPts val="1100"/>
              <a:buFont typeface="Arial"/>
              <a:buNone/>
            </a:pPr>
            <a:r>
              <a:rPr lang="en" sz="1800">
                <a:solidFill>
                  <a:srgbClr val="FFFFFF"/>
                </a:solidFill>
                <a:latin typeface="Nunito SemiBold"/>
                <a:ea typeface="Nunito SemiBold"/>
                <a:cs typeface="Nunito SemiBold"/>
                <a:sym typeface="Nunito SemiBold"/>
              </a:rPr>
              <a:t>impacting their health?</a:t>
            </a:r>
            <a:endParaRPr sz="1800">
              <a:solidFill>
                <a:srgbClr val="FFFFFF"/>
              </a:solidFill>
              <a:latin typeface="Nunito SemiBold"/>
              <a:ea typeface="Nunito SemiBold"/>
              <a:cs typeface="Nunito SemiBold"/>
              <a:sym typeface="Nunito SemiBold"/>
            </a:endParaRPr>
          </a:p>
        </p:txBody>
      </p:sp>
      <p:sp>
        <p:nvSpPr>
          <p:cNvPr id="139" name="Google Shape;139;p20"/>
          <p:cNvSpPr txBox="1"/>
          <p:nvPr/>
        </p:nvSpPr>
        <p:spPr>
          <a:xfrm>
            <a:off x="767925" y="2062338"/>
            <a:ext cx="53961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Nunito SemiBold"/>
                <a:ea typeface="Nunito SemiBold"/>
                <a:cs typeface="Nunito SemiBold"/>
                <a:sym typeface="Nunito SemiBold"/>
              </a:rPr>
              <a:t>suggest methods of healthy eating to encourage college freshmen to </a:t>
            </a:r>
            <a:r>
              <a:rPr lang="en" sz="1800">
                <a:latin typeface="Nunito ExtraBold"/>
                <a:ea typeface="Nunito ExtraBold"/>
                <a:cs typeface="Nunito ExtraBold"/>
                <a:sym typeface="Nunito ExtraBold"/>
              </a:rPr>
              <a:t>think critically</a:t>
            </a:r>
            <a:r>
              <a:rPr lang="en" sz="1800">
                <a:solidFill>
                  <a:srgbClr val="FFFFFF"/>
                </a:solidFill>
                <a:latin typeface="Nunito SemiBold"/>
                <a:ea typeface="Nunito SemiBold"/>
                <a:cs typeface="Nunito SemiBold"/>
                <a:sym typeface="Nunito SemiBold"/>
              </a:rPr>
              <a:t> about their eating habits?</a:t>
            </a:r>
            <a:endParaRPr sz="1800">
              <a:solidFill>
                <a:srgbClr val="FFFFFF"/>
              </a:solidFill>
              <a:latin typeface="Nunito SemiBold"/>
              <a:ea typeface="Nunito SemiBold"/>
              <a:cs typeface="Nunito SemiBold"/>
              <a:sym typeface="Nunito SemiBold"/>
            </a:endParaRPr>
          </a:p>
          <a:p>
            <a:pPr indent="0" lvl="0" marL="0" rtl="0" algn="l">
              <a:spcBef>
                <a:spcPts val="0"/>
              </a:spcBef>
              <a:spcAft>
                <a:spcPts val="0"/>
              </a:spcAft>
              <a:buNone/>
            </a:pPr>
            <a:r>
              <a:t/>
            </a:r>
            <a:endParaRPr>
              <a:solidFill>
                <a:srgbClr val="FFFFFF"/>
              </a:solidFill>
              <a:latin typeface="Nunito SemiBold"/>
              <a:ea typeface="Nunito SemiBold"/>
              <a:cs typeface="Nunito SemiBold"/>
              <a:sym typeface="Nunito SemiBold"/>
            </a:endParaRPr>
          </a:p>
        </p:txBody>
      </p:sp>
      <p:sp>
        <p:nvSpPr>
          <p:cNvPr id="140" name="Google Shape;140;p20"/>
          <p:cNvSpPr txBox="1"/>
          <p:nvPr/>
        </p:nvSpPr>
        <p:spPr>
          <a:xfrm>
            <a:off x="767925" y="3519425"/>
            <a:ext cx="5814600" cy="8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Nunito SemiBold"/>
                <a:ea typeface="Nunito SemiBold"/>
                <a:cs typeface="Nunito SemiBold"/>
                <a:sym typeface="Nunito SemiBold"/>
              </a:rPr>
              <a:t>help college freshman to </a:t>
            </a:r>
            <a:r>
              <a:rPr lang="en" sz="1800">
                <a:solidFill>
                  <a:schemeClr val="lt1"/>
                </a:solidFill>
                <a:latin typeface="Nunito SemiBold"/>
                <a:ea typeface="Nunito SemiBold"/>
                <a:cs typeface="Nunito SemiBold"/>
                <a:sym typeface="Nunito SemiBold"/>
              </a:rPr>
              <a:t>make healthier, more informed choices</a:t>
            </a:r>
            <a:r>
              <a:rPr lang="en" sz="1800">
                <a:solidFill>
                  <a:srgbClr val="FFFFFF"/>
                </a:solidFill>
                <a:latin typeface="Nunito SemiBold"/>
                <a:ea typeface="Nunito SemiBold"/>
                <a:cs typeface="Nunito SemiBold"/>
                <a:sym typeface="Nunito SemiBold"/>
              </a:rPr>
              <a:t> in order to </a:t>
            </a:r>
            <a:r>
              <a:rPr lang="en" sz="1800">
                <a:latin typeface="Nunito ExtraBold"/>
                <a:ea typeface="Nunito ExtraBold"/>
                <a:cs typeface="Nunito ExtraBold"/>
                <a:sym typeface="Nunito ExtraBold"/>
              </a:rPr>
              <a:t>better define their relationship with food</a:t>
            </a:r>
            <a:r>
              <a:rPr lang="en" sz="1800">
                <a:solidFill>
                  <a:srgbClr val="FFFFFF"/>
                </a:solidFill>
                <a:latin typeface="Nunito ExtraBold"/>
                <a:ea typeface="Nunito ExtraBold"/>
                <a:cs typeface="Nunito ExtraBold"/>
                <a:sym typeface="Nunito ExtraBold"/>
              </a:rPr>
              <a:t>? </a:t>
            </a:r>
            <a:endParaRPr sz="1800">
              <a:solidFill>
                <a:srgbClr val="FFFFFF"/>
              </a:solidFill>
              <a:latin typeface="Nunito ExtraBold"/>
              <a:ea typeface="Nunito ExtraBold"/>
              <a:cs typeface="Nunito ExtraBold"/>
              <a:sym typeface="Nunito ExtraBold"/>
            </a:endParaRPr>
          </a:p>
        </p:txBody>
      </p:sp>
      <p:sp>
        <p:nvSpPr>
          <p:cNvPr id="141" name="Google Shape;141;p20"/>
          <p:cNvSpPr/>
          <p:nvPr/>
        </p:nvSpPr>
        <p:spPr>
          <a:xfrm>
            <a:off x="317250" y="896250"/>
            <a:ext cx="219000" cy="2085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317250" y="2467500"/>
            <a:ext cx="219000" cy="2085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317250" y="3908975"/>
            <a:ext cx="219000" cy="2085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ExtraBold"/>
                <a:ea typeface="Nunito ExtraBold"/>
                <a:cs typeface="Nunito ExtraBold"/>
                <a:sym typeface="Nunito ExtraBold"/>
              </a:rPr>
              <a:t>Design Principles</a:t>
            </a:r>
            <a:endParaRPr>
              <a:latin typeface="Nunito ExtraBold"/>
              <a:ea typeface="Nunito ExtraBold"/>
              <a:cs typeface="Nunito ExtraBold"/>
              <a:sym typeface="Nunito ExtraBold"/>
            </a:endParaRPr>
          </a:p>
        </p:txBody>
      </p:sp>
      <p:sp>
        <p:nvSpPr>
          <p:cNvPr id="149" name="Google Shape;149;p21"/>
          <p:cNvSpPr txBox="1"/>
          <p:nvPr/>
        </p:nvSpPr>
        <p:spPr>
          <a:xfrm>
            <a:off x="267150" y="1990800"/>
            <a:ext cx="2495100" cy="3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Nunito SemiBold"/>
                <a:ea typeface="Nunito SemiBold"/>
                <a:cs typeface="Nunito SemiBold"/>
                <a:sym typeface="Nunito SemiBold"/>
              </a:rPr>
              <a:t>Personalized</a:t>
            </a:r>
            <a:endParaRPr sz="2800">
              <a:latin typeface="Nunito SemiBold"/>
              <a:ea typeface="Nunito SemiBold"/>
              <a:cs typeface="Nunito SemiBold"/>
              <a:sym typeface="Nunito SemiBold"/>
            </a:endParaRPr>
          </a:p>
        </p:txBody>
      </p:sp>
      <p:sp>
        <p:nvSpPr>
          <p:cNvPr id="150" name="Google Shape;150;p21"/>
          <p:cNvSpPr txBox="1"/>
          <p:nvPr/>
        </p:nvSpPr>
        <p:spPr>
          <a:xfrm>
            <a:off x="3075125" y="1990800"/>
            <a:ext cx="3054000" cy="3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Nunito SemiBold"/>
                <a:ea typeface="Nunito SemiBold"/>
                <a:cs typeface="Nunito SemiBold"/>
                <a:sym typeface="Nunito SemiBold"/>
              </a:rPr>
              <a:t>Long-Term</a:t>
            </a:r>
            <a:endParaRPr sz="2800">
              <a:latin typeface="Nunito SemiBold"/>
              <a:ea typeface="Nunito SemiBold"/>
              <a:cs typeface="Nunito SemiBold"/>
              <a:sym typeface="Nunito SemiBold"/>
            </a:endParaRPr>
          </a:p>
        </p:txBody>
      </p:sp>
      <p:sp>
        <p:nvSpPr>
          <p:cNvPr id="151" name="Google Shape;151;p21"/>
          <p:cNvSpPr txBox="1"/>
          <p:nvPr/>
        </p:nvSpPr>
        <p:spPr>
          <a:xfrm>
            <a:off x="6205650" y="1990800"/>
            <a:ext cx="2671200" cy="3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Nunito SemiBold"/>
                <a:ea typeface="Nunito SemiBold"/>
                <a:cs typeface="Nunito SemiBold"/>
                <a:sym typeface="Nunito SemiBold"/>
              </a:rPr>
              <a:t>Integrated</a:t>
            </a:r>
            <a:endParaRPr sz="2800">
              <a:latin typeface="Nunito SemiBold"/>
              <a:ea typeface="Nunito SemiBold"/>
              <a:cs typeface="Nunito SemiBold"/>
              <a:sym typeface="Nunito SemiBold"/>
            </a:endParaRPr>
          </a:p>
        </p:txBody>
      </p:sp>
      <p:sp>
        <p:nvSpPr>
          <p:cNvPr id="152" name="Google Shape;152;p21"/>
          <p:cNvSpPr/>
          <p:nvPr/>
        </p:nvSpPr>
        <p:spPr>
          <a:xfrm>
            <a:off x="-856725" y="1017725"/>
            <a:ext cx="4199100" cy="321000"/>
          </a:xfrm>
          <a:prstGeom prst="parallelogram">
            <a:avLst>
              <a:gd fmla="val 114251"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1"/>
          <p:cNvPicPr preferRelativeResize="0"/>
          <p:nvPr/>
        </p:nvPicPr>
        <p:blipFill>
          <a:blip r:embed="rId3">
            <a:alphaModFix/>
          </a:blip>
          <a:stretch>
            <a:fillRect/>
          </a:stretch>
        </p:blipFill>
        <p:spPr>
          <a:xfrm>
            <a:off x="653138" y="2861525"/>
            <a:ext cx="1723115" cy="1475850"/>
          </a:xfrm>
          <a:prstGeom prst="rect">
            <a:avLst/>
          </a:prstGeom>
          <a:noFill/>
          <a:ln>
            <a:noFill/>
          </a:ln>
        </p:spPr>
      </p:pic>
      <p:pic>
        <p:nvPicPr>
          <p:cNvPr id="154" name="Google Shape;154;p21"/>
          <p:cNvPicPr preferRelativeResize="0"/>
          <p:nvPr/>
        </p:nvPicPr>
        <p:blipFill>
          <a:blip r:embed="rId4">
            <a:alphaModFix/>
          </a:blip>
          <a:stretch>
            <a:fillRect/>
          </a:stretch>
        </p:blipFill>
        <p:spPr>
          <a:xfrm>
            <a:off x="3840425" y="2795937"/>
            <a:ext cx="1440076" cy="1440050"/>
          </a:xfrm>
          <a:prstGeom prst="rect">
            <a:avLst/>
          </a:prstGeom>
          <a:noFill/>
          <a:ln>
            <a:noFill/>
          </a:ln>
        </p:spPr>
      </p:pic>
      <p:pic>
        <p:nvPicPr>
          <p:cNvPr id="155" name="Google Shape;155;p21"/>
          <p:cNvPicPr preferRelativeResize="0"/>
          <p:nvPr/>
        </p:nvPicPr>
        <p:blipFill>
          <a:blip r:embed="rId5">
            <a:alphaModFix/>
          </a:blip>
          <a:stretch>
            <a:fillRect/>
          </a:stretch>
        </p:blipFill>
        <p:spPr>
          <a:xfrm>
            <a:off x="6821225" y="2795910"/>
            <a:ext cx="1440075" cy="1440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