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0"/>
  </p:notesMasterIdLst>
  <p:sldIdLst>
    <p:sldId id="264" r:id="rId4"/>
    <p:sldId id="258" r:id="rId5"/>
    <p:sldId id="267" r:id="rId6"/>
    <p:sldId id="274" r:id="rId7"/>
    <p:sldId id="275" r:id="rId8"/>
    <p:sldId id="278" r:id="rId9"/>
    <p:sldId id="279" r:id="rId10"/>
    <p:sldId id="269" r:id="rId11"/>
    <p:sldId id="272" r:id="rId12"/>
    <p:sldId id="276" r:id="rId13"/>
    <p:sldId id="277" r:id="rId14"/>
    <p:sldId id="265" r:id="rId15"/>
    <p:sldId id="271" r:id="rId16"/>
    <p:sldId id="273" r:id="rId17"/>
    <p:sldId id="268" r:id="rId18"/>
    <p:sldId id="28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145150"/>
    <a:srgbClr val="33CCCC"/>
    <a:srgbClr val="0099CC"/>
    <a:srgbClr val="0099FF"/>
    <a:srgbClr val="FFCC00"/>
    <a:srgbClr val="66FF66"/>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69665" autoAdjust="0"/>
  </p:normalViewPr>
  <p:slideViewPr>
    <p:cSldViewPr>
      <p:cViewPr>
        <p:scale>
          <a:sx n="74" d="100"/>
          <a:sy n="74" d="100"/>
        </p:scale>
        <p:origin x="-70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432ED3A-E3B5-404E-B951-F0EBF8FA31A9}" type="datetimeFigureOut">
              <a:rPr lang="en-US"/>
              <a:pPr>
                <a:defRPr/>
              </a:pPr>
              <a:t>4/1/2012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0DE565D-7496-47A5-AA07-3CD1D7DD63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1"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2772"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D99C7D63-401F-40ED-9F50-F38E5FC5E8BA}" type="datetime8">
              <a:rPr lang="en-US"/>
              <a:pPr fontAlgn="base">
                <a:spcBef>
                  <a:spcPct val="0"/>
                </a:spcBef>
                <a:spcAft>
                  <a:spcPct val="0"/>
                </a:spcAft>
              </a:pPr>
              <a:t>4/1/2012 9:51 AM</a:t>
            </a:fld>
            <a:endParaRPr lang="en-US"/>
          </a:p>
        </p:txBody>
      </p:sp>
      <p:sp>
        <p:nvSpPr>
          <p:cNvPr id="32773"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2774"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EC9DEC-7CF4-41C8-AC28-A9BC203FEBA7}"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Calling population – customers seeking to obtain a service / people in line for service</a:t>
            </a:r>
          </a:p>
          <a:p>
            <a:pPr>
              <a:spcBef>
                <a:spcPct val="0"/>
              </a:spcBef>
            </a:pPr>
            <a:r>
              <a:rPr lang="en-US" smtClean="0"/>
              <a:t>Arrival process – calculating the arrival time, and the interval between arrivals (Poisson distribution)</a:t>
            </a:r>
          </a:p>
          <a:p>
            <a:pPr>
              <a:spcBef>
                <a:spcPct val="0"/>
              </a:spcBef>
            </a:pPr>
            <a:r>
              <a:rPr lang="en-US" smtClean="0"/>
              <a:t>	variation in demand intensity affects the requirements for service capacity </a:t>
            </a:r>
          </a:p>
          <a:p>
            <a:pPr>
              <a:spcBef>
                <a:spcPct val="0"/>
              </a:spcBef>
            </a:pPr>
            <a:r>
              <a:rPr lang="en-US" smtClean="0"/>
              <a:t>	service capacity should be adjusted to meet demand when possible</a:t>
            </a:r>
          </a:p>
          <a:p>
            <a:pPr>
              <a:spcBef>
                <a:spcPct val="0"/>
              </a:spcBef>
            </a:pPr>
            <a:r>
              <a:rPr lang="en-US" smtClean="0"/>
              <a:t>	this can be made possible through cross training employees or having the customers serve themselves (grocery store)</a:t>
            </a:r>
          </a:p>
          <a:p>
            <a:pPr>
              <a:spcBef>
                <a:spcPct val="0"/>
              </a:spcBef>
            </a:pPr>
            <a:r>
              <a:rPr lang="en-US" smtClean="0"/>
              <a:t>Queuing configuration – number of servers, their location, spatial requirements and their effects on customer behavior</a:t>
            </a:r>
          </a:p>
          <a:p>
            <a:pPr>
              <a:spcBef>
                <a:spcPct val="0"/>
              </a:spcBef>
            </a:pPr>
            <a:r>
              <a:rPr lang="en-US" smtClean="0"/>
              <a:t>	virtual queue – no visual indication of your place in line</a:t>
            </a:r>
          </a:p>
          <a:p>
            <a:pPr>
              <a:spcBef>
                <a:spcPct val="0"/>
              </a:spcBef>
            </a:pPr>
            <a:r>
              <a:rPr lang="en-US" smtClean="0"/>
              <a:t>	finite queue – not enough space to accommodate all customers</a:t>
            </a:r>
          </a:p>
          <a:p>
            <a:pPr>
              <a:spcBef>
                <a:spcPct val="0"/>
              </a:spcBef>
            </a:pPr>
            <a:r>
              <a:rPr lang="en-US" smtClean="0"/>
              <a:t>Service process – overall service performance</a:t>
            </a:r>
          </a:p>
          <a:p>
            <a:pPr>
              <a:spcBef>
                <a:spcPct val="0"/>
              </a:spcBef>
            </a:pPr>
            <a:endParaRPr lang="en-US" smtClean="0"/>
          </a:p>
          <a:p>
            <a:pPr>
              <a:spcBef>
                <a:spcPct val="0"/>
              </a:spcBef>
            </a:pPr>
            <a:r>
              <a:rPr lang="en-US" smtClean="0"/>
              <a:t>Most queuing models assume that customers stay in the line once they join it.</a:t>
            </a:r>
          </a:p>
          <a:p>
            <a:pPr>
              <a:spcBef>
                <a:spcPct val="0"/>
              </a:spcBef>
            </a:pPr>
            <a:r>
              <a:rPr lang="en-US" smtClean="0"/>
              <a:t> In other words, customers do not exhibit balking ( refusing to join the queue once they see how long it is) or reneging ( leaving the line before completing the service).</a:t>
            </a:r>
          </a:p>
          <a:p>
            <a:pPr>
              <a:spcBef>
                <a:spcPct val="0"/>
              </a:spcBef>
            </a:pPr>
            <a:endParaRPr lang="en-US" smtClean="0"/>
          </a:p>
        </p:txBody>
      </p:sp>
      <p:sp>
        <p:nvSpPr>
          <p:cNvPr id="47108"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47109"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685C53BD-4991-4BAA-824C-AC9E07D3CC6E}" type="datetime8">
              <a:rPr lang="en-US" sz="1200">
                <a:latin typeface="Calibri" pitchFamily="34" charset="0"/>
              </a:rPr>
              <a:pPr algn="r"/>
              <a:t>4/1/2012 10:02 AM</a:t>
            </a:fld>
            <a:endParaRPr lang="en-US" sz="1200">
              <a:latin typeface="Calibri" pitchFamily="34" charset="0"/>
            </a:endParaRPr>
          </a:p>
        </p:txBody>
      </p:sp>
      <p:sp>
        <p:nvSpPr>
          <p:cNvPr id="47110"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12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Trebuchet MS" pitchFamily="34" charset="0"/>
              </a:rPr>
            </a:br>
            <a:r>
              <a:rPr lang="en-US" sz="1200">
                <a:solidFill>
                  <a:srgbClr val="000000"/>
                </a:solidFill>
                <a:latin typeface="Trebuchet MS" pitchFamily="34" charset="0"/>
              </a:rPr>
              <a:t>MICROSOFT MAKES NO WARRANTIES, EXPRESS, IMPLIED OR STATUTORY, AS TO THE INFORMATION IN THIS PRESENTATION.</a:t>
            </a:r>
          </a:p>
          <a:p>
            <a:endParaRPr lang="en-US" sz="1200">
              <a:latin typeface="Trebuchet MS" pitchFamily="34" charset="0"/>
            </a:endParaRPr>
          </a:p>
        </p:txBody>
      </p:sp>
      <p:sp>
        <p:nvSpPr>
          <p:cNvPr id="47111" name="Slide Number Placeholder 6"/>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6E26C51-FAF1-4A23-975F-11B9353FE1B8}"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choice of queuing system depends on:</a:t>
            </a:r>
          </a:p>
          <a:p>
            <a:pPr>
              <a:spcBef>
                <a:spcPct val="0"/>
              </a:spcBef>
              <a:buFontTx/>
              <a:buChar char="•"/>
            </a:pPr>
            <a:r>
              <a:rPr lang="en-US" smtClean="0"/>
              <a:t>the volume of customers to be served</a:t>
            </a:r>
          </a:p>
          <a:p>
            <a:pPr>
              <a:spcBef>
                <a:spcPct val="0"/>
              </a:spcBef>
              <a:buFontTx/>
              <a:buChar char="•"/>
            </a:pPr>
            <a:r>
              <a:rPr lang="en-US" smtClean="0"/>
              <a:t> the willingness of customers to wait in line</a:t>
            </a:r>
          </a:p>
          <a:p>
            <a:pPr>
              <a:spcBef>
                <a:spcPct val="0"/>
              </a:spcBef>
              <a:buFontTx/>
              <a:buChar char="•"/>
            </a:pPr>
            <a:r>
              <a:rPr lang="en-US" smtClean="0"/>
              <a:t> the physical constraints imposed by the service structure</a:t>
            </a:r>
          </a:p>
          <a:p>
            <a:pPr>
              <a:spcBef>
                <a:spcPct val="0"/>
              </a:spcBef>
              <a:buFontTx/>
              <a:buChar char="•"/>
            </a:pPr>
            <a:r>
              <a:rPr lang="en-US" smtClean="0"/>
              <a:t>the number and sequence of services to be performed</a:t>
            </a:r>
          </a:p>
          <a:p>
            <a:pPr>
              <a:spcBef>
                <a:spcPct val="0"/>
              </a:spcBef>
              <a:buFontTx/>
              <a:buChar char="•"/>
            </a:pPr>
            <a:endParaRPr lang="en-US" smtClean="0"/>
          </a:p>
          <a:p>
            <a:pPr>
              <a:spcBef>
                <a:spcPct val="0"/>
              </a:spcBef>
              <a:buFontTx/>
              <a:buChar char="•"/>
            </a:pPr>
            <a:r>
              <a:rPr lang="en-US" smtClean="0"/>
              <a:t>SS – single retailer</a:t>
            </a:r>
          </a:p>
          <a:p>
            <a:pPr>
              <a:spcBef>
                <a:spcPct val="0"/>
              </a:spcBef>
              <a:buFontTx/>
              <a:buChar char="•"/>
            </a:pPr>
            <a:r>
              <a:rPr lang="en-US" smtClean="0"/>
              <a:t>SN  - dentist office</a:t>
            </a:r>
          </a:p>
          <a:p>
            <a:pPr>
              <a:spcBef>
                <a:spcPct val="0"/>
              </a:spcBef>
              <a:buFontTx/>
              <a:buChar char="•"/>
            </a:pPr>
            <a:r>
              <a:rPr lang="en-US" smtClean="0"/>
              <a:t>MS - McDonalds</a:t>
            </a:r>
          </a:p>
          <a:p>
            <a:pPr>
              <a:spcBef>
                <a:spcPct val="0"/>
              </a:spcBef>
              <a:buFontTx/>
              <a:buChar char="•"/>
            </a:pPr>
            <a:r>
              <a:rPr lang="en-US" smtClean="0"/>
              <a:t>MM – emergency room</a:t>
            </a:r>
          </a:p>
          <a:p>
            <a:pPr>
              <a:spcBef>
                <a:spcPct val="0"/>
              </a:spcBef>
            </a:pPr>
            <a:endParaRPr lang="en-US" smtClean="0"/>
          </a:p>
          <a:p>
            <a:pPr>
              <a:spcBef>
                <a:spcPct val="0"/>
              </a:spcBef>
            </a:pPr>
            <a:r>
              <a:rPr lang="en-US" smtClean="0"/>
              <a:t>When using queuing models, managers collect arrival rate and service rate data by observing, over time, how many customers actually arrive for service, and how many customers are served. Depending on the service, it may take a number of days or weeks to compile meaningful information.</a:t>
            </a:r>
          </a:p>
        </p:txBody>
      </p:sp>
      <p:sp>
        <p:nvSpPr>
          <p:cNvPr id="57348"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57349"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D637D0EB-7321-4A5A-9AAD-61563365028A}" type="datetime8">
              <a:rPr lang="en-US" sz="1200">
                <a:latin typeface="Calibri" pitchFamily="34" charset="0"/>
              </a:rPr>
              <a:pPr algn="r"/>
              <a:t>4/1/2012 10:02 AM</a:t>
            </a:fld>
            <a:endParaRPr lang="en-US" sz="1200">
              <a:latin typeface="Calibri" pitchFamily="34" charset="0"/>
            </a:endParaRPr>
          </a:p>
        </p:txBody>
      </p:sp>
      <p:sp>
        <p:nvSpPr>
          <p:cNvPr id="57350"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12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Trebuchet MS" pitchFamily="34" charset="0"/>
              </a:rPr>
            </a:br>
            <a:r>
              <a:rPr lang="en-US" sz="1200">
                <a:solidFill>
                  <a:srgbClr val="000000"/>
                </a:solidFill>
                <a:latin typeface="Trebuchet MS" pitchFamily="34" charset="0"/>
              </a:rPr>
              <a:t>MICROSOFT MAKES NO WARRANTIES, EXPRESS, IMPLIED OR STATUTORY, AS TO THE INFORMATION IN THIS PRESENTATION.</a:t>
            </a:r>
          </a:p>
          <a:p>
            <a:endParaRPr lang="en-US" sz="1200">
              <a:latin typeface="Trebuchet MS" pitchFamily="34" charset="0"/>
            </a:endParaRPr>
          </a:p>
        </p:txBody>
      </p:sp>
      <p:sp>
        <p:nvSpPr>
          <p:cNvPr id="57351" name="Slide Number Placeholder 6"/>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3A51362-201D-4E5B-8D64-D44D7234A24D}"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US" dirty="0" smtClean="0"/>
              <a:t>Magazines, </a:t>
            </a:r>
            <a:r>
              <a:rPr lang="en-US" dirty="0" err="1" smtClean="0"/>
              <a:t>tv</a:t>
            </a:r>
            <a:r>
              <a:rPr lang="en-US" dirty="0" smtClean="0"/>
              <a:t>, toys for children</a:t>
            </a:r>
          </a:p>
          <a:p>
            <a:pPr>
              <a:spcBef>
                <a:spcPct val="0"/>
              </a:spcBef>
              <a:buFontTx/>
              <a:buChar char="•"/>
            </a:pPr>
            <a:r>
              <a:rPr lang="en-US" dirty="0" smtClean="0"/>
              <a:t>Give waiting customers menus, forms to complete, drinks</a:t>
            </a:r>
          </a:p>
          <a:p>
            <a:pPr>
              <a:spcBef>
                <a:spcPct val="0"/>
              </a:spcBef>
              <a:buFontTx/>
              <a:buChar char="•"/>
            </a:pPr>
            <a:r>
              <a:rPr lang="en-US" dirty="0" smtClean="0"/>
              <a:t>Ease anxieties</a:t>
            </a:r>
          </a:p>
          <a:p>
            <a:pPr>
              <a:spcBef>
                <a:spcPct val="0"/>
              </a:spcBef>
              <a:buFontTx/>
              <a:buChar char="•"/>
            </a:pPr>
            <a:r>
              <a:rPr lang="en-US" dirty="0" smtClean="0"/>
              <a:t>Observe customers and learn what is likely to cause anxiety for them.</a:t>
            </a:r>
          </a:p>
          <a:p>
            <a:pPr>
              <a:spcBef>
                <a:spcPct val="0"/>
              </a:spcBef>
              <a:buFontTx/>
              <a:buChar char="•"/>
            </a:pPr>
            <a:r>
              <a:rPr lang="en-US" dirty="0" smtClean="0"/>
              <a:t>Misery loves company, togetherness</a:t>
            </a:r>
          </a:p>
          <a:p>
            <a:pPr>
              <a:spcBef>
                <a:spcPct val="0"/>
              </a:spcBef>
              <a:buFontTx/>
              <a:buChar char="•"/>
            </a:pPr>
            <a:r>
              <a:rPr lang="en-US" dirty="0" smtClean="0"/>
              <a:t>First come, first serve  / discipline</a:t>
            </a:r>
          </a:p>
          <a:p>
            <a:pPr>
              <a:spcBef>
                <a:spcPct val="0"/>
              </a:spcBef>
              <a:buFontTx/>
              <a:buChar char="•"/>
            </a:pPr>
            <a:endParaRPr lang="en-US" dirty="0" smtClean="0"/>
          </a:p>
        </p:txBody>
      </p:sp>
      <p:sp>
        <p:nvSpPr>
          <p:cNvPr id="3481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482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886D9DA8-0BCD-406F-95D1-758D84C08A30}" type="datetime8">
              <a:rPr lang="en-US"/>
              <a:pPr fontAlgn="base">
                <a:spcBef>
                  <a:spcPct val="0"/>
                </a:spcBef>
                <a:spcAft>
                  <a:spcPct val="0"/>
                </a:spcAft>
              </a:pPr>
              <a:t>4/1/2012 9:51 AM</a:t>
            </a:fld>
            <a:endParaRPr lang="en-US"/>
          </a:p>
        </p:txBody>
      </p:sp>
      <p:sp>
        <p:nvSpPr>
          <p:cNvPr id="3482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482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FBE870-DA1B-439C-80F2-6B2F27B5DD87}"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5300"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55301"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FE96EAC4-021D-4A4B-8849-C71F4FF7C06E}" type="datetime8">
              <a:rPr lang="en-US" sz="1200">
                <a:latin typeface="Calibri" pitchFamily="34" charset="0"/>
              </a:rPr>
              <a:pPr algn="r"/>
              <a:t>4/1/2012 9:51 AM</a:t>
            </a:fld>
            <a:endParaRPr lang="en-US" sz="1200">
              <a:latin typeface="Calibri" pitchFamily="34" charset="0"/>
            </a:endParaRPr>
          </a:p>
        </p:txBody>
      </p:sp>
      <p:sp>
        <p:nvSpPr>
          <p:cNvPr id="55302"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12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Trebuchet MS" pitchFamily="34" charset="0"/>
              </a:rPr>
            </a:br>
            <a:r>
              <a:rPr lang="en-US" sz="1200">
                <a:solidFill>
                  <a:srgbClr val="000000"/>
                </a:solidFill>
                <a:latin typeface="Trebuchet MS" pitchFamily="34" charset="0"/>
              </a:rPr>
              <a:t>MICROSOFT MAKES NO WARRANTIES, EXPRESS, IMPLIED OR STATUTORY, AS TO THE INFORMATION IN THIS PRESENTATION.</a:t>
            </a:r>
          </a:p>
          <a:p>
            <a:endParaRPr lang="en-US" sz="1200">
              <a:latin typeface="Trebuchet MS" pitchFamily="34" charset="0"/>
            </a:endParaRPr>
          </a:p>
        </p:txBody>
      </p:sp>
      <p:sp>
        <p:nvSpPr>
          <p:cNvPr id="55303" name="Slide Number Placeholder 6"/>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40B68B8-CA77-4173-AD8B-1F5A972BE66A}"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6"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59397"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13AED71D-2501-4C37-8218-95D417A00156}" type="datetime8">
              <a:rPr lang="en-US" sz="1200">
                <a:latin typeface="Calibri" pitchFamily="34" charset="0"/>
              </a:rPr>
              <a:pPr algn="r"/>
              <a:t>4/1/2012 9:51 AM</a:t>
            </a:fld>
            <a:endParaRPr lang="en-US" sz="1200">
              <a:latin typeface="Calibri" pitchFamily="34" charset="0"/>
            </a:endParaRPr>
          </a:p>
        </p:txBody>
      </p:sp>
      <p:sp>
        <p:nvSpPr>
          <p:cNvPr id="59398" name="Footer Placeholder 5"/>
          <p:cNvSpPr txBox="1">
            <a:spLocks noGrp="1"/>
          </p:cNvSpPr>
          <p:nvPr/>
        </p:nvSpPr>
        <p:spPr bwMode="auto">
          <a:xfrm>
            <a:off x="0" y="8685213"/>
            <a:ext cx="6172200" cy="457200"/>
          </a:xfrm>
          <a:prstGeom prst="rect">
            <a:avLst/>
          </a:prstGeom>
          <a:noFill/>
          <a:ln w="9525">
            <a:noFill/>
            <a:miter lim="800000"/>
            <a:headEnd/>
            <a:tailEnd/>
          </a:ln>
        </p:spPr>
        <p:txBody>
          <a:bodyPr anchor="b"/>
          <a:lstStyle/>
          <a:p>
            <a:r>
              <a:rPr lang="en-US" sz="5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Trebuchet MS" pitchFamily="34" charset="0"/>
              </a:rPr>
            </a:br>
            <a:r>
              <a:rPr lang="en-US" sz="500">
                <a:solidFill>
                  <a:srgbClr val="000000"/>
                </a:solidFill>
                <a:latin typeface="Trebuchet MS" pitchFamily="34" charset="0"/>
              </a:rPr>
              <a:t>MICROSOFT MAKES NO WARRANTIES, EXPRESS, IMPLIED OR STATUTORY, AS TO THE INFORMATION IN THIS PRESENTATION.</a:t>
            </a:r>
          </a:p>
          <a:p>
            <a:endParaRPr lang="en-US" sz="500">
              <a:latin typeface="Trebuchet MS" pitchFamily="34" charset="0"/>
            </a:endParaRPr>
          </a:p>
        </p:txBody>
      </p:sp>
      <p:sp>
        <p:nvSpPr>
          <p:cNvPr id="59399" name="Slide Number Placeholder 6"/>
          <p:cNvSpPr txBox="1">
            <a:spLocks noGrp="1"/>
          </p:cNvSpPr>
          <p:nvPr/>
        </p:nvSpPr>
        <p:spPr bwMode="auto">
          <a:xfrm>
            <a:off x="6172200" y="8685213"/>
            <a:ext cx="684213" cy="457200"/>
          </a:xfrm>
          <a:prstGeom prst="rect">
            <a:avLst/>
          </a:prstGeom>
          <a:noFill/>
          <a:ln w="9525">
            <a:noFill/>
            <a:miter lim="800000"/>
            <a:headEnd/>
            <a:tailEnd/>
          </a:ln>
        </p:spPr>
        <p:txBody>
          <a:bodyPr anchor="b"/>
          <a:lstStyle/>
          <a:p>
            <a:pPr algn="r"/>
            <a:fld id="{1914425C-C341-40D7-B4AC-5D8A1C63F0DE}"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096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40964"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07A3FAB3-E49F-4D49-923B-AA6F3B7BD6C1}" type="datetime8">
              <a:rPr lang="en-US"/>
              <a:pPr fontAlgn="base">
                <a:spcBef>
                  <a:spcPct val="0"/>
                </a:spcBef>
                <a:spcAft>
                  <a:spcPct val="0"/>
                </a:spcAft>
              </a:pPr>
              <a:t>4/1/2012 9:51 AM</a:t>
            </a:fld>
            <a:endParaRPr lang="en-US"/>
          </a:p>
        </p:txBody>
      </p:sp>
      <p:sp>
        <p:nvSpPr>
          <p:cNvPr id="40965"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40966"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378668-2F2F-4ED1-87C7-99C4D17728A9}"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096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40964"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07A3FAB3-E49F-4D49-923B-AA6F3B7BD6C1}" type="datetime8">
              <a:rPr lang="en-US"/>
              <a:pPr fontAlgn="base">
                <a:spcBef>
                  <a:spcPct val="0"/>
                </a:spcBef>
                <a:spcAft>
                  <a:spcPct val="0"/>
                </a:spcAft>
              </a:pPr>
              <a:t>4/1/2012 10:14 AM</a:t>
            </a:fld>
            <a:endParaRPr lang="en-US"/>
          </a:p>
        </p:txBody>
      </p:sp>
      <p:sp>
        <p:nvSpPr>
          <p:cNvPr id="40965"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40966"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378668-2F2F-4ED1-87C7-99C4D17728A9}" type="slidenum">
              <a:rPr lang="en-US"/>
              <a:pPr fontAlgn="base">
                <a:spcBef>
                  <a:spcPct val="0"/>
                </a:spcBef>
                <a:spcAft>
                  <a:spcPct val="0"/>
                </a:spcAft>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Waiting results</a:t>
            </a:r>
            <a:r>
              <a:rPr lang="en-US" baseline="0" dirty="0" smtClean="0"/>
              <a:t> from variations in arrival rates and service rates.</a:t>
            </a:r>
          </a:p>
          <a:p>
            <a:pPr>
              <a:spcBef>
                <a:spcPct val="0"/>
              </a:spcBef>
            </a:pPr>
            <a:endParaRPr lang="en-US" baseline="0" dirty="0" smtClean="0"/>
          </a:p>
          <a:p>
            <a:pPr>
              <a:spcBef>
                <a:spcPct val="0"/>
              </a:spcBef>
            </a:pPr>
            <a:r>
              <a:rPr lang="en-US" dirty="0" smtClean="0"/>
              <a:t>David H. </a:t>
            </a:r>
            <a:r>
              <a:rPr lang="en-US" dirty="0" err="1" smtClean="0"/>
              <a:t>Maister’s</a:t>
            </a:r>
            <a:r>
              <a:rPr lang="en-US" dirty="0" smtClean="0"/>
              <a:t> Laws of Service book</a:t>
            </a:r>
          </a:p>
          <a:p>
            <a:pPr>
              <a:spcBef>
                <a:spcPct val="0"/>
              </a:spcBef>
            </a:pPr>
            <a:endParaRPr lang="en-US" dirty="0" smtClean="0"/>
          </a:p>
          <a:p>
            <a:pPr>
              <a:spcBef>
                <a:spcPct val="0"/>
              </a:spcBef>
            </a:pPr>
            <a:r>
              <a:rPr lang="en-US" dirty="0" smtClean="0"/>
              <a:t>When customers expect a certain level of service, and then perceive the ser-vice they actually receive to be higher, then they will be satisfied. Conversely, when customers service expectations are higher than their perceptions once the service has been received, they are unsatisfied.</a:t>
            </a:r>
          </a:p>
          <a:p>
            <a:pPr>
              <a:spcBef>
                <a:spcPct val="0"/>
              </a:spcBef>
            </a:pPr>
            <a:endParaRPr lang="en-US" dirty="0" smtClean="0"/>
          </a:p>
          <a:p>
            <a:pPr>
              <a:spcBef>
                <a:spcPct val="0"/>
              </a:spcBef>
            </a:pPr>
            <a:r>
              <a:rPr lang="en-US" dirty="0" smtClean="0"/>
              <a:t>A common practice coming out of Law # 1 is to </a:t>
            </a:r>
            <a:r>
              <a:rPr lang="en-US" dirty="0" err="1" smtClean="0"/>
              <a:t>underpromise</a:t>
            </a:r>
            <a:r>
              <a:rPr lang="en-US" dirty="0" smtClean="0"/>
              <a:t> and over-deliver. </a:t>
            </a:r>
          </a:p>
          <a:p>
            <a:pPr>
              <a:spcBef>
                <a:spcPct val="0"/>
              </a:spcBef>
            </a:pPr>
            <a:endParaRPr lang="en-US" dirty="0" smtClean="0"/>
          </a:p>
          <a:p>
            <a:pPr>
              <a:spcBef>
                <a:spcPct val="0"/>
              </a:spcBef>
            </a:pPr>
            <a:r>
              <a:rPr lang="en-US" dirty="0" smtClean="0"/>
              <a:t>If customers start out happy when the service is first encountered, it is easy to keep them happy. If they start out disgruntled, it is almost impossible to turn things around.</a:t>
            </a:r>
          </a:p>
          <a:p>
            <a:pPr>
              <a:spcBef>
                <a:spcPct val="0"/>
              </a:spcBef>
            </a:pPr>
            <a:endParaRPr lang="en-US" dirty="0" smtClean="0"/>
          </a:p>
          <a:p>
            <a:pPr>
              <a:spcBef>
                <a:spcPct val="0"/>
              </a:spcBef>
            </a:pPr>
            <a:r>
              <a:rPr lang="en-US" dirty="0" smtClean="0"/>
              <a:t>Service Law # 2 is good for firms to remember when they are trying to </a:t>
            </a:r>
            <a:r>
              <a:rPr lang="en-US" dirty="0" err="1" smtClean="0"/>
              <a:t>im</a:t>
            </a:r>
            <a:r>
              <a:rPr lang="en-US" dirty="0" smtClean="0"/>
              <a:t>-prove service.</a:t>
            </a:r>
          </a:p>
        </p:txBody>
      </p:sp>
      <p:sp>
        <p:nvSpPr>
          <p:cNvPr id="2048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20484"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47A6FAA8-9B37-4619-BC63-0CF45C4980D0}" type="datetime8">
              <a:rPr lang="en-US"/>
              <a:pPr fontAlgn="base">
                <a:spcBef>
                  <a:spcPct val="0"/>
                </a:spcBef>
                <a:spcAft>
                  <a:spcPct val="0"/>
                </a:spcAft>
              </a:pPr>
              <a:t>4/1/2012 9:51 AM</a:t>
            </a:fld>
            <a:endParaRPr lang="en-US"/>
          </a:p>
        </p:txBody>
      </p:sp>
      <p:sp>
        <p:nvSpPr>
          <p:cNvPr id="20485"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20486"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7393D2-C652-4CA2-B5BC-93402BDB6CD1}"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891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891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C8B074F5-C850-4ABD-81F4-B2E61F64DDD1}" type="datetime8">
              <a:rPr lang="en-US"/>
              <a:pPr fontAlgn="base">
                <a:spcBef>
                  <a:spcPct val="0"/>
                </a:spcBef>
                <a:spcAft>
                  <a:spcPct val="0"/>
                </a:spcAft>
              </a:pPr>
              <a:t>4/1/2012 10:01 AM</a:t>
            </a:fld>
            <a:endParaRPr lang="en-US"/>
          </a:p>
        </p:txBody>
      </p:sp>
      <p:sp>
        <p:nvSpPr>
          <p:cNvPr id="3891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891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93BF78-D985-48F5-9786-3B0F539ADC87}"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Made necessary by varying arrival rates and service requirements.</a:t>
            </a:r>
          </a:p>
          <a:p>
            <a:pPr>
              <a:spcBef>
                <a:spcPct val="0"/>
              </a:spcBef>
            </a:pPr>
            <a:r>
              <a:rPr lang="en-US" smtClean="0"/>
              <a:t>Properly thought out and designed queuing systems decrease waiting times and subsequently the need for further managing waiting times; however, occasionally, waiting time management tactics must be utilized to decrease perceived waiting times.</a:t>
            </a:r>
          </a:p>
        </p:txBody>
      </p:sp>
      <p:sp>
        <p:nvSpPr>
          <p:cNvPr id="3891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891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C8B074F5-C850-4ABD-81F4-B2E61F64DDD1}" type="datetime8">
              <a:rPr lang="en-US"/>
              <a:pPr fontAlgn="base">
                <a:spcBef>
                  <a:spcPct val="0"/>
                </a:spcBef>
                <a:spcAft>
                  <a:spcPct val="0"/>
                </a:spcAft>
              </a:pPr>
              <a:t>4/1/2012 9:51 AM</a:t>
            </a:fld>
            <a:endParaRPr lang="en-US"/>
          </a:p>
        </p:txBody>
      </p:sp>
      <p:sp>
        <p:nvSpPr>
          <p:cNvPr id="3891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891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93BF78-D985-48F5-9786-3B0F539ADC87}" type="slidenum">
              <a:rPr lang="en-US"/>
              <a:pPr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Made necessary by varying arrival rates and service requirements.</a:t>
            </a:r>
          </a:p>
          <a:p>
            <a:pPr>
              <a:spcBef>
                <a:spcPct val="0"/>
              </a:spcBef>
            </a:pPr>
            <a:r>
              <a:rPr lang="en-US" smtClean="0"/>
              <a:t>Properly thought out and designed queuing systems decrease waiting times and subsequently the need for further managing waiting times; however, occasionally, waiting time management tactics must be utilized to decrease perceived waiting times.</a:t>
            </a:r>
          </a:p>
        </p:txBody>
      </p:sp>
      <p:sp>
        <p:nvSpPr>
          <p:cNvPr id="3891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891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C8B074F5-C850-4ABD-81F4-B2E61F64DDD1}" type="datetime8">
              <a:rPr lang="en-US"/>
              <a:pPr fontAlgn="base">
                <a:spcBef>
                  <a:spcPct val="0"/>
                </a:spcBef>
                <a:spcAft>
                  <a:spcPct val="0"/>
                </a:spcAft>
              </a:pPr>
              <a:t>4/1/2012 10:02 AM</a:t>
            </a:fld>
            <a:endParaRPr lang="en-US"/>
          </a:p>
        </p:txBody>
      </p:sp>
      <p:sp>
        <p:nvSpPr>
          <p:cNvPr id="3891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891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93BF78-D985-48F5-9786-3B0F539ADC87}"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Made necessary by varying arrival rates and service requirements.</a:t>
            </a:r>
          </a:p>
          <a:p>
            <a:pPr>
              <a:spcBef>
                <a:spcPct val="0"/>
              </a:spcBef>
            </a:pPr>
            <a:r>
              <a:rPr lang="en-US" smtClean="0"/>
              <a:t>Properly thought out and designed queuing systems decrease waiting times and subsequently the need for further managing waiting times; however, occasionally, waiting time management tactics must be utilized to decrease perceived waiting times.</a:t>
            </a:r>
          </a:p>
        </p:txBody>
      </p:sp>
      <p:sp>
        <p:nvSpPr>
          <p:cNvPr id="3891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891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C8B074F5-C850-4ABD-81F4-B2E61F64DDD1}" type="datetime8">
              <a:rPr lang="en-US"/>
              <a:pPr fontAlgn="base">
                <a:spcBef>
                  <a:spcPct val="0"/>
                </a:spcBef>
                <a:spcAft>
                  <a:spcPct val="0"/>
                </a:spcAft>
              </a:pPr>
              <a:t>4/1/2012 10:02 AM</a:t>
            </a:fld>
            <a:endParaRPr lang="en-US"/>
          </a:p>
        </p:txBody>
      </p:sp>
      <p:sp>
        <p:nvSpPr>
          <p:cNvPr id="3891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891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93BF78-D985-48F5-9786-3B0F539ADC87}"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Made necessary by varying arrival rates and service requirements.</a:t>
            </a:r>
          </a:p>
          <a:p>
            <a:pPr>
              <a:spcBef>
                <a:spcPct val="0"/>
              </a:spcBef>
            </a:pPr>
            <a:r>
              <a:rPr lang="en-US" smtClean="0"/>
              <a:t>Properly thought out and designed queuing systems decrease waiting times and subsequently the need for further managing waiting times; however, occasionally, waiting time management tactics must be utilized to decrease perceived waiting times.</a:t>
            </a:r>
          </a:p>
        </p:txBody>
      </p:sp>
      <p:sp>
        <p:nvSpPr>
          <p:cNvPr id="3891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891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C8B074F5-C850-4ABD-81F4-B2E61F64DDD1}" type="datetime8">
              <a:rPr lang="en-US"/>
              <a:pPr fontAlgn="base">
                <a:spcBef>
                  <a:spcPct val="0"/>
                </a:spcBef>
                <a:spcAft>
                  <a:spcPct val="0"/>
                </a:spcAft>
              </a:pPr>
              <a:t>4/1/2012 10:02 AM</a:t>
            </a:fld>
            <a:endParaRPr lang="en-US"/>
          </a:p>
        </p:txBody>
      </p:sp>
      <p:sp>
        <p:nvSpPr>
          <p:cNvPr id="3891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Trebuchet MS" pitchFamily="34" charset="0"/>
              </a:rPr>
            </a:br>
            <a:r>
              <a:rPr lang="en-US" smtClean="0">
                <a:solidFill>
                  <a:srgbClr val="000000"/>
                </a:solidFill>
                <a:latin typeface="Trebuchet MS" pitchFamily="34" charset="0"/>
              </a:rPr>
              <a:t>MICROSOFT MAKES NO WARRANTIES, EXPRESS, IMPLIED OR STATUTORY, AS TO THE INFORMATION IN THIS PRESENTATION.</a:t>
            </a:r>
          </a:p>
          <a:p>
            <a:pPr fontAlgn="base">
              <a:spcBef>
                <a:spcPct val="0"/>
              </a:spcBef>
              <a:spcAft>
                <a:spcPct val="0"/>
              </a:spcAft>
            </a:pPr>
            <a:endParaRPr lang="en-US" smtClean="0">
              <a:latin typeface="Trebuchet MS" pitchFamily="34" charset="0"/>
            </a:endParaRPr>
          </a:p>
        </p:txBody>
      </p:sp>
      <p:sp>
        <p:nvSpPr>
          <p:cNvPr id="3891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93BF78-D985-48F5-9786-3B0F539ADC87}"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Calling population – customers seeking to obtain a service / people in line for service</a:t>
            </a:r>
          </a:p>
          <a:p>
            <a:pPr>
              <a:spcBef>
                <a:spcPct val="0"/>
              </a:spcBef>
            </a:pPr>
            <a:r>
              <a:rPr lang="en-US" smtClean="0"/>
              <a:t>Arrival process – calculating the arrival time, and the interval between arrivals (Poisson distribution)</a:t>
            </a:r>
          </a:p>
          <a:p>
            <a:pPr>
              <a:spcBef>
                <a:spcPct val="0"/>
              </a:spcBef>
            </a:pPr>
            <a:r>
              <a:rPr lang="en-US" smtClean="0"/>
              <a:t>	variation in demand intensity affects the requirements for service capacity </a:t>
            </a:r>
          </a:p>
          <a:p>
            <a:pPr>
              <a:spcBef>
                <a:spcPct val="0"/>
              </a:spcBef>
            </a:pPr>
            <a:r>
              <a:rPr lang="en-US" smtClean="0"/>
              <a:t>	service capacity should be adjusted to meet demand when possible</a:t>
            </a:r>
          </a:p>
          <a:p>
            <a:pPr>
              <a:spcBef>
                <a:spcPct val="0"/>
              </a:spcBef>
            </a:pPr>
            <a:r>
              <a:rPr lang="en-US" smtClean="0"/>
              <a:t>	this can be made possible through cross training employees or having the customers serve themselves (grocery store)</a:t>
            </a:r>
          </a:p>
          <a:p>
            <a:pPr>
              <a:spcBef>
                <a:spcPct val="0"/>
              </a:spcBef>
            </a:pPr>
            <a:r>
              <a:rPr lang="en-US" smtClean="0"/>
              <a:t>Queuing configuration – number of servers, their location, spatial requirements and their effects on customer behavior</a:t>
            </a:r>
          </a:p>
          <a:p>
            <a:pPr>
              <a:spcBef>
                <a:spcPct val="0"/>
              </a:spcBef>
            </a:pPr>
            <a:r>
              <a:rPr lang="en-US" smtClean="0"/>
              <a:t>	virtual queue – no visual indication of your place in line</a:t>
            </a:r>
          </a:p>
          <a:p>
            <a:pPr>
              <a:spcBef>
                <a:spcPct val="0"/>
              </a:spcBef>
            </a:pPr>
            <a:r>
              <a:rPr lang="en-US" smtClean="0"/>
              <a:t>	finite queue – not enough space to accommodate all customers</a:t>
            </a:r>
          </a:p>
          <a:p>
            <a:pPr>
              <a:spcBef>
                <a:spcPct val="0"/>
              </a:spcBef>
            </a:pPr>
            <a:r>
              <a:rPr lang="en-US" smtClean="0"/>
              <a:t>Service process – overall service performance</a:t>
            </a:r>
          </a:p>
          <a:p>
            <a:pPr>
              <a:spcBef>
                <a:spcPct val="0"/>
              </a:spcBef>
            </a:pPr>
            <a:endParaRPr lang="en-US" smtClean="0"/>
          </a:p>
          <a:p>
            <a:pPr>
              <a:spcBef>
                <a:spcPct val="0"/>
              </a:spcBef>
            </a:pPr>
            <a:r>
              <a:rPr lang="en-US" smtClean="0"/>
              <a:t>Most queuing models assume that customers stay in the line once they join it.</a:t>
            </a:r>
          </a:p>
          <a:p>
            <a:pPr>
              <a:spcBef>
                <a:spcPct val="0"/>
              </a:spcBef>
            </a:pPr>
            <a:r>
              <a:rPr lang="en-US" smtClean="0"/>
              <a:t> In other words, customers do not exhibit balking ( refusing to join the queue once they see how long it is) or reneging ( leaving the line before completing the service).</a:t>
            </a:r>
          </a:p>
          <a:p>
            <a:pPr>
              <a:spcBef>
                <a:spcPct val="0"/>
              </a:spcBef>
            </a:pPr>
            <a:endParaRPr lang="en-US" smtClean="0"/>
          </a:p>
        </p:txBody>
      </p:sp>
      <p:sp>
        <p:nvSpPr>
          <p:cNvPr id="47108"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47109"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685C53BD-4991-4BAA-824C-AC9E07D3CC6E}" type="datetime8">
              <a:rPr lang="en-US" sz="1200">
                <a:latin typeface="Calibri" pitchFamily="34" charset="0"/>
              </a:rPr>
              <a:pPr algn="r"/>
              <a:t>4/1/2012 9:51 AM</a:t>
            </a:fld>
            <a:endParaRPr lang="en-US" sz="1200">
              <a:latin typeface="Calibri" pitchFamily="34" charset="0"/>
            </a:endParaRPr>
          </a:p>
        </p:txBody>
      </p:sp>
      <p:sp>
        <p:nvSpPr>
          <p:cNvPr id="47110"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12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Trebuchet MS" pitchFamily="34" charset="0"/>
              </a:rPr>
            </a:br>
            <a:r>
              <a:rPr lang="en-US" sz="1200">
                <a:solidFill>
                  <a:srgbClr val="000000"/>
                </a:solidFill>
                <a:latin typeface="Trebuchet MS" pitchFamily="34" charset="0"/>
              </a:rPr>
              <a:t>MICROSOFT MAKES NO WARRANTIES, EXPRESS, IMPLIED OR STATUTORY, AS TO THE INFORMATION IN THIS PRESENTATION.</a:t>
            </a:r>
          </a:p>
          <a:p>
            <a:endParaRPr lang="en-US" sz="1200">
              <a:latin typeface="Trebuchet MS" pitchFamily="34" charset="0"/>
            </a:endParaRPr>
          </a:p>
        </p:txBody>
      </p:sp>
      <p:sp>
        <p:nvSpPr>
          <p:cNvPr id="47111" name="Slide Number Placeholder 6"/>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6E26C51-FAF1-4A23-975F-11B9353FE1B8}"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choice of queuing system depends on:</a:t>
            </a:r>
          </a:p>
          <a:p>
            <a:pPr>
              <a:spcBef>
                <a:spcPct val="0"/>
              </a:spcBef>
              <a:buFontTx/>
              <a:buChar char="•"/>
            </a:pPr>
            <a:r>
              <a:rPr lang="en-US" smtClean="0"/>
              <a:t>the volume of customers to be served</a:t>
            </a:r>
          </a:p>
          <a:p>
            <a:pPr>
              <a:spcBef>
                <a:spcPct val="0"/>
              </a:spcBef>
              <a:buFontTx/>
              <a:buChar char="•"/>
            </a:pPr>
            <a:r>
              <a:rPr lang="en-US" smtClean="0"/>
              <a:t> the willingness of customers to wait in line</a:t>
            </a:r>
          </a:p>
          <a:p>
            <a:pPr>
              <a:spcBef>
                <a:spcPct val="0"/>
              </a:spcBef>
              <a:buFontTx/>
              <a:buChar char="•"/>
            </a:pPr>
            <a:r>
              <a:rPr lang="en-US" smtClean="0"/>
              <a:t> the physical constraints imposed by the service structure</a:t>
            </a:r>
          </a:p>
          <a:p>
            <a:pPr>
              <a:spcBef>
                <a:spcPct val="0"/>
              </a:spcBef>
              <a:buFontTx/>
              <a:buChar char="•"/>
            </a:pPr>
            <a:r>
              <a:rPr lang="en-US" smtClean="0"/>
              <a:t>the number and sequence of services to be performed</a:t>
            </a:r>
          </a:p>
          <a:p>
            <a:pPr>
              <a:spcBef>
                <a:spcPct val="0"/>
              </a:spcBef>
              <a:buFontTx/>
              <a:buChar char="•"/>
            </a:pPr>
            <a:endParaRPr lang="en-US" smtClean="0"/>
          </a:p>
          <a:p>
            <a:pPr>
              <a:spcBef>
                <a:spcPct val="0"/>
              </a:spcBef>
              <a:buFontTx/>
              <a:buChar char="•"/>
            </a:pPr>
            <a:r>
              <a:rPr lang="en-US" smtClean="0"/>
              <a:t>SS – single retailer</a:t>
            </a:r>
          </a:p>
          <a:p>
            <a:pPr>
              <a:spcBef>
                <a:spcPct val="0"/>
              </a:spcBef>
              <a:buFontTx/>
              <a:buChar char="•"/>
            </a:pPr>
            <a:r>
              <a:rPr lang="en-US" smtClean="0"/>
              <a:t>SN  - dentist office</a:t>
            </a:r>
          </a:p>
          <a:p>
            <a:pPr>
              <a:spcBef>
                <a:spcPct val="0"/>
              </a:spcBef>
              <a:buFontTx/>
              <a:buChar char="•"/>
            </a:pPr>
            <a:r>
              <a:rPr lang="en-US" smtClean="0"/>
              <a:t>MS - McDonalds</a:t>
            </a:r>
          </a:p>
          <a:p>
            <a:pPr>
              <a:spcBef>
                <a:spcPct val="0"/>
              </a:spcBef>
              <a:buFontTx/>
              <a:buChar char="•"/>
            </a:pPr>
            <a:r>
              <a:rPr lang="en-US" smtClean="0"/>
              <a:t>MM – emergency room</a:t>
            </a:r>
          </a:p>
          <a:p>
            <a:pPr>
              <a:spcBef>
                <a:spcPct val="0"/>
              </a:spcBef>
            </a:pPr>
            <a:endParaRPr lang="en-US" smtClean="0"/>
          </a:p>
          <a:p>
            <a:pPr>
              <a:spcBef>
                <a:spcPct val="0"/>
              </a:spcBef>
            </a:pPr>
            <a:r>
              <a:rPr lang="en-US" smtClean="0"/>
              <a:t>When using queuing models, managers collect arrival rate and service rate data by observing, over time, how many customers actually arrive for service, and how many customers are served. Depending on the service, it may take a number of days or weeks to compile meaningful information.</a:t>
            </a:r>
          </a:p>
        </p:txBody>
      </p:sp>
      <p:sp>
        <p:nvSpPr>
          <p:cNvPr id="57348" name="Header Placeholder 3"/>
          <p:cNvSpPr txBox="1">
            <a:spLocks noGrp="1"/>
          </p:cNvSpPr>
          <p:nvPr/>
        </p:nvSpPr>
        <p:spPr bwMode="auto">
          <a:xfrm>
            <a:off x="0" y="0"/>
            <a:ext cx="2971800" cy="457200"/>
          </a:xfrm>
          <a:prstGeom prst="rect">
            <a:avLst/>
          </a:prstGeom>
          <a:noFill/>
          <a:ln w="9525">
            <a:noFill/>
            <a:miter lim="800000"/>
            <a:headEnd/>
            <a:tailEnd/>
          </a:ln>
        </p:spPr>
        <p:txBody>
          <a:bodyPr/>
          <a:lstStyle/>
          <a:p>
            <a:endParaRPr lang="en-US" sz="1200">
              <a:latin typeface="Calibri" pitchFamily="34" charset="0"/>
            </a:endParaRPr>
          </a:p>
        </p:txBody>
      </p:sp>
      <p:sp>
        <p:nvSpPr>
          <p:cNvPr id="57349" name="Date Placeholder 4"/>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D637D0EB-7321-4A5A-9AAD-61563365028A}" type="datetime8">
              <a:rPr lang="en-US" sz="1200">
                <a:latin typeface="Calibri" pitchFamily="34" charset="0"/>
              </a:rPr>
              <a:pPr algn="r"/>
              <a:t>4/1/2012 10:09 AM</a:t>
            </a:fld>
            <a:endParaRPr lang="en-US" sz="1200">
              <a:latin typeface="Calibri" pitchFamily="34" charset="0"/>
            </a:endParaRPr>
          </a:p>
        </p:txBody>
      </p:sp>
      <p:sp>
        <p:nvSpPr>
          <p:cNvPr id="57350"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120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Trebuchet MS" pitchFamily="34" charset="0"/>
              </a:rPr>
            </a:br>
            <a:r>
              <a:rPr lang="en-US" sz="1200">
                <a:solidFill>
                  <a:srgbClr val="000000"/>
                </a:solidFill>
                <a:latin typeface="Trebuchet MS" pitchFamily="34" charset="0"/>
              </a:rPr>
              <a:t>MICROSOFT MAKES NO WARRANTIES, EXPRESS, IMPLIED OR STATUTORY, AS TO THE INFORMATION IN THIS PRESENTATION.</a:t>
            </a:r>
          </a:p>
          <a:p>
            <a:endParaRPr lang="en-US" sz="1200">
              <a:latin typeface="Trebuchet MS" pitchFamily="34" charset="0"/>
            </a:endParaRPr>
          </a:p>
        </p:txBody>
      </p:sp>
      <p:sp>
        <p:nvSpPr>
          <p:cNvPr id="57351" name="Slide Number Placeholder 6"/>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3A51362-201D-4E5B-8D64-D44D7234A24D}"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pic>
        <p:nvPicPr>
          <p:cNvPr id="5" name="Picture 4" descr="white bar"/>
          <p:cNvPicPr>
            <a:picLocks noChangeAspect="1" noChangeArrowheads="1"/>
          </p:cNvPicPr>
          <p:nvPr/>
        </p:nvPicPr>
        <p:blipFill>
          <a:blip r:embed="rId2" cstate="print"/>
          <a:srcRect/>
          <a:stretch>
            <a:fillRect/>
          </a:stretch>
        </p:blipFill>
        <p:spPr bwMode="auto">
          <a:xfrm>
            <a:off x="0" y="2355850"/>
            <a:ext cx="7623175" cy="1622425"/>
          </a:xfrm>
          <a:prstGeom prst="rect">
            <a:avLst/>
          </a:prstGeom>
          <a:noFill/>
          <a:ln w="9525">
            <a:noFill/>
            <a:miter lim="800000"/>
            <a:headEnd/>
            <a:tailEnd/>
          </a:ln>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rtlCol="0">
            <a:noAutofit/>
            <a:scene3d>
              <a:camera prst="orthographicFront"/>
              <a:lightRig rig="flat" dir="t"/>
            </a:scene3d>
            <a:sp3d extrusionH="88900" contourW="2540">
              <a:bevelT w="38100" h="31750"/>
              <a:contourClr>
                <a:srgbClr val="F4A234"/>
              </a:contourClr>
            </a:sp3d>
          </a:bodyPr>
          <a:lstStyle>
            <a:lvl1pPr marL="0" indent="0" algn="l" defTabSz="914363" rtl="0" eaLnBrk="1" latinLnBrk="0" hangingPunct="1">
              <a:lnSpc>
                <a:spcPct val="90000"/>
              </a:lnSpc>
              <a:spcBef>
                <a:spcPct val="20000"/>
              </a:spcBef>
              <a:buFont typeface="Arial" pitchFamily="34" charset="0"/>
              <a:buNone/>
              <a:defRPr lang="en-US" sz="10000" b="0" i="1" kern="1200" baseline="0" dirty="0" smtClean="0">
                <a:ln>
                  <a:solidFill>
                    <a:schemeClr val="tx1">
                      <a:alpha val="21000"/>
                    </a:schemeClr>
                  </a:solidFill>
                </a:ln>
                <a:gradFill>
                  <a:gsLst>
                    <a:gs pos="6000">
                      <a:schemeClr val="accent4">
                        <a:lumMod val="75000"/>
                      </a:schemeClr>
                    </a:gs>
                    <a:gs pos="50000">
                      <a:schemeClr val="accent4">
                        <a:lumMod val="50000"/>
                      </a:schemeClr>
                    </a:gs>
                    <a:gs pos="100000">
                      <a:schemeClr val="bg2">
                        <a:lumMod val="85000"/>
                        <a:lumOff val="15000"/>
                      </a:schemeClr>
                    </a:gs>
                  </a:gsLst>
                  <a:lin ang="5400000" scaled="0"/>
                </a:gradFill>
                <a:effectLst>
                  <a:outerShdw blurRad="139700" dir="16200000" rotWithShape="0">
                    <a:schemeClr val="tx1">
                      <a:alpha val="34000"/>
                    </a:schemeClr>
                  </a:outerShdw>
                </a:effectLst>
                <a:latin typeface="+mn-lt"/>
                <a:ea typeface="+mn-ea"/>
                <a:cs typeface="Arial"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4" descr="white bar"/>
          <p:cNvPicPr>
            <a:picLocks noChangeAspect="1" noChangeArrowheads="1"/>
          </p:cNvPicPr>
          <p:nvPr/>
        </p:nvPicPr>
        <p:blipFill>
          <a:blip r:embed="rId2" cstate="print"/>
          <a:srcRect/>
          <a:stretch>
            <a:fillRect/>
          </a:stretch>
        </p:blipFill>
        <p:spPr bwMode="auto">
          <a:xfrm>
            <a:off x="0" y="2355850"/>
            <a:ext cx="7623175" cy="1622425"/>
          </a:xfrm>
          <a:prstGeom prst="rect">
            <a:avLst/>
          </a:prstGeom>
          <a:noFill/>
          <a:ln w="9525">
            <a:noFill/>
            <a:miter lim="800000"/>
            <a:headEnd/>
            <a:tailEnd/>
          </a:ln>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rtlCol="0">
            <a:noAutofit/>
            <a:scene3d>
              <a:camera prst="orthographicFront"/>
              <a:lightRig rig="flat" dir="t"/>
            </a:scene3d>
            <a:sp3d extrusionH="88900" contourW="2540">
              <a:bevelT w="38100" h="31750"/>
              <a:contourClr>
                <a:srgbClr val="F4A234"/>
              </a:contourClr>
            </a:sp3d>
          </a:bodyPr>
          <a:lstStyle>
            <a:lvl1pPr marL="0" indent="0" algn="l" defTabSz="914363" rtl="0" eaLnBrk="1" latinLnBrk="0" hangingPunct="1">
              <a:lnSpc>
                <a:spcPct val="90000"/>
              </a:lnSpc>
              <a:spcBef>
                <a:spcPct val="20000"/>
              </a:spcBef>
              <a:buFont typeface="Arial" pitchFamily="34" charset="0"/>
              <a:buNone/>
              <a:defRPr lang="en-US" sz="10000" b="0" i="1" kern="1200" baseline="0" dirty="0" smtClean="0">
                <a:ln>
                  <a:solidFill>
                    <a:schemeClr val="tx1">
                      <a:alpha val="21000"/>
                    </a:schemeClr>
                  </a:solidFill>
                </a:ln>
                <a:gradFill>
                  <a:gsLst>
                    <a:gs pos="6000">
                      <a:schemeClr val="accent4">
                        <a:lumMod val="75000"/>
                      </a:schemeClr>
                    </a:gs>
                    <a:gs pos="50000">
                      <a:schemeClr val="accent4">
                        <a:lumMod val="50000"/>
                      </a:schemeClr>
                    </a:gs>
                    <a:gs pos="100000">
                      <a:schemeClr val="bg2">
                        <a:lumMod val="85000"/>
                        <a:lumOff val="15000"/>
                      </a:schemeClr>
                    </a:gs>
                  </a:gsLst>
                  <a:lin ang="5400000" scaled="0"/>
                </a:gradFill>
                <a:effectLst>
                  <a:outerShdw blurRad="139700" dir="16200000" rotWithShape="0">
                    <a:schemeClr val="tx1">
                      <a:alpha val="34000"/>
                    </a:schemeClr>
                  </a:outerShdw>
                </a:effectLst>
                <a:latin typeface="+mn-lt"/>
                <a:ea typeface="+mn-ea"/>
                <a:cs typeface="Arial"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pic>
        <p:nvPicPr>
          <p:cNvPr id="1028" name="Picture 3" descr="bottombar.png"/>
          <p:cNvPicPr>
            <a:picLocks noChangeAspect="1"/>
          </p:cNvPicPr>
          <p:nvPr/>
        </p:nvPicPr>
        <p:blipFill>
          <a:blip r:embed="rId15" cstate="print"/>
          <a:srcRect/>
          <a:stretch>
            <a:fillRect/>
          </a:stretch>
        </p:blipFill>
        <p:spPr bwMode="auto">
          <a:xfrm>
            <a:off x="0" y="6299200"/>
            <a:ext cx="9144000" cy="557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6" r:id="rId1"/>
    <p:sldLayoutId id="2147483688" r:id="rId2"/>
    <p:sldLayoutId id="2147483685" r:id="rId3"/>
    <p:sldLayoutId id="2147483684" r:id="rId4"/>
    <p:sldLayoutId id="2147483683" r:id="rId5"/>
    <p:sldLayoutId id="2147483682" r:id="rId6"/>
    <p:sldLayoutId id="2147483681" r:id="rId7"/>
    <p:sldLayoutId id="2147483680" r:id="rId8"/>
    <p:sldLayoutId id="2147483679" r:id="rId9"/>
    <p:sldLayoutId id="2147483689" r:id="rId10"/>
    <p:sldLayoutId id="2147483690" r:id="rId11"/>
    <p:sldLayoutId id="2147483691" r:id="rId12"/>
  </p:sldLayoutIdLst>
  <p:transition>
    <p:random/>
  </p:transition>
  <p:txStyles>
    <p:titleStyle>
      <a:lvl1pPr algn="l" defTabSz="912813" rtl="0" eaLnBrk="1" fontAlgn="base" hangingPunct="1">
        <a:lnSpc>
          <a:spcPct val="90000"/>
        </a:lnSpc>
        <a:spcBef>
          <a:spcPct val="0"/>
        </a:spcBef>
        <a:spcAft>
          <a:spcPct val="0"/>
        </a:spcAft>
        <a:defRPr lang="en-US" sz="4800" spc="-150" dirty="0">
          <a:ln w="3175">
            <a:noFill/>
          </a:ln>
          <a:solidFill>
            <a:srgbClr val="005825"/>
          </a:solidFill>
          <a:latin typeface="+mj-lt"/>
          <a:ea typeface="+mn-ea"/>
          <a:cs typeface="Arial" pitchFamily="34" charset="0"/>
        </a:defRPr>
      </a:lvl1pPr>
      <a:lvl2pPr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2pPr>
      <a:lvl3pPr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3pPr>
      <a:lvl4pPr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4pPr>
      <a:lvl5pPr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5pPr>
      <a:lvl6pPr marL="457200"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6pPr>
      <a:lvl7pPr marL="914400"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7pPr>
      <a:lvl8pPr marL="1371600"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8pPr>
      <a:lvl9pPr marL="1828800" algn="l" defTabSz="912813" rtl="0" eaLnBrk="1" fontAlgn="base" hangingPunct="1">
        <a:lnSpc>
          <a:spcPct val="90000"/>
        </a:lnSpc>
        <a:spcBef>
          <a:spcPct val="0"/>
        </a:spcBef>
        <a:spcAft>
          <a:spcPct val="0"/>
        </a:spcAft>
        <a:defRPr sz="4800">
          <a:solidFill>
            <a:srgbClr val="005825"/>
          </a:solidFill>
          <a:latin typeface="Calibri" pitchFamily="34" charset="0"/>
          <a:cs typeface="Arial" charset="0"/>
        </a:defRPr>
      </a:lvl9pPr>
    </p:titleStyle>
    <p:bodyStyle>
      <a:lvl1pPr marL="396875" indent="-396875" algn="l" defTabSz="912813" rtl="0" eaLnBrk="1" fontAlgn="base" hangingPunct="1">
        <a:lnSpc>
          <a:spcPct val="90000"/>
        </a:lnSpc>
        <a:spcBef>
          <a:spcPct val="20000"/>
        </a:spcBef>
        <a:spcAft>
          <a:spcPct val="0"/>
        </a:spcAft>
        <a:buBlip>
          <a:blip r:embed="rId16"/>
        </a:buBlip>
        <a:defRPr sz="3200" kern="1200">
          <a:solidFill>
            <a:schemeClr val="tx1"/>
          </a:solidFill>
          <a:latin typeface="+mn-lt"/>
          <a:ea typeface="+mn-ea"/>
          <a:cs typeface="+mn-cs"/>
        </a:defRPr>
      </a:lvl1pPr>
      <a:lvl2pPr marL="914400" indent="-396875" algn="l" defTabSz="912813" rtl="0" eaLnBrk="1" fontAlgn="base" hangingPunct="1">
        <a:lnSpc>
          <a:spcPct val="90000"/>
        </a:lnSpc>
        <a:spcBef>
          <a:spcPct val="20000"/>
        </a:spcBef>
        <a:spcAft>
          <a:spcPct val="0"/>
        </a:spcAft>
        <a:buBlip>
          <a:blip r:embed="rId17"/>
        </a:buBlip>
        <a:defRPr sz="2800" kern="1200">
          <a:solidFill>
            <a:schemeClr val="tx1"/>
          </a:solidFill>
          <a:latin typeface="+mn-lt"/>
          <a:ea typeface="+mn-ea"/>
          <a:cs typeface="+mn-cs"/>
        </a:defRPr>
      </a:lvl2pPr>
      <a:lvl3pPr marL="1258888" indent="-344488" algn="l" defTabSz="912813" rtl="0" eaLnBrk="1" fontAlgn="base" hangingPunct="1">
        <a:lnSpc>
          <a:spcPct val="90000"/>
        </a:lnSpc>
        <a:spcBef>
          <a:spcPct val="20000"/>
        </a:spcBef>
        <a:spcAft>
          <a:spcPct val="0"/>
        </a:spcAft>
        <a:buBlip>
          <a:blip r:embed="rId17"/>
        </a:buBlip>
        <a:defRPr sz="2400" kern="1200">
          <a:solidFill>
            <a:schemeClr val="tx1"/>
          </a:solidFill>
          <a:latin typeface="+mn-lt"/>
          <a:ea typeface="+mn-ea"/>
          <a:cs typeface="+mn-cs"/>
        </a:defRPr>
      </a:lvl3pPr>
      <a:lvl4pPr marL="1604963" indent="-346075" algn="l" defTabSz="912813" rtl="0" eaLnBrk="1" fontAlgn="base" hangingPunct="1">
        <a:lnSpc>
          <a:spcPct val="90000"/>
        </a:lnSpc>
        <a:spcBef>
          <a:spcPct val="20000"/>
        </a:spcBef>
        <a:spcAft>
          <a:spcPct val="0"/>
        </a:spcAft>
        <a:buBlip>
          <a:blip r:embed="rId17"/>
        </a:buBlip>
        <a:defRPr sz="2400" kern="1200">
          <a:solidFill>
            <a:schemeClr val="tx1"/>
          </a:solidFill>
          <a:latin typeface="+mn-lt"/>
          <a:ea typeface="+mn-ea"/>
          <a:cs typeface="+mn-cs"/>
        </a:defRPr>
      </a:lvl4pPr>
      <a:lvl5pPr marL="1941513" indent="-336550" algn="l" defTabSz="912813" rtl="0" eaLnBrk="1" fontAlgn="base" hangingPunct="1">
        <a:lnSpc>
          <a:spcPct val="90000"/>
        </a:lnSpc>
        <a:spcBef>
          <a:spcPct val="20000"/>
        </a:spcBef>
        <a:spcAft>
          <a:spcPct val="0"/>
        </a:spcAft>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14338" name="Picture 3" descr="white rectangle.png"/>
          <p:cNvPicPr>
            <a:picLocks noChangeAspect="1"/>
          </p:cNvPicPr>
          <p:nvPr/>
        </p:nvPicPr>
        <p:blipFill>
          <a:blip r:embed="rId4" cstate="print"/>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14340"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Lst>
  <p:transition>
    <p:random/>
  </p:transition>
  <p:txStyles>
    <p:titleStyle>
      <a:lvl1pPr algn="l" defTabSz="912813" rtl="0" fontAlgn="base">
        <a:lnSpc>
          <a:spcPct val="90000"/>
        </a:lnSpc>
        <a:spcBef>
          <a:spcPct val="0"/>
        </a:spcBef>
        <a:spcAft>
          <a:spcPct val="0"/>
        </a:spcAft>
        <a:defRPr lang="en-US" sz="4800" spc="-150" dirty="0">
          <a:ln w="3175">
            <a:noFill/>
          </a:ln>
          <a:solidFill>
            <a:srgbClr val="005825"/>
          </a:solidFill>
          <a:latin typeface="+mj-lt"/>
          <a:ea typeface="+mn-ea"/>
          <a:cs typeface="Arial" pitchFamily="34" charset="0"/>
        </a:defRPr>
      </a:lvl1pPr>
      <a:lvl2pPr algn="l" defTabSz="912813" rtl="0" fontAlgn="base">
        <a:lnSpc>
          <a:spcPct val="90000"/>
        </a:lnSpc>
        <a:spcBef>
          <a:spcPct val="0"/>
        </a:spcBef>
        <a:spcAft>
          <a:spcPct val="0"/>
        </a:spcAft>
        <a:defRPr sz="4800">
          <a:solidFill>
            <a:srgbClr val="005825"/>
          </a:solidFill>
          <a:latin typeface="Calibri" pitchFamily="34" charset="0"/>
          <a:cs typeface="Arial" charset="0"/>
        </a:defRPr>
      </a:lvl2pPr>
      <a:lvl3pPr algn="l" defTabSz="912813" rtl="0" fontAlgn="base">
        <a:lnSpc>
          <a:spcPct val="90000"/>
        </a:lnSpc>
        <a:spcBef>
          <a:spcPct val="0"/>
        </a:spcBef>
        <a:spcAft>
          <a:spcPct val="0"/>
        </a:spcAft>
        <a:defRPr sz="4800">
          <a:solidFill>
            <a:srgbClr val="005825"/>
          </a:solidFill>
          <a:latin typeface="Calibri" pitchFamily="34" charset="0"/>
          <a:cs typeface="Arial" charset="0"/>
        </a:defRPr>
      </a:lvl3pPr>
      <a:lvl4pPr algn="l" defTabSz="912813" rtl="0" fontAlgn="base">
        <a:lnSpc>
          <a:spcPct val="90000"/>
        </a:lnSpc>
        <a:spcBef>
          <a:spcPct val="0"/>
        </a:spcBef>
        <a:spcAft>
          <a:spcPct val="0"/>
        </a:spcAft>
        <a:defRPr sz="4800">
          <a:solidFill>
            <a:srgbClr val="005825"/>
          </a:solidFill>
          <a:latin typeface="Calibri" pitchFamily="34" charset="0"/>
          <a:cs typeface="Arial" charset="0"/>
        </a:defRPr>
      </a:lvl4pPr>
      <a:lvl5pPr algn="l" defTabSz="912813" rtl="0" fontAlgn="base">
        <a:lnSpc>
          <a:spcPct val="90000"/>
        </a:lnSpc>
        <a:spcBef>
          <a:spcPct val="0"/>
        </a:spcBef>
        <a:spcAft>
          <a:spcPct val="0"/>
        </a:spcAft>
        <a:defRPr sz="4800">
          <a:solidFill>
            <a:srgbClr val="005825"/>
          </a:solidFill>
          <a:latin typeface="Calibri" pitchFamily="34" charset="0"/>
          <a:cs typeface="Arial" charset="0"/>
        </a:defRPr>
      </a:lvl5pPr>
      <a:lvl6pPr marL="457200" algn="l" defTabSz="912813" rtl="0" fontAlgn="base">
        <a:lnSpc>
          <a:spcPct val="90000"/>
        </a:lnSpc>
        <a:spcBef>
          <a:spcPct val="0"/>
        </a:spcBef>
        <a:spcAft>
          <a:spcPct val="0"/>
        </a:spcAft>
        <a:defRPr sz="4800">
          <a:solidFill>
            <a:srgbClr val="005825"/>
          </a:solidFill>
          <a:latin typeface="Calibri" pitchFamily="34" charset="0"/>
          <a:cs typeface="Arial" charset="0"/>
        </a:defRPr>
      </a:lvl6pPr>
      <a:lvl7pPr marL="914400" algn="l" defTabSz="912813" rtl="0" fontAlgn="base">
        <a:lnSpc>
          <a:spcPct val="90000"/>
        </a:lnSpc>
        <a:spcBef>
          <a:spcPct val="0"/>
        </a:spcBef>
        <a:spcAft>
          <a:spcPct val="0"/>
        </a:spcAft>
        <a:defRPr sz="4800">
          <a:solidFill>
            <a:srgbClr val="005825"/>
          </a:solidFill>
          <a:latin typeface="Calibri" pitchFamily="34" charset="0"/>
          <a:cs typeface="Arial" charset="0"/>
        </a:defRPr>
      </a:lvl7pPr>
      <a:lvl8pPr marL="1371600" algn="l" defTabSz="912813" rtl="0" fontAlgn="base">
        <a:lnSpc>
          <a:spcPct val="90000"/>
        </a:lnSpc>
        <a:spcBef>
          <a:spcPct val="0"/>
        </a:spcBef>
        <a:spcAft>
          <a:spcPct val="0"/>
        </a:spcAft>
        <a:defRPr sz="4800">
          <a:solidFill>
            <a:srgbClr val="005825"/>
          </a:solidFill>
          <a:latin typeface="Calibri" pitchFamily="34" charset="0"/>
          <a:cs typeface="Arial" charset="0"/>
        </a:defRPr>
      </a:lvl8pPr>
      <a:lvl9pPr marL="1828800" algn="l" defTabSz="912813" rtl="0" fontAlgn="base">
        <a:lnSpc>
          <a:spcPct val="90000"/>
        </a:lnSpc>
        <a:spcBef>
          <a:spcPct val="0"/>
        </a:spcBef>
        <a:spcAft>
          <a:spcPct val="0"/>
        </a:spcAft>
        <a:defRPr sz="4800">
          <a:solidFill>
            <a:srgbClr val="005825"/>
          </a:solidFill>
          <a:latin typeface="Calibri" pitchFamily="34" charset="0"/>
          <a:cs typeface="Arial" charset="0"/>
        </a:defRPr>
      </a:lvl9pPr>
    </p:titleStyle>
    <p:bodyStyle>
      <a:lvl1pPr algn="l" defTabSz="912813" rtl="0" fontAlgn="base">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7042150" cy="739775"/>
          </a:xfrm>
        </p:spPr>
        <p:txBody>
          <a:bodyPr numCol="1" compatLnSpc="1">
            <a:prstTxWarp prst="textNoShape">
              <a:avLst/>
            </a:prstTxWarp>
          </a:bodyPr>
          <a:lstStyle/>
          <a:p>
            <a:r>
              <a:rPr smtClean="0">
                <a:ln>
                  <a:noFill/>
                </a:ln>
                <a:cs typeface="Arial" charset="0"/>
              </a:rPr>
              <a:t>Health Portal</a:t>
            </a:r>
            <a:endParaRPr sz="4400" smtClean="0">
              <a:ln>
                <a:noFill/>
              </a:ln>
              <a:cs typeface="Arial" charset="0"/>
            </a:endParaRPr>
          </a:p>
        </p:txBody>
      </p:sp>
      <p:sp>
        <p:nvSpPr>
          <p:cNvPr id="4" name="Text Placeholder 3"/>
          <p:cNvSpPr>
            <a:spLocks noGrp="1"/>
          </p:cNvSpPr>
          <p:nvPr>
            <p:ph type="body" sz="quarter" idx="10"/>
          </p:nvPr>
        </p:nvSpPr>
        <p:spPr>
          <a:xfrm>
            <a:off x="82286" y="2743200"/>
            <a:ext cx="7690114" cy="914400"/>
          </a:xfrm>
        </p:spPr>
        <p:txBody>
          <a:bodyPr/>
          <a:lstStyle/>
          <a:p>
            <a:pPr fontAlgn="auto">
              <a:spcAft>
                <a:spcPts val="0"/>
              </a:spcAft>
              <a:defRPr/>
            </a:pPr>
            <a:r>
              <a:rPr sz="5400" smtClean="0"/>
              <a:t>No more waiting</a:t>
            </a:r>
            <a:r>
              <a:rPr lang="en-US" sz="5400" dirty="0" smtClean="0"/>
              <a:t>…!</a:t>
            </a:r>
            <a:endParaRPr sz="5400"/>
          </a:p>
        </p:txBody>
      </p:sp>
      <p:pic>
        <p:nvPicPr>
          <p:cNvPr id="31749" name="Picture 5" descr="j0411832"/>
          <p:cNvPicPr>
            <a:picLocks noChangeAspect="1" noChangeArrowheads="1"/>
          </p:cNvPicPr>
          <p:nvPr/>
        </p:nvPicPr>
        <p:blipFill>
          <a:blip r:embed="rId3" cstate="print"/>
          <a:srcRect l="23529"/>
          <a:stretch>
            <a:fillRect/>
          </a:stretch>
        </p:blipFill>
        <p:spPr bwMode="auto">
          <a:xfrm>
            <a:off x="5029200" y="1524000"/>
            <a:ext cx="3962400" cy="3452813"/>
          </a:xfrm>
          <a:prstGeom prst="rect">
            <a:avLst/>
          </a:prstGeom>
          <a:noFill/>
        </p:spPr>
      </p:pic>
      <p:sp>
        <p:nvSpPr>
          <p:cNvPr id="31750" name="Subtitle 2"/>
          <p:cNvSpPr>
            <a:spLocks/>
          </p:cNvSpPr>
          <p:nvPr/>
        </p:nvSpPr>
        <p:spPr bwMode="auto">
          <a:xfrm>
            <a:off x="304800" y="4648200"/>
            <a:ext cx="5486400" cy="1661993"/>
          </a:xfrm>
          <a:prstGeom prst="rect">
            <a:avLst/>
          </a:prstGeom>
          <a:noFill/>
          <a:ln w="9525">
            <a:noFill/>
            <a:miter lim="800000"/>
            <a:headEnd/>
            <a:tailEnd/>
          </a:ln>
        </p:spPr>
        <p:txBody>
          <a:bodyPr wrap="square" lIns="0" tIns="0" rIns="0" bIns="0">
            <a:spAutoFit/>
          </a:bodyPr>
          <a:lstStyle/>
          <a:p>
            <a:pPr defTabSz="912813">
              <a:lnSpc>
                <a:spcPct val="90000"/>
              </a:lnSpc>
            </a:pPr>
            <a:r>
              <a:rPr lang="en-US" sz="3200" b="1" dirty="0" smtClean="0">
                <a:effectLst>
                  <a:outerShdw blurRad="38100" dist="38100" dir="2700000" algn="tl">
                    <a:srgbClr val="000000">
                      <a:alpha val="43137"/>
                    </a:srgbClr>
                  </a:outerShdw>
                </a:effectLst>
                <a:latin typeface="Calibri" pitchFamily="34" charset="0"/>
              </a:rPr>
              <a:t>Team </a:t>
            </a:r>
            <a:r>
              <a:rPr lang="en-US" sz="3200" b="1" dirty="0" err="1" smtClean="0">
                <a:effectLst>
                  <a:outerShdw blurRad="38100" dist="38100" dir="2700000" algn="tl">
                    <a:srgbClr val="000000">
                      <a:alpha val="43137"/>
                    </a:srgbClr>
                  </a:outerShdw>
                </a:effectLst>
                <a:latin typeface="Calibri" pitchFamily="34" charset="0"/>
              </a:rPr>
              <a:t>Novators</a:t>
            </a:r>
            <a:r>
              <a:rPr lang="en-US" sz="3200" b="1" dirty="0" smtClean="0">
                <a:effectLst>
                  <a:outerShdw blurRad="38100" dist="38100" dir="2700000" algn="tl">
                    <a:srgbClr val="000000">
                      <a:alpha val="43137"/>
                    </a:srgbClr>
                  </a:outerShdw>
                </a:effectLst>
                <a:latin typeface="Calibri" pitchFamily="34" charset="0"/>
              </a:rPr>
              <a:t>:</a:t>
            </a:r>
          </a:p>
          <a:p>
            <a:pPr defTabSz="912813">
              <a:lnSpc>
                <a:spcPct val="90000"/>
              </a:lnSpc>
            </a:pPr>
            <a:endParaRPr lang="en-US" sz="3200" b="1" dirty="0" smtClean="0">
              <a:effectLst>
                <a:outerShdw blurRad="38100" dist="38100" dir="2700000" algn="tl">
                  <a:srgbClr val="000000">
                    <a:alpha val="43137"/>
                  </a:srgbClr>
                </a:outerShdw>
              </a:effectLst>
              <a:latin typeface="Calibri" pitchFamily="34" charset="0"/>
            </a:endParaRPr>
          </a:p>
          <a:p>
            <a:pPr defTabSz="912813">
              <a:lnSpc>
                <a:spcPct val="90000"/>
              </a:lnSpc>
            </a:pPr>
            <a:r>
              <a:rPr lang="en-US" sz="2800" dirty="0" err="1" smtClean="0">
                <a:latin typeface="Calibri" pitchFamily="34" charset="0"/>
              </a:rPr>
              <a:t>Mian</a:t>
            </a:r>
            <a:r>
              <a:rPr lang="en-US" sz="2800" dirty="0" smtClean="0">
                <a:latin typeface="Calibri" pitchFamily="34" charset="0"/>
              </a:rPr>
              <a:t> Zeshan </a:t>
            </a:r>
            <a:r>
              <a:rPr lang="en-US" sz="2800" dirty="0" err="1" smtClean="0">
                <a:latin typeface="Calibri" pitchFamily="34" charset="0"/>
              </a:rPr>
              <a:t>Farooqi</a:t>
            </a:r>
            <a:endParaRPr lang="en-US" sz="2800" dirty="0" smtClean="0">
              <a:latin typeface="Calibri" pitchFamily="34" charset="0"/>
            </a:endParaRPr>
          </a:p>
          <a:p>
            <a:pPr defTabSz="912813">
              <a:lnSpc>
                <a:spcPct val="90000"/>
              </a:lnSpc>
            </a:pPr>
            <a:r>
              <a:rPr lang="en-US" sz="2800" dirty="0" smtClean="0">
                <a:latin typeface="Calibri" pitchFamily="34" charset="0"/>
              </a:rPr>
              <a:t>Muhammad </a:t>
            </a:r>
            <a:r>
              <a:rPr lang="en-US" sz="2800" dirty="0" err="1" smtClean="0">
                <a:latin typeface="Calibri" pitchFamily="34" charset="0"/>
              </a:rPr>
              <a:t>Mobeen</a:t>
            </a:r>
            <a:r>
              <a:rPr lang="en-US" sz="2800" dirty="0" smtClean="0">
                <a:latin typeface="Calibri" pitchFamily="34" charset="0"/>
              </a:rPr>
              <a:t> </a:t>
            </a:r>
            <a:r>
              <a:rPr lang="en-US" sz="2800" dirty="0" err="1" smtClean="0">
                <a:latin typeface="Calibri" pitchFamily="34" charset="0"/>
              </a:rPr>
              <a:t>Afzal</a:t>
            </a:r>
            <a:endParaRPr lang="en-US" sz="2800"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numCol="1" anchorCtr="0" compatLnSpc="1">
            <a:prstTxWarp prst="textNoShape">
              <a:avLst/>
            </a:prstTxWarp>
          </a:bodyPr>
          <a:lstStyle/>
          <a:p>
            <a:r>
              <a:rPr smtClean="0">
                <a:ln>
                  <a:noFill/>
                </a:ln>
                <a:cs typeface="Arial" charset="0"/>
              </a:rPr>
              <a:t>Bonus</a:t>
            </a:r>
            <a:endParaRPr smtClean="0">
              <a:ln>
                <a:noFill/>
              </a:ln>
              <a:cs typeface="Arial" charset="0"/>
            </a:endParaRPr>
          </a:p>
        </p:txBody>
      </p:sp>
      <p:sp>
        <p:nvSpPr>
          <p:cNvPr id="46083" name="Text Placeholder 2"/>
          <p:cNvSpPr>
            <a:spLocks noGrp="1"/>
          </p:cNvSpPr>
          <p:nvPr>
            <p:ph type="body" sz="quarter" idx="4294967295"/>
          </p:nvPr>
        </p:nvSpPr>
        <p:spPr>
          <a:xfrm>
            <a:off x="381000" y="2514600"/>
            <a:ext cx="8763000" cy="1175706"/>
          </a:xfrm>
        </p:spPr>
        <p:txBody>
          <a:bodyPr/>
          <a:lstStyle/>
          <a:p>
            <a:pPr>
              <a:lnSpc>
                <a:spcPct val="80000"/>
              </a:lnSpc>
            </a:pPr>
            <a:r>
              <a:rPr lang="en-US" sz="2800" b="1" dirty="0" smtClean="0">
                <a:solidFill>
                  <a:srgbClr val="145150"/>
                </a:solidFill>
              </a:rPr>
              <a:t>Business Intelligence/Data warehousing capabilities:</a:t>
            </a:r>
          </a:p>
          <a:p>
            <a:pPr lvl="1">
              <a:lnSpc>
                <a:spcPct val="80000"/>
              </a:lnSpc>
            </a:pPr>
            <a:r>
              <a:rPr lang="en-US" sz="1800" dirty="0" err="1" smtClean="0"/>
              <a:t>Adhoc</a:t>
            </a:r>
            <a:r>
              <a:rPr lang="en-US" sz="1800" dirty="0" smtClean="0"/>
              <a:t> Analysis</a:t>
            </a:r>
          </a:p>
          <a:p>
            <a:pPr lvl="1">
              <a:lnSpc>
                <a:spcPct val="80000"/>
              </a:lnSpc>
            </a:pPr>
            <a:r>
              <a:rPr lang="en-US" sz="1800" dirty="0" smtClean="0"/>
              <a:t>Process Improvement</a:t>
            </a:r>
          </a:p>
          <a:p>
            <a:pPr lvl="1">
              <a:lnSpc>
                <a:spcPct val="80000"/>
              </a:lnSpc>
            </a:pPr>
            <a:r>
              <a:rPr lang="en-US" sz="1800" dirty="0" smtClean="0"/>
              <a:t>Paper Reduction (environment friendly)</a:t>
            </a:r>
            <a:endParaRPr lang="en-US" sz="1800" dirty="0" smtClean="0"/>
          </a:p>
        </p:txBody>
      </p:sp>
      <p:sp>
        <p:nvSpPr>
          <p:cNvPr id="4" name="Rounded Rectangle 3"/>
          <p:cNvSpPr/>
          <p:nvPr/>
        </p:nvSpPr>
        <p:spPr bwMode="auto">
          <a:xfrm>
            <a:off x="6074447" y="20866"/>
            <a:ext cx="1984216" cy="527515"/>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5" name="Rounded Rectangle 4"/>
          <p:cNvSpPr/>
          <p:nvPr/>
        </p:nvSpPr>
        <p:spPr bwMode="auto">
          <a:xfrm>
            <a:off x="6077037" y="1177813"/>
            <a:ext cx="1984215" cy="880132"/>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6" name="Rounded Rectangle 5"/>
          <p:cNvSpPr/>
          <p:nvPr/>
        </p:nvSpPr>
        <p:spPr bwMode="auto">
          <a:xfrm>
            <a:off x="6629400" y="1295400"/>
            <a:ext cx="1984660" cy="765885"/>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300" dirty="0">
                <a:solidFill>
                  <a:schemeClr val="tx1"/>
                </a:solidFill>
              </a:rPr>
              <a:t>Sample Fill</a:t>
            </a:r>
          </a:p>
        </p:txBody>
      </p:sp>
      <p:sp>
        <p:nvSpPr>
          <p:cNvPr id="7" name="Rounded Rectangle 6"/>
          <p:cNvSpPr/>
          <p:nvPr/>
        </p:nvSpPr>
        <p:spPr bwMode="auto">
          <a:xfrm>
            <a:off x="6074447" y="560626"/>
            <a:ext cx="1984216" cy="703536"/>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9" name="Rounded Rectangle 8"/>
          <p:cNvSpPr/>
          <p:nvPr/>
        </p:nvSpPr>
        <p:spPr bwMode="auto">
          <a:xfrm>
            <a:off x="7467600" y="1295400"/>
            <a:ext cx="1236839" cy="765697"/>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8" name="Rounded Rectangle 7"/>
          <p:cNvSpPr/>
          <p:nvPr/>
        </p:nvSpPr>
        <p:spPr bwMode="auto">
          <a:xfrm>
            <a:off x="8305800" y="1295400"/>
            <a:ext cx="838200" cy="765697"/>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2813"/>
            <a:endParaRPr lang="en-US" sz="2300">
              <a:solidFill>
                <a:schemeClr val="tx1"/>
              </a:solidFill>
            </a:endParaRPr>
          </a:p>
        </p:txBody>
      </p:sp>
      <p:pic>
        <p:nvPicPr>
          <p:cNvPr id="46109" name="Picture 29" descr="j0411831"/>
          <p:cNvPicPr>
            <a:picLocks noChangeAspect="1" noChangeArrowheads="1"/>
          </p:cNvPicPr>
          <p:nvPr/>
        </p:nvPicPr>
        <p:blipFill>
          <a:blip r:embed="rId3" cstate="print"/>
          <a:srcRect/>
          <a:stretch>
            <a:fillRect/>
          </a:stretch>
        </p:blipFill>
        <p:spPr bwMode="auto">
          <a:xfrm>
            <a:off x="6396038" y="0"/>
            <a:ext cx="2747962" cy="189865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50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lide(fromBottom)">
                                      <p:cBhvr>
                                        <p:cTn id="7" dur="500"/>
                                        <p:tgtEl>
                                          <p:spTgt spid="46083">
                                            <p:txEl>
                                              <p:pRg st="0" end="0"/>
                                            </p:txEl>
                                          </p:spTgt>
                                        </p:tgtEl>
                                      </p:cBhvr>
                                    </p:animEffect>
                                  </p:childTnLst>
                                </p:cTn>
                              </p:par>
                            </p:childTnLst>
                          </p:cTn>
                        </p:par>
                        <p:par>
                          <p:cTn id="8" fill="hold">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Effect transition="in" filter="slide(fromTop)">
                                      <p:cBhvr>
                                        <p:cTn id="11" dur="500"/>
                                        <p:tgtEl>
                                          <p:spTgt spid="46083">
                                            <p:txEl>
                                              <p:pRg st="1" end="1"/>
                                            </p:txEl>
                                          </p:spTgt>
                                        </p:tgtEl>
                                      </p:cBhvr>
                                    </p:animEffect>
                                  </p:childTnLst>
                                </p:cTn>
                              </p:par>
                            </p:childTnLst>
                          </p:cTn>
                        </p:par>
                        <p:par>
                          <p:cTn id="12" fill="hold">
                            <p:stCondLst>
                              <p:cond delay="1500"/>
                            </p:stCondLst>
                            <p:childTnLst>
                              <p:par>
                                <p:cTn id="13" presetID="12" presetClass="entr" presetSubtype="1" fill="hold" grpId="0" nodeType="after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slide(fromTop)">
                                      <p:cBhvr>
                                        <p:cTn id="15" dur="500"/>
                                        <p:tgtEl>
                                          <p:spTgt spid="46083">
                                            <p:txEl>
                                              <p:pRg st="2" end="2"/>
                                            </p:txEl>
                                          </p:spTgt>
                                        </p:tgtEl>
                                      </p:cBhvr>
                                    </p:animEffect>
                                  </p:childTnLst>
                                </p:cTn>
                              </p:par>
                            </p:childTnLst>
                          </p:cTn>
                        </p:par>
                        <p:par>
                          <p:cTn id="16" fill="hold">
                            <p:stCondLst>
                              <p:cond delay="2000"/>
                            </p:stCondLst>
                            <p:childTnLst>
                              <p:par>
                                <p:cTn id="17" presetID="12" presetClass="entr" presetSubtype="1" fill="hold" grpId="0" nodeType="after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Effect transition="in" filter="slide(fromTop)">
                                      <p:cBhvr>
                                        <p:cTn id="19"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numCol="1" anchorCtr="0" compatLnSpc="1">
            <a:prstTxWarp prst="textNoShape">
              <a:avLst/>
            </a:prstTxWarp>
          </a:bodyPr>
          <a:lstStyle/>
          <a:p>
            <a:r>
              <a:rPr smtClean="0">
                <a:ln>
                  <a:noFill/>
                </a:ln>
                <a:cs typeface="Arial" charset="0"/>
              </a:rPr>
              <a:t>Types of Queuing Systems</a:t>
            </a:r>
          </a:p>
        </p:txBody>
      </p:sp>
      <p:grpSp>
        <p:nvGrpSpPr>
          <p:cNvPr id="19" name="Group 117"/>
          <p:cNvGrpSpPr>
            <a:grpSpLocks/>
          </p:cNvGrpSpPr>
          <p:nvPr/>
        </p:nvGrpSpPr>
        <p:grpSpPr bwMode="auto">
          <a:xfrm>
            <a:off x="2438400" y="1371600"/>
            <a:ext cx="6400800" cy="4876800"/>
            <a:chOff x="720" y="864"/>
            <a:chExt cx="4032" cy="3072"/>
          </a:xfrm>
        </p:grpSpPr>
        <p:sp>
          <p:nvSpPr>
            <p:cNvPr id="4" name="Rounded Rectangle 3"/>
            <p:cNvSpPr/>
            <p:nvPr/>
          </p:nvSpPr>
          <p:spPr bwMode="auto">
            <a:xfrm>
              <a:off x="1983" y="880"/>
              <a:ext cx="546" cy="392"/>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5" name="Rounded Rectangle 4"/>
            <p:cNvSpPr/>
            <p:nvPr/>
          </p:nvSpPr>
          <p:spPr bwMode="auto">
            <a:xfrm>
              <a:off x="1984" y="2125"/>
              <a:ext cx="546" cy="342"/>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6" name="Rounded Rectangle 5"/>
            <p:cNvSpPr/>
            <p:nvPr/>
          </p:nvSpPr>
          <p:spPr bwMode="auto">
            <a:xfrm>
              <a:off x="1984" y="3133"/>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7" name="Rounded Rectangle 6"/>
            <p:cNvSpPr/>
            <p:nvPr/>
          </p:nvSpPr>
          <p:spPr bwMode="auto">
            <a:xfrm>
              <a:off x="1983" y="1551"/>
              <a:ext cx="546" cy="39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2813"/>
              <a:endParaRPr lang="en-US" sz="2300">
                <a:solidFill>
                  <a:schemeClr val="tx1"/>
                </a:solidFill>
              </a:endParaRPr>
            </a:p>
          </p:txBody>
        </p:sp>
        <p:grpSp>
          <p:nvGrpSpPr>
            <p:cNvPr id="20" name="Group 23"/>
            <p:cNvGrpSpPr>
              <a:grpSpLocks/>
            </p:cNvGrpSpPr>
            <p:nvPr/>
          </p:nvGrpSpPr>
          <p:grpSpPr bwMode="auto">
            <a:xfrm>
              <a:off x="720" y="912"/>
              <a:ext cx="338" cy="350"/>
              <a:chOff x="4534" y="2544"/>
              <a:chExt cx="953" cy="983"/>
            </a:xfrm>
          </p:grpSpPr>
          <p:grpSp>
            <p:nvGrpSpPr>
              <p:cNvPr id="21" name="Group 24"/>
              <p:cNvGrpSpPr>
                <a:grpSpLocks/>
              </p:cNvGrpSpPr>
              <p:nvPr/>
            </p:nvGrpSpPr>
            <p:grpSpPr bwMode="auto">
              <a:xfrm>
                <a:off x="4534" y="2544"/>
                <a:ext cx="953" cy="952"/>
                <a:chOff x="2200" y="1570"/>
                <a:chExt cx="1496" cy="1496"/>
              </a:xfrm>
            </p:grpSpPr>
            <p:sp>
              <p:nvSpPr>
                <p:cNvPr id="56345" name="Oval 25"/>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6346" name="Oval 26"/>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en-US"/>
                </a:p>
              </p:txBody>
            </p:sp>
            <p:sp>
              <p:nvSpPr>
                <p:cNvPr id="56347" name="Oval 27"/>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6348" name="Oval 28"/>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en-US"/>
                </a:p>
              </p:txBody>
            </p:sp>
            <p:sp>
              <p:nvSpPr>
                <p:cNvPr id="56349" name="Oval 29"/>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en-US"/>
                </a:p>
              </p:txBody>
            </p:sp>
          </p:grpSp>
          <p:sp>
            <p:nvSpPr>
              <p:cNvPr id="56350" name="Rectangle 30"/>
              <p:cNvSpPr>
                <a:spLocks noChangeArrowheads="1"/>
              </p:cNvSpPr>
              <p:nvPr/>
            </p:nvSpPr>
            <p:spPr bwMode="auto">
              <a:xfrm>
                <a:off x="4624" y="2878"/>
                <a:ext cx="327" cy="649"/>
              </a:xfrm>
              <a:prstGeom prst="rect">
                <a:avLst/>
              </a:prstGeom>
              <a:noFill/>
              <a:ln w="9525">
                <a:noFill/>
                <a:miter lim="800000"/>
                <a:headEnd/>
                <a:tailEnd/>
              </a:ln>
              <a:effectLst/>
            </p:spPr>
            <p:txBody>
              <a:bodyPr wrap="none">
                <a:spAutoFit/>
              </a:bodyPr>
              <a:lstStyle/>
              <a:p>
                <a:endParaRPr lang="en-US" b="1"/>
              </a:p>
            </p:txBody>
          </p:sp>
        </p:grpSp>
        <p:grpSp>
          <p:nvGrpSpPr>
            <p:cNvPr id="22" name="Group 54"/>
            <p:cNvGrpSpPr>
              <a:grpSpLocks/>
            </p:cNvGrpSpPr>
            <p:nvPr/>
          </p:nvGrpSpPr>
          <p:grpSpPr bwMode="auto">
            <a:xfrm>
              <a:off x="720" y="1584"/>
              <a:ext cx="338" cy="350"/>
              <a:chOff x="4534" y="2544"/>
              <a:chExt cx="953" cy="983"/>
            </a:xfrm>
          </p:grpSpPr>
          <p:grpSp>
            <p:nvGrpSpPr>
              <p:cNvPr id="23" name="Group 55"/>
              <p:cNvGrpSpPr>
                <a:grpSpLocks/>
              </p:cNvGrpSpPr>
              <p:nvPr/>
            </p:nvGrpSpPr>
            <p:grpSpPr bwMode="auto">
              <a:xfrm>
                <a:off x="4534" y="2544"/>
                <a:ext cx="953" cy="952"/>
                <a:chOff x="2200" y="1570"/>
                <a:chExt cx="1496" cy="1496"/>
              </a:xfrm>
            </p:grpSpPr>
            <p:sp>
              <p:nvSpPr>
                <p:cNvPr id="56376" name="Oval 56"/>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6377" name="Oval 57"/>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en-US"/>
                </a:p>
              </p:txBody>
            </p:sp>
            <p:sp>
              <p:nvSpPr>
                <p:cNvPr id="56378" name="Oval 58"/>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6379" name="Oval 59"/>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en-US"/>
                </a:p>
              </p:txBody>
            </p:sp>
            <p:sp>
              <p:nvSpPr>
                <p:cNvPr id="56380" name="Oval 60"/>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en-US"/>
                </a:p>
              </p:txBody>
            </p:sp>
          </p:grpSp>
          <p:sp>
            <p:nvSpPr>
              <p:cNvPr id="56381" name="Rectangle 61"/>
              <p:cNvSpPr>
                <a:spLocks noChangeArrowheads="1"/>
              </p:cNvSpPr>
              <p:nvPr/>
            </p:nvSpPr>
            <p:spPr bwMode="auto">
              <a:xfrm>
                <a:off x="4624" y="2878"/>
                <a:ext cx="327" cy="649"/>
              </a:xfrm>
              <a:prstGeom prst="rect">
                <a:avLst/>
              </a:prstGeom>
              <a:noFill/>
              <a:ln w="9525">
                <a:noFill/>
                <a:miter lim="800000"/>
                <a:headEnd/>
                <a:tailEnd/>
              </a:ln>
              <a:effectLst/>
            </p:spPr>
            <p:txBody>
              <a:bodyPr wrap="none">
                <a:spAutoFit/>
              </a:bodyPr>
              <a:lstStyle/>
              <a:p>
                <a:endParaRPr lang="en-US" b="1"/>
              </a:p>
            </p:txBody>
          </p:sp>
        </p:grpSp>
        <p:grpSp>
          <p:nvGrpSpPr>
            <p:cNvPr id="24" name="Group 62"/>
            <p:cNvGrpSpPr>
              <a:grpSpLocks/>
            </p:cNvGrpSpPr>
            <p:nvPr/>
          </p:nvGrpSpPr>
          <p:grpSpPr bwMode="auto">
            <a:xfrm>
              <a:off x="720" y="2256"/>
              <a:ext cx="338" cy="350"/>
              <a:chOff x="4534" y="2544"/>
              <a:chExt cx="953" cy="983"/>
            </a:xfrm>
          </p:grpSpPr>
          <p:grpSp>
            <p:nvGrpSpPr>
              <p:cNvPr id="25" name="Group 63"/>
              <p:cNvGrpSpPr>
                <a:grpSpLocks/>
              </p:cNvGrpSpPr>
              <p:nvPr/>
            </p:nvGrpSpPr>
            <p:grpSpPr bwMode="auto">
              <a:xfrm>
                <a:off x="4534" y="2544"/>
                <a:ext cx="953" cy="952"/>
                <a:chOff x="2200" y="1570"/>
                <a:chExt cx="1496" cy="1496"/>
              </a:xfrm>
            </p:grpSpPr>
            <p:sp>
              <p:nvSpPr>
                <p:cNvPr id="56384" name="Oval 64"/>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6385" name="Oval 65"/>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en-US"/>
                </a:p>
              </p:txBody>
            </p:sp>
            <p:sp>
              <p:nvSpPr>
                <p:cNvPr id="56386" name="Oval 66"/>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6387" name="Oval 67"/>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en-US"/>
                </a:p>
              </p:txBody>
            </p:sp>
            <p:sp>
              <p:nvSpPr>
                <p:cNvPr id="56388" name="Oval 68"/>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en-US"/>
                </a:p>
              </p:txBody>
            </p:sp>
          </p:grpSp>
          <p:sp>
            <p:nvSpPr>
              <p:cNvPr id="56389" name="Rectangle 69"/>
              <p:cNvSpPr>
                <a:spLocks noChangeArrowheads="1"/>
              </p:cNvSpPr>
              <p:nvPr/>
            </p:nvSpPr>
            <p:spPr bwMode="auto">
              <a:xfrm>
                <a:off x="4624" y="2878"/>
                <a:ext cx="327" cy="649"/>
              </a:xfrm>
              <a:prstGeom prst="rect">
                <a:avLst/>
              </a:prstGeom>
              <a:noFill/>
              <a:ln w="9525">
                <a:noFill/>
                <a:miter lim="800000"/>
                <a:headEnd/>
                <a:tailEnd/>
              </a:ln>
              <a:effectLst/>
            </p:spPr>
            <p:txBody>
              <a:bodyPr wrap="none">
                <a:spAutoFit/>
              </a:bodyPr>
              <a:lstStyle/>
              <a:p>
                <a:endParaRPr lang="en-US" b="1"/>
              </a:p>
            </p:txBody>
          </p:sp>
        </p:grpSp>
        <p:grpSp>
          <p:nvGrpSpPr>
            <p:cNvPr id="26" name="Group 70"/>
            <p:cNvGrpSpPr>
              <a:grpSpLocks/>
            </p:cNvGrpSpPr>
            <p:nvPr/>
          </p:nvGrpSpPr>
          <p:grpSpPr bwMode="auto">
            <a:xfrm>
              <a:off x="720" y="3216"/>
              <a:ext cx="338" cy="350"/>
              <a:chOff x="4534" y="2544"/>
              <a:chExt cx="953" cy="983"/>
            </a:xfrm>
          </p:grpSpPr>
          <p:grpSp>
            <p:nvGrpSpPr>
              <p:cNvPr id="27" name="Group 71"/>
              <p:cNvGrpSpPr>
                <a:grpSpLocks/>
              </p:cNvGrpSpPr>
              <p:nvPr/>
            </p:nvGrpSpPr>
            <p:grpSpPr bwMode="auto">
              <a:xfrm>
                <a:off x="4534" y="2544"/>
                <a:ext cx="953" cy="952"/>
                <a:chOff x="2200" y="1570"/>
                <a:chExt cx="1496" cy="1496"/>
              </a:xfrm>
            </p:grpSpPr>
            <p:sp>
              <p:nvSpPr>
                <p:cNvPr id="56392" name="Oval 72"/>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6393" name="Oval 73"/>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en-US"/>
                </a:p>
              </p:txBody>
            </p:sp>
            <p:sp>
              <p:nvSpPr>
                <p:cNvPr id="56394" name="Oval 74"/>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6395" name="Oval 75"/>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en-US"/>
                </a:p>
              </p:txBody>
            </p:sp>
            <p:sp>
              <p:nvSpPr>
                <p:cNvPr id="56396" name="Oval 76"/>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en-US"/>
                </a:p>
              </p:txBody>
            </p:sp>
          </p:grpSp>
          <p:sp>
            <p:nvSpPr>
              <p:cNvPr id="56397" name="Rectangle 77"/>
              <p:cNvSpPr>
                <a:spLocks noChangeArrowheads="1"/>
              </p:cNvSpPr>
              <p:nvPr/>
            </p:nvSpPr>
            <p:spPr bwMode="auto">
              <a:xfrm>
                <a:off x="4624" y="2878"/>
                <a:ext cx="327" cy="649"/>
              </a:xfrm>
              <a:prstGeom prst="rect">
                <a:avLst/>
              </a:prstGeom>
              <a:noFill/>
              <a:ln w="9525">
                <a:noFill/>
                <a:miter lim="800000"/>
                <a:headEnd/>
                <a:tailEnd/>
              </a:ln>
              <a:effectLst/>
            </p:spPr>
            <p:txBody>
              <a:bodyPr wrap="none">
                <a:spAutoFit/>
              </a:bodyPr>
              <a:lstStyle/>
              <a:p>
                <a:endParaRPr lang="en-US" b="1"/>
              </a:p>
            </p:txBody>
          </p:sp>
        </p:grpSp>
        <p:sp>
          <p:nvSpPr>
            <p:cNvPr id="56398" name="Line 78"/>
            <p:cNvSpPr>
              <a:spLocks noChangeShapeType="1"/>
            </p:cNvSpPr>
            <p:nvPr/>
          </p:nvSpPr>
          <p:spPr bwMode="auto">
            <a:xfrm>
              <a:off x="1248" y="1056"/>
              <a:ext cx="473" cy="1"/>
            </a:xfrm>
            <a:prstGeom prst="line">
              <a:avLst/>
            </a:prstGeom>
            <a:noFill/>
            <a:ln w="9525">
              <a:solidFill>
                <a:schemeClr val="tx1"/>
              </a:solidFill>
              <a:round/>
              <a:headEnd/>
              <a:tailEnd type="triangle" w="med" len="med"/>
            </a:ln>
            <a:effectLst/>
          </p:spPr>
          <p:txBody>
            <a:bodyPr/>
            <a:lstStyle/>
            <a:p>
              <a:endParaRPr lang="en-US"/>
            </a:p>
          </p:txBody>
        </p:sp>
        <p:sp>
          <p:nvSpPr>
            <p:cNvPr id="56400" name="Line 80"/>
            <p:cNvSpPr>
              <a:spLocks noChangeShapeType="1"/>
            </p:cNvSpPr>
            <p:nvPr/>
          </p:nvSpPr>
          <p:spPr bwMode="auto">
            <a:xfrm>
              <a:off x="1248" y="1728"/>
              <a:ext cx="473" cy="1"/>
            </a:xfrm>
            <a:prstGeom prst="line">
              <a:avLst/>
            </a:prstGeom>
            <a:noFill/>
            <a:ln w="9525">
              <a:solidFill>
                <a:schemeClr val="tx1"/>
              </a:solidFill>
              <a:round/>
              <a:headEnd/>
              <a:tailEnd type="triangle" w="med" len="med"/>
            </a:ln>
            <a:effectLst/>
          </p:spPr>
          <p:txBody>
            <a:bodyPr/>
            <a:lstStyle/>
            <a:p>
              <a:endParaRPr lang="en-US"/>
            </a:p>
          </p:txBody>
        </p:sp>
        <p:sp>
          <p:nvSpPr>
            <p:cNvPr id="3" name="Rounded Rectangle 6"/>
            <p:cNvSpPr/>
            <p:nvPr/>
          </p:nvSpPr>
          <p:spPr bwMode="auto">
            <a:xfrm>
              <a:off x="3039" y="1551"/>
              <a:ext cx="546" cy="39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8" name="Rounded Rectangle 6"/>
            <p:cNvSpPr/>
            <p:nvPr/>
          </p:nvSpPr>
          <p:spPr bwMode="auto">
            <a:xfrm>
              <a:off x="4143" y="1551"/>
              <a:ext cx="546" cy="39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56409" name="Line 89"/>
            <p:cNvSpPr>
              <a:spLocks noChangeShapeType="1"/>
            </p:cNvSpPr>
            <p:nvPr/>
          </p:nvSpPr>
          <p:spPr bwMode="auto">
            <a:xfrm>
              <a:off x="2544" y="1728"/>
              <a:ext cx="384" cy="0"/>
            </a:xfrm>
            <a:prstGeom prst="line">
              <a:avLst/>
            </a:prstGeom>
            <a:noFill/>
            <a:ln w="9525">
              <a:solidFill>
                <a:schemeClr val="tx1"/>
              </a:solidFill>
              <a:round/>
              <a:headEnd/>
              <a:tailEnd type="triangle" w="med" len="med"/>
            </a:ln>
            <a:effectLst/>
          </p:spPr>
          <p:txBody>
            <a:bodyPr/>
            <a:lstStyle/>
            <a:p>
              <a:endParaRPr lang="en-US"/>
            </a:p>
          </p:txBody>
        </p:sp>
        <p:sp>
          <p:nvSpPr>
            <p:cNvPr id="56410" name="Line 90"/>
            <p:cNvSpPr>
              <a:spLocks noChangeShapeType="1"/>
            </p:cNvSpPr>
            <p:nvPr/>
          </p:nvSpPr>
          <p:spPr bwMode="auto">
            <a:xfrm>
              <a:off x="3648" y="1728"/>
              <a:ext cx="384" cy="0"/>
            </a:xfrm>
            <a:prstGeom prst="line">
              <a:avLst/>
            </a:prstGeom>
            <a:noFill/>
            <a:ln w="9525">
              <a:solidFill>
                <a:schemeClr val="tx1"/>
              </a:solidFill>
              <a:round/>
              <a:headEnd/>
              <a:tailEnd type="triangle" w="med" len="med"/>
            </a:ln>
            <a:effectLst/>
          </p:spPr>
          <p:txBody>
            <a:bodyPr/>
            <a:lstStyle/>
            <a:p>
              <a:endParaRPr lang="en-US"/>
            </a:p>
          </p:txBody>
        </p:sp>
        <p:sp>
          <p:nvSpPr>
            <p:cNvPr id="9" name="Rounded Rectangle 4"/>
            <p:cNvSpPr/>
            <p:nvPr/>
          </p:nvSpPr>
          <p:spPr bwMode="auto">
            <a:xfrm>
              <a:off x="1984" y="2557"/>
              <a:ext cx="546" cy="342"/>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10" name="Rounded Rectangle 5"/>
            <p:cNvSpPr/>
            <p:nvPr/>
          </p:nvSpPr>
          <p:spPr bwMode="auto">
            <a:xfrm>
              <a:off x="1984" y="3565"/>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11" name="Rounded Rectangle 5"/>
            <p:cNvSpPr/>
            <p:nvPr/>
          </p:nvSpPr>
          <p:spPr bwMode="auto">
            <a:xfrm>
              <a:off x="3088" y="3133"/>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12" name="Rounded Rectangle 5"/>
            <p:cNvSpPr/>
            <p:nvPr/>
          </p:nvSpPr>
          <p:spPr bwMode="auto">
            <a:xfrm>
              <a:off x="3088" y="3565"/>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13" name="Rounded Rectangle 5"/>
            <p:cNvSpPr/>
            <p:nvPr/>
          </p:nvSpPr>
          <p:spPr bwMode="auto">
            <a:xfrm>
              <a:off x="4192" y="3133"/>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14" name="Rounded Rectangle 5"/>
            <p:cNvSpPr/>
            <p:nvPr/>
          </p:nvSpPr>
          <p:spPr bwMode="auto">
            <a:xfrm>
              <a:off x="4192" y="3565"/>
              <a:ext cx="546" cy="342"/>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56429" name="Line 109"/>
            <p:cNvSpPr>
              <a:spLocks noChangeShapeType="1"/>
            </p:cNvSpPr>
            <p:nvPr/>
          </p:nvSpPr>
          <p:spPr bwMode="auto">
            <a:xfrm flipV="1">
              <a:off x="1200" y="2208"/>
              <a:ext cx="720" cy="192"/>
            </a:xfrm>
            <a:prstGeom prst="line">
              <a:avLst/>
            </a:prstGeom>
            <a:noFill/>
            <a:ln w="9525">
              <a:solidFill>
                <a:schemeClr val="tx1"/>
              </a:solidFill>
              <a:round/>
              <a:headEnd/>
              <a:tailEnd type="triangle" w="med" len="med"/>
            </a:ln>
            <a:effectLst/>
          </p:spPr>
          <p:txBody>
            <a:bodyPr/>
            <a:lstStyle/>
            <a:p>
              <a:endParaRPr lang="en-US"/>
            </a:p>
          </p:txBody>
        </p:sp>
        <p:sp>
          <p:nvSpPr>
            <p:cNvPr id="56430" name="Line 110"/>
            <p:cNvSpPr>
              <a:spLocks noChangeShapeType="1"/>
            </p:cNvSpPr>
            <p:nvPr/>
          </p:nvSpPr>
          <p:spPr bwMode="auto">
            <a:xfrm>
              <a:off x="1200" y="2448"/>
              <a:ext cx="672" cy="288"/>
            </a:xfrm>
            <a:prstGeom prst="line">
              <a:avLst/>
            </a:prstGeom>
            <a:noFill/>
            <a:ln w="9525">
              <a:solidFill>
                <a:schemeClr val="tx1"/>
              </a:solidFill>
              <a:round/>
              <a:headEnd/>
              <a:tailEnd type="triangle" w="med" len="med"/>
            </a:ln>
            <a:effectLst/>
          </p:spPr>
          <p:txBody>
            <a:bodyPr/>
            <a:lstStyle/>
            <a:p>
              <a:endParaRPr lang="en-US"/>
            </a:p>
          </p:txBody>
        </p:sp>
        <p:sp>
          <p:nvSpPr>
            <p:cNvPr id="56431" name="Line 111"/>
            <p:cNvSpPr>
              <a:spLocks noChangeShapeType="1"/>
            </p:cNvSpPr>
            <p:nvPr/>
          </p:nvSpPr>
          <p:spPr bwMode="auto">
            <a:xfrm flipV="1">
              <a:off x="1152" y="3216"/>
              <a:ext cx="720" cy="192"/>
            </a:xfrm>
            <a:prstGeom prst="line">
              <a:avLst/>
            </a:prstGeom>
            <a:noFill/>
            <a:ln w="9525">
              <a:solidFill>
                <a:schemeClr val="tx1"/>
              </a:solidFill>
              <a:round/>
              <a:headEnd/>
              <a:tailEnd type="triangle" w="med" len="med"/>
            </a:ln>
            <a:effectLst/>
          </p:spPr>
          <p:txBody>
            <a:bodyPr/>
            <a:lstStyle/>
            <a:p>
              <a:endParaRPr lang="en-US"/>
            </a:p>
          </p:txBody>
        </p:sp>
        <p:sp>
          <p:nvSpPr>
            <p:cNvPr id="56432" name="Line 112"/>
            <p:cNvSpPr>
              <a:spLocks noChangeShapeType="1"/>
            </p:cNvSpPr>
            <p:nvPr/>
          </p:nvSpPr>
          <p:spPr bwMode="auto">
            <a:xfrm>
              <a:off x="1152" y="3456"/>
              <a:ext cx="672" cy="288"/>
            </a:xfrm>
            <a:prstGeom prst="line">
              <a:avLst/>
            </a:prstGeom>
            <a:noFill/>
            <a:ln w="9525">
              <a:solidFill>
                <a:schemeClr val="tx1"/>
              </a:solidFill>
              <a:round/>
              <a:headEnd/>
              <a:tailEnd type="triangle" w="med" len="med"/>
            </a:ln>
            <a:effectLst/>
          </p:spPr>
          <p:txBody>
            <a:bodyPr/>
            <a:lstStyle/>
            <a:p>
              <a:endParaRPr lang="en-US"/>
            </a:p>
          </p:txBody>
        </p:sp>
        <p:sp>
          <p:nvSpPr>
            <p:cNvPr id="56433" name="Line 113"/>
            <p:cNvSpPr>
              <a:spLocks noChangeShapeType="1"/>
            </p:cNvSpPr>
            <p:nvPr/>
          </p:nvSpPr>
          <p:spPr bwMode="auto">
            <a:xfrm>
              <a:off x="3744" y="3744"/>
              <a:ext cx="384" cy="0"/>
            </a:xfrm>
            <a:prstGeom prst="line">
              <a:avLst/>
            </a:prstGeom>
            <a:noFill/>
            <a:ln w="9525">
              <a:solidFill>
                <a:schemeClr val="tx1"/>
              </a:solidFill>
              <a:round/>
              <a:headEnd/>
              <a:tailEnd type="triangle" w="med" len="med"/>
            </a:ln>
            <a:effectLst/>
          </p:spPr>
          <p:txBody>
            <a:bodyPr/>
            <a:lstStyle/>
            <a:p>
              <a:endParaRPr lang="en-US"/>
            </a:p>
          </p:txBody>
        </p:sp>
        <p:sp>
          <p:nvSpPr>
            <p:cNvPr id="56434" name="Line 114"/>
            <p:cNvSpPr>
              <a:spLocks noChangeShapeType="1"/>
            </p:cNvSpPr>
            <p:nvPr/>
          </p:nvSpPr>
          <p:spPr bwMode="auto">
            <a:xfrm>
              <a:off x="3744" y="3264"/>
              <a:ext cx="384" cy="0"/>
            </a:xfrm>
            <a:prstGeom prst="line">
              <a:avLst/>
            </a:prstGeom>
            <a:noFill/>
            <a:ln w="9525">
              <a:solidFill>
                <a:schemeClr val="tx1"/>
              </a:solidFill>
              <a:round/>
              <a:headEnd/>
              <a:tailEnd type="triangle" w="med" len="med"/>
            </a:ln>
            <a:effectLst/>
          </p:spPr>
          <p:txBody>
            <a:bodyPr/>
            <a:lstStyle/>
            <a:p>
              <a:endParaRPr lang="en-US"/>
            </a:p>
          </p:txBody>
        </p:sp>
        <p:sp>
          <p:nvSpPr>
            <p:cNvPr id="56435" name="Line 115"/>
            <p:cNvSpPr>
              <a:spLocks noChangeShapeType="1"/>
            </p:cNvSpPr>
            <p:nvPr/>
          </p:nvSpPr>
          <p:spPr bwMode="auto">
            <a:xfrm>
              <a:off x="2640" y="3264"/>
              <a:ext cx="384" cy="0"/>
            </a:xfrm>
            <a:prstGeom prst="line">
              <a:avLst/>
            </a:prstGeom>
            <a:noFill/>
            <a:ln w="9525">
              <a:solidFill>
                <a:schemeClr val="tx1"/>
              </a:solidFill>
              <a:round/>
              <a:headEnd/>
              <a:tailEnd type="triangle" w="med" len="med"/>
            </a:ln>
            <a:effectLst/>
          </p:spPr>
          <p:txBody>
            <a:bodyPr/>
            <a:lstStyle/>
            <a:p>
              <a:endParaRPr lang="en-US"/>
            </a:p>
          </p:txBody>
        </p:sp>
        <p:sp>
          <p:nvSpPr>
            <p:cNvPr id="56436" name="Line 116"/>
            <p:cNvSpPr>
              <a:spLocks noChangeShapeType="1"/>
            </p:cNvSpPr>
            <p:nvPr/>
          </p:nvSpPr>
          <p:spPr bwMode="auto">
            <a:xfrm>
              <a:off x="2640" y="3744"/>
              <a:ext cx="384" cy="0"/>
            </a:xfrm>
            <a:prstGeom prst="line">
              <a:avLst/>
            </a:prstGeom>
            <a:noFill/>
            <a:ln w="9525">
              <a:solidFill>
                <a:schemeClr val="tx1"/>
              </a:solidFill>
              <a:round/>
              <a:headEnd/>
              <a:tailEnd type="triangle" w="med" len="med"/>
            </a:ln>
            <a:effectLst/>
          </p:spPr>
          <p:txBody>
            <a:bodyPr/>
            <a:lstStyle/>
            <a:p>
              <a:endParaRPr lang="en-US"/>
            </a:p>
          </p:txBody>
        </p:sp>
      </p:grpSp>
      <p:sp>
        <p:nvSpPr>
          <p:cNvPr id="56439" name="Text Box 119"/>
          <p:cNvSpPr txBox="1">
            <a:spLocks noChangeArrowheads="1"/>
          </p:cNvSpPr>
          <p:nvPr/>
        </p:nvSpPr>
        <p:spPr bwMode="auto">
          <a:xfrm>
            <a:off x="2133600" y="990600"/>
            <a:ext cx="3810000" cy="366713"/>
          </a:xfrm>
          <a:prstGeom prst="rect">
            <a:avLst/>
          </a:prstGeom>
          <a:noFill/>
          <a:ln w="9525">
            <a:noFill/>
            <a:miter lim="800000"/>
            <a:headEnd/>
            <a:tailEnd/>
          </a:ln>
          <a:effectLst/>
        </p:spPr>
        <p:txBody>
          <a:bodyPr>
            <a:spAutoFit/>
          </a:bodyPr>
          <a:lstStyle/>
          <a:p>
            <a:pPr>
              <a:spcBef>
                <a:spcPct val="50000"/>
              </a:spcBef>
            </a:pPr>
            <a:r>
              <a:rPr lang="en-US" b="1" u="sng"/>
              <a:t>Demand  Source</a:t>
            </a:r>
            <a:r>
              <a:rPr lang="en-US" b="1"/>
              <a:t>         </a:t>
            </a:r>
            <a:r>
              <a:rPr lang="en-US" b="1" u="sng"/>
              <a:t> Server (s)</a:t>
            </a:r>
          </a:p>
        </p:txBody>
      </p:sp>
      <p:sp>
        <p:nvSpPr>
          <p:cNvPr id="15" name="Title 1"/>
          <p:cNvSpPr>
            <a:spLocks/>
          </p:cNvSpPr>
          <p:nvPr/>
        </p:nvSpPr>
        <p:spPr bwMode="auto">
          <a:xfrm>
            <a:off x="0" y="1447800"/>
            <a:ext cx="2133600" cy="549275"/>
          </a:xfrm>
          <a:prstGeom prst="rect">
            <a:avLst/>
          </a:prstGeom>
          <a:noFill/>
          <a:ln w="9525">
            <a:noFill/>
            <a:miter lim="800000"/>
            <a:headEnd/>
            <a:tailEnd/>
          </a:ln>
        </p:spPr>
        <p:txBody>
          <a:bodyPr lIns="0" tIns="0" rIns="0" bIns="0">
            <a:spAutoFit/>
          </a:bodyPr>
          <a:lstStyle/>
          <a:p>
            <a:pPr algn="r" defTabSz="912813">
              <a:lnSpc>
                <a:spcPct val="90000"/>
              </a:lnSpc>
            </a:pPr>
            <a:r>
              <a:rPr lang="en-US" sz="2000">
                <a:solidFill>
                  <a:srgbClr val="005825"/>
                </a:solidFill>
                <a:latin typeface="Calibri" pitchFamily="34" charset="0"/>
                <a:cs typeface="Arial" charset="0"/>
              </a:rPr>
              <a:t>Single Channel Single Phase</a:t>
            </a:r>
          </a:p>
        </p:txBody>
      </p:sp>
      <p:sp>
        <p:nvSpPr>
          <p:cNvPr id="16" name="Title 1"/>
          <p:cNvSpPr>
            <a:spLocks/>
          </p:cNvSpPr>
          <p:nvPr/>
        </p:nvSpPr>
        <p:spPr bwMode="auto">
          <a:xfrm>
            <a:off x="0" y="2514600"/>
            <a:ext cx="2133600" cy="549275"/>
          </a:xfrm>
          <a:prstGeom prst="rect">
            <a:avLst/>
          </a:prstGeom>
          <a:noFill/>
          <a:ln w="9525">
            <a:noFill/>
            <a:miter lim="800000"/>
            <a:headEnd/>
            <a:tailEnd/>
          </a:ln>
        </p:spPr>
        <p:txBody>
          <a:bodyPr lIns="0" tIns="0" rIns="0" bIns="0">
            <a:spAutoFit/>
          </a:bodyPr>
          <a:lstStyle/>
          <a:p>
            <a:pPr algn="r" defTabSz="912813">
              <a:lnSpc>
                <a:spcPct val="90000"/>
              </a:lnSpc>
            </a:pPr>
            <a:r>
              <a:rPr lang="en-US" sz="2000">
                <a:solidFill>
                  <a:srgbClr val="005825"/>
                </a:solidFill>
                <a:latin typeface="Calibri" pitchFamily="34" charset="0"/>
                <a:cs typeface="Arial" charset="0"/>
              </a:rPr>
              <a:t>Single Channel  Multiple Phase</a:t>
            </a:r>
          </a:p>
        </p:txBody>
      </p:sp>
      <p:sp>
        <p:nvSpPr>
          <p:cNvPr id="17" name="Title 1"/>
          <p:cNvSpPr>
            <a:spLocks/>
          </p:cNvSpPr>
          <p:nvPr/>
        </p:nvSpPr>
        <p:spPr bwMode="auto">
          <a:xfrm>
            <a:off x="0" y="3581400"/>
            <a:ext cx="2133600" cy="549275"/>
          </a:xfrm>
          <a:prstGeom prst="rect">
            <a:avLst/>
          </a:prstGeom>
          <a:noFill/>
          <a:ln w="9525">
            <a:noFill/>
            <a:miter lim="800000"/>
            <a:headEnd/>
            <a:tailEnd/>
          </a:ln>
        </p:spPr>
        <p:txBody>
          <a:bodyPr lIns="0" tIns="0" rIns="0" bIns="0">
            <a:spAutoFit/>
          </a:bodyPr>
          <a:lstStyle/>
          <a:p>
            <a:pPr algn="r" defTabSz="912813">
              <a:lnSpc>
                <a:spcPct val="90000"/>
              </a:lnSpc>
            </a:pPr>
            <a:r>
              <a:rPr lang="en-US" sz="2000">
                <a:solidFill>
                  <a:srgbClr val="005825"/>
                </a:solidFill>
                <a:latin typeface="Calibri" pitchFamily="34" charset="0"/>
                <a:cs typeface="Arial" charset="0"/>
              </a:rPr>
              <a:t>Multiple Channel Single Phase</a:t>
            </a:r>
          </a:p>
        </p:txBody>
      </p:sp>
      <p:sp>
        <p:nvSpPr>
          <p:cNvPr id="18" name="Title 1"/>
          <p:cNvSpPr>
            <a:spLocks/>
          </p:cNvSpPr>
          <p:nvPr/>
        </p:nvSpPr>
        <p:spPr bwMode="auto">
          <a:xfrm>
            <a:off x="0" y="5105400"/>
            <a:ext cx="2133600" cy="549275"/>
          </a:xfrm>
          <a:prstGeom prst="rect">
            <a:avLst/>
          </a:prstGeom>
          <a:noFill/>
          <a:ln w="9525">
            <a:noFill/>
            <a:miter lim="800000"/>
            <a:headEnd/>
            <a:tailEnd/>
          </a:ln>
        </p:spPr>
        <p:txBody>
          <a:bodyPr lIns="0" tIns="0" rIns="0" bIns="0">
            <a:spAutoFit/>
          </a:bodyPr>
          <a:lstStyle/>
          <a:p>
            <a:pPr algn="r" defTabSz="912813">
              <a:lnSpc>
                <a:spcPct val="90000"/>
              </a:lnSpc>
            </a:pPr>
            <a:r>
              <a:rPr lang="en-US" sz="2000">
                <a:solidFill>
                  <a:srgbClr val="005825"/>
                </a:solidFill>
                <a:latin typeface="Calibri" pitchFamily="34" charset="0"/>
                <a:cs typeface="Arial" charset="0"/>
              </a:rPr>
              <a:t>Multiple Channel Multiple Phase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style.rotation</p:attrName>
                                        </p:attrNameLst>
                                      </p:cBhvr>
                                      <p:tavLst>
                                        <p:tav tm="0">
                                          <p:val>
                                            <p:fltVal val="720"/>
                                          </p:val>
                                        </p:tav>
                                        <p:tav tm="100000">
                                          <p:val>
                                            <p:fltVal val="0"/>
                                          </p:val>
                                        </p:tav>
                                      </p:tavLst>
                                    </p:anim>
                                    <p:anim calcmode="lin" valueType="num">
                                      <p:cBhvr>
                                        <p:cTn id="9" dur="2000" fill="hold"/>
                                        <p:tgtEl>
                                          <p:spTgt spid="19"/>
                                        </p:tgtEl>
                                        <p:attrNameLst>
                                          <p:attrName>ppt_h</p:attrName>
                                        </p:attrNameLst>
                                      </p:cBhvr>
                                      <p:tavLst>
                                        <p:tav tm="0">
                                          <p:val>
                                            <p:fltVal val="0"/>
                                          </p:val>
                                        </p:tav>
                                        <p:tav tm="100000">
                                          <p:val>
                                            <p:strVal val="#ppt_h"/>
                                          </p:val>
                                        </p:tav>
                                      </p:tavLst>
                                    </p:anim>
                                    <p:anim calcmode="lin" valueType="num">
                                      <p:cBhvr>
                                        <p:cTn id="10" dur="2000" fill="hold"/>
                                        <p:tgtEl>
                                          <p:spTgt spid="19"/>
                                        </p:tgtEl>
                                        <p:attrNameLst>
                                          <p:attrName>ppt_w</p:attrName>
                                        </p:attrNameLst>
                                      </p:cBhvr>
                                      <p:tavLst>
                                        <p:tav tm="0">
                                          <p:val>
                                            <p:fltVal val="0"/>
                                          </p:val>
                                        </p:tav>
                                        <p:tav tm="100000">
                                          <p:val>
                                            <p:strVal val="#ppt_w"/>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900" decel="100000" fill="hold"/>
                                        <p:tgtEl>
                                          <p:spTgt spid="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900" decel="100000" fill="hold"/>
                                        <p:tgtEl>
                                          <p:spTgt spid="1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900" decel="100000" fill="hold"/>
                                        <p:tgtEl>
                                          <p:spTgt spid="1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900" decel="100000" fill="hold"/>
                                        <p:tgtEl>
                                          <p:spTgt spid="1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183563" cy="1343025"/>
          </a:xfrm>
        </p:spPr>
        <p:txBody>
          <a:bodyPr numCol="1" compatLnSpc="1">
            <a:prstTxWarp prst="textNoShape">
              <a:avLst/>
            </a:prstTxWarp>
          </a:bodyPr>
          <a:lstStyle/>
          <a:p>
            <a:r>
              <a:rPr smtClean="0">
                <a:ln>
                  <a:noFill/>
                </a:ln>
                <a:cs typeface="Arial" charset="0"/>
              </a:rPr>
              <a:t>Perceived Waiting Times</a:t>
            </a:r>
            <a:br>
              <a:rPr smtClean="0">
                <a:ln>
                  <a:noFill/>
                </a:ln>
                <a:cs typeface="Arial" charset="0"/>
              </a:rPr>
            </a:br>
            <a:r>
              <a:rPr sz="4400" smtClean="0">
                <a:ln>
                  <a:noFill/>
                </a:ln>
                <a:solidFill>
                  <a:srgbClr val="145150"/>
                </a:solidFill>
                <a:cs typeface="Arial" charset="0"/>
              </a:rPr>
              <a:t>Management Techniques</a:t>
            </a:r>
          </a:p>
        </p:txBody>
      </p:sp>
      <p:sp>
        <p:nvSpPr>
          <p:cNvPr id="4" name="Text Placeholder 3"/>
          <p:cNvSpPr>
            <a:spLocks noGrp="1"/>
          </p:cNvSpPr>
          <p:nvPr>
            <p:ph type="body" sz="quarter" idx="10"/>
          </p:nvPr>
        </p:nvSpPr>
        <p:spPr>
          <a:xfrm>
            <a:off x="228600" y="2590800"/>
            <a:ext cx="5791200" cy="1384994"/>
          </a:xfrm>
        </p:spPr>
        <p:txBody>
          <a:bodyPr/>
          <a:lstStyle/>
          <a:p>
            <a:pPr fontAlgn="auto">
              <a:spcAft>
                <a:spcPts val="0"/>
              </a:spcAft>
              <a:defRPr/>
            </a:pPr>
            <a:r>
              <a:rPr sz="7200" smtClean="0"/>
              <a:t>perception</a:t>
            </a:r>
            <a:endParaRPr sz="7200"/>
          </a:p>
        </p:txBody>
      </p:sp>
      <p:sp>
        <p:nvSpPr>
          <p:cNvPr id="3" name="Rounded Rectangle 3"/>
          <p:cNvSpPr/>
          <p:nvPr/>
        </p:nvSpPr>
        <p:spPr bwMode="auto">
          <a:xfrm>
            <a:off x="4246352" y="3453102"/>
            <a:ext cx="4776591" cy="609322"/>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marL="0" lvl="1" algn="ctr" defTabSz="912813"/>
            <a:r>
              <a:rPr lang="en-US" sz="2400" b="1" dirty="0">
                <a:solidFill>
                  <a:schemeClr val="tx1"/>
                </a:solidFill>
                <a:latin typeface="Arial" charset="0"/>
              </a:rPr>
              <a:t>Relieve Customer Anxiety</a:t>
            </a:r>
          </a:p>
        </p:txBody>
      </p:sp>
      <p:sp>
        <p:nvSpPr>
          <p:cNvPr id="5" name="Rounded Rectangle 4"/>
          <p:cNvSpPr/>
          <p:nvPr/>
        </p:nvSpPr>
        <p:spPr bwMode="auto">
          <a:xfrm>
            <a:off x="4252586" y="2691102"/>
            <a:ext cx="4776591" cy="609322"/>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marL="0" lvl="1" algn="ctr" defTabSz="912813"/>
            <a:r>
              <a:rPr lang="en-US" sz="2400" b="1" dirty="0">
                <a:solidFill>
                  <a:schemeClr val="tx1"/>
                </a:solidFill>
                <a:latin typeface="Arial" charset="0"/>
              </a:rPr>
              <a:t>Start the Service Quickly</a:t>
            </a:r>
          </a:p>
        </p:txBody>
      </p:sp>
      <p:sp>
        <p:nvSpPr>
          <p:cNvPr id="6" name="Rounded Rectangle 5"/>
          <p:cNvSpPr/>
          <p:nvPr/>
        </p:nvSpPr>
        <p:spPr bwMode="auto">
          <a:xfrm>
            <a:off x="4252304" y="2002624"/>
            <a:ext cx="4766795" cy="541619"/>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2813"/>
            <a:r>
              <a:rPr lang="en-US" sz="2400" b="1" dirty="0">
                <a:solidFill>
                  <a:schemeClr val="tx1"/>
                </a:solidFill>
                <a:latin typeface="Arial" charset="0"/>
              </a:rPr>
              <a:t>Keep Customers Occupied</a:t>
            </a:r>
          </a:p>
        </p:txBody>
      </p:sp>
      <p:sp>
        <p:nvSpPr>
          <p:cNvPr id="7" name="Rounded Rectangle 6"/>
          <p:cNvSpPr/>
          <p:nvPr/>
        </p:nvSpPr>
        <p:spPr bwMode="auto">
          <a:xfrm>
            <a:off x="4246352" y="5583593"/>
            <a:ext cx="4776591" cy="542486"/>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marL="0" lvl="1" algn="ctr" defTabSz="912813"/>
            <a:r>
              <a:rPr lang="en-US" sz="2400" b="1" dirty="0">
                <a:solidFill>
                  <a:schemeClr val="tx1"/>
                </a:solidFill>
                <a:latin typeface="Arial" charset="0"/>
              </a:rPr>
              <a:t>Design a Fair Waiting System</a:t>
            </a:r>
          </a:p>
        </p:txBody>
      </p:sp>
      <p:sp>
        <p:nvSpPr>
          <p:cNvPr id="8" name="Rounded Rectangle 7"/>
          <p:cNvSpPr/>
          <p:nvPr/>
        </p:nvSpPr>
        <p:spPr bwMode="auto">
          <a:xfrm>
            <a:off x="4252586" y="4897793"/>
            <a:ext cx="4776591" cy="542486"/>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marL="0" lvl="1" algn="ctr" defTabSz="912813"/>
            <a:r>
              <a:rPr lang="en-US" sz="2400" b="1" dirty="0">
                <a:solidFill>
                  <a:schemeClr val="tx1"/>
                </a:solidFill>
                <a:latin typeface="Arial" charset="0"/>
              </a:rPr>
              <a:t>Group Customers Together</a:t>
            </a:r>
          </a:p>
        </p:txBody>
      </p:sp>
      <p:sp>
        <p:nvSpPr>
          <p:cNvPr id="9" name="Rounded Rectangle 8"/>
          <p:cNvSpPr/>
          <p:nvPr/>
        </p:nvSpPr>
        <p:spPr bwMode="auto">
          <a:xfrm>
            <a:off x="4252304" y="4211993"/>
            <a:ext cx="4766795" cy="542486"/>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2813"/>
            <a:r>
              <a:rPr lang="en-US" sz="2400" b="1">
                <a:solidFill>
                  <a:schemeClr val="tx1"/>
                </a:solidFill>
                <a:latin typeface="Arial" charset="0"/>
              </a:rPr>
              <a:t>Keep Customers Informed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500"/>
                                        <p:tgtEl>
                                          <p:spTgt spid="5"/>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500"/>
                                        <p:tgtEl>
                                          <p:spTgt spid="3"/>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500"/>
                                        <p:tgtEl>
                                          <p:spTgt spid="9"/>
                                        </p:tgtEl>
                                      </p:cBhvr>
                                    </p:animEffect>
                                  </p:childTnLst>
                                </p:cTn>
                              </p:par>
                            </p:childTnLst>
                          </p:cTn>
                        </p:par>
                        <p:par>
                          <p:cTn id="20" fill="hold">
                            <p:stCondLst>
                              <p:cond delay="2000"/>
                            </p:stCondLst>
                            <p:childTnLst>
                              <p:par>
                                <p:cTn id="21" presetID="8"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amond(in)">
                                      <p:cBhvr>
                                        <p:cTn id="23" dur="500"/>
                                        <p:tgtEl>
                                          <p:spTgt spid="8"/>
                                        </p:tgtEl>
                                      </p:cBhvr>
                                    </p:animEffect>
                                  </p:childTnLst>
                                </p:cTn>
                              </p:par>
                            </p:childTnLst>
                          </p:cTn>
                        </p:par>
                        <p:par>
                          <p:cTn id="24" fill="hold">
                            <p:stCondLst>
                              <p:cond delay="2500"/>
                            </p:stCondLst>
                            <p:childTnLst>
                              <p:par>
                                <p:cTn id="25" presetID="8"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amond(i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numCol="1" anchorCtr="0" compatLnSpc="1">
            <a:prstTxWarp prst="textNoShape">
              <a:avLst/>
            </a:prstTxWarp>
          </a:bodyPr>
          <a:lstStyle/>
          <a:p>
            <a:r>
              <a:rPr smtClean="0">
                <a:ln>
                  <a:noFill/>
                </a:ln>
                <a:cs typeface="Arial" charset="0"/>
              </a:rPr>
              <a:t>Managing Service Quality</a:t>
            </a:r>
          </a:p>
        </p:txBody>
      </p:sp>
      <p:sp>
        <p:nvSpPr>
          <p:cNvPr id="54275" name="Text Placeholder 2"/>
          <p:cNvSpPr>
            <a:spLocks noGrp="1"/>
          </p:cNvSpPr>
          <p:nvPr>
            <p:ph type="body" sz="quarter" idx="4294967295"/>
          </p:nvPr>
        </p:nvSpPr>
        <p:spPr>
          <a:xfrm>
            <a:off x="381000" y="1411288"/>
            <a:ext cx="8382000" cy="2860675"/>
          </a:xfrm>
        </p:spPr>
        <p:txBody>
          <a:bodyPr/>
          <a:lstStyle/>
          <a:p>
            <a:r>
              <a:rPr lang="en-US" sz="2800" dirty="0" smtClean="0"/>
              <a:t>Customer satisfaction with the service depends not only on the ability of the firm to deliver what customers want, but on the customers’ perceptions of the quality of the service received.</a:t>
            </a:r>
          </a:p>
          <a:p>
            <a:pPr>
              <a:buFontTx/>
              <a:buNone/>
            </a:pPr>
            <a:endParaRPr lang="en-US" sz="2800" dirty="0" smtClean="0"/>
          </a:p>
          <a:p>
            <a:r>
              <a:rPr lang="en-US" sz="2800" dirty="0" smtClean="0"/>
              <a:t>Service quality depends on the firm’s employees to satisfy customers varying expectations.</a:t>
            </a:r>
          </a:p>
        </p:txBody>
      </p:sp>
      <p:pic>
        <p:nvPicPr>
          <p:cNvPr id="54294" name="Picture 22" descr="MPj04118220000[1]"/>
          <p:cNvPicPr>
            <a:picLocks noChangeAspect="1" noChangeArrowheads="1"/>
          </p:cNvPicPr>
          <p:nvPr/>
        </p:nvPicPr>
        <p:blipFill>
          <a:blip r:embed="rId3" cstate="print"/>
          <a:srcRect/>
          <a:stretch>
            <a:fillRect/>
          </a:stretch>
        </p:blipFill>
        <p:spPr bwMode="auto">
          <a:xfrm>
            <a:off x="3048000" y="4394200"/>
            <a:ext cx="2743200" cy="182562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100"/>
                                        <p:tgtEl>
                                          <p:spTgt spid="54275">
                                            <p:txEl>
                                              <p:pRg st="0" end="0"/>
                                            </p:txEl>
                                          </p:spTgt>
                                        </p:tgtEl>
                                      </p:cBhvr>
                                    </p:animEffect>
                                    <p:anim calcmode="lin" valueType="num">
                                      <p:cBhvr>
                                        <p:cTn id="8" dur="4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54275">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4275">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4275">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18" presetClass="entr" presetSubtype="12" fill="hold" grpId="0" nodeType="afterEffect">
                                  <p:stCondLst>
                                    <p:cond delay="100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trips(downLeft)">
                                      <p:cBhvr>
                                        <p:cTn id="15" dur="500"/>
                                        <p:tgtEl>
                                          <p:spTgt spid="54275">
                                            <p:txEl>
                                              <p:pRg st="2" end="2"/>
                                            </p:txEl>
                                          </p:spTgt>
                                        </p:tgtEl>
                                      </p:cBhvr>
                                    </p:animEffect>
                                  </p:childTnLst>
                                </p:cTn>
                              </p:par>
                              <p:par>
                                <p:cTn id="16" presetID="19" presetClass="entr" presetSubtype="10" fill="hold" nodeType="withEffect">
                                  <p:stCondLst>
                                    <p:cond delay="0"/>
                                  </p:stCondLst>
                                  <p:childTnLst>
                                    <p:set>
                                      <p:cBhvr>
                                        <p:cTn id="17" dur="1" fill="hold">
                                          <p:stCondLst>
                                            <p:cond delay="0"/>
                                          </p:stCondLst>
                                        </p:cTn>
                                        <p:tgtEl>
                                          <p:spTgt spid="54294"/>
                                        </p:tgtEl>
                                        <p:attrNameLst>
                                          <p:attrName>style.visibility</p:attrName>
                                        </p:attrNameLst>
                                      </p:cBhvr>
                                      <p:to>
                                        <p:strVal val="visible"/>
                                      </p:to>
                                    </p:set>
                                    <p:anim calcmode="lin" valueType="num">
                                      <p:cBhvr>
                                        <p:cTn id="18" dur="2000" fill="hold"/>
                                        <p:tgtEl>
                                          <p:spTgt spid="54294"/>
                                        </p:tgtEl>
                                        <p:attrNameLst>
                                          <p:attrName>ppt_w</p:attrName>
                                        </p:attrNameLst>
                                      </p:cBhvr>
                                      <p:tavLst>
                                        <p:tav tm="0" fmla="#ppt_w*sin(2.5*pi*$)">
                                          <p:val>
                                            <p:fltVal val="0"/>
                                          </p:val>
                                        </p:tav>
                                        <p:tav tm="100000">
                                          <p:val>
                                            <p:fltVal val="1"/>
                                          </p:val>
                                        </p:tav>
                                      </p:tavLst>
                                    </p:anim>
                                    <p:anim calcmode="lin" valueType="num">
                                      <p:cBhvr>
                                        <p:cTn id="19" dur="2000" fill="hold"/>
                                        <p:tgtEl>
                                          <p:spTgt spid="542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228600"/>
            <a:ext cx="7681913" cy="603250"/>
          </a:xfrm>
        </p:spPr>
        <p:txBody>
          <a:bodyPr numCol="1" anchorCtr="0" compatLnSpc="1">
            <a:prstTxWarp prst="textNoShape">
              <a:avLst/>
            </a:prstTxWarp>
            <a:noAutofit/>
          </a:bodyPr>
          <a:lstStyle/>
          <a:p>
            <a:r>
              <a:rPr sz="4400" smtClean="0">
                <a:ln>
                  <a:noFill/>
                </a:ln>
                <a:cs typeface="Arial" charset="0"/>
              </a:rPr>
              <a:t>Recovering Poor Service Quality</a:t>
            </a:r>
          </a:p>
        </p:txBody>
      </p:sp>
      <p:sp>
        <p:nvSpPr>
          <p:cNvPr id="58372" name="Text Placeholder 2"/>
          <p:cNvSpPr>
            <a:spLocks/>
          </p:cNvSpPr>
          <p:nvPr/>
        </p:nvSpPr>
        <p:spPr bwMode="auto">
          <a:xfrm>
            <a:off x="228600" y="1600200"/>
            <a:ext cx="5715000" cy="4178300"/>
          </a:xfrm>
          <a:prstGeom prst="rect">
            <a:avLst/>
          </a:prstGeom>
          <a:noFill/>
          <a:ln w="9525">
            <a:noFill/>
            <a:miter lim="800000"/>
            <a:headEnd/>
            <a:tailEnd/>
          </a:ln>
        </p:spPr>
        <p:txBody>
          <a:bodyPr lIns="0" tIns="0" rIns="0" bIns="0">
            <a:spAutoFit/>
          </a:bodyPr>
          <a:lstStyle/>
          <a:p>
            <a:pPr defTabSz="912813">
              <a:lnSpc>
                <a:spcPct val="90000"/>
              </a:lnSpc>
              <a:spcBef>
                <a:spcPct val="20000"/>
              </a:spcBef>
              <a:buFontTx/>
              <a:buBlip>
                <a:blip r:embed="rId3"/>
              </a:buBlip>
            </a:pPr>
            <a:r>
              <a:rPr lang="en-US" sz="3200">
                <a:latin typeface="Calibri" pitchFamily="34" charset="0"/>
              </a:rPr>
              <a:t>Keeps customers loyal and coming back and serves as good word-of-mouth advertising</a:t>
            </a:r>
          </a:p>
          <a:p>
            <a:pPr defTabSz="912813">
              <a:lnSpc>
                <a:spcPct val="90000"/>
              </a:lnSpc>
              <a:spcBef>
                <a:spcPct val="20000"/>
              </a:spcBef>
            </a:pPr>
            <a:endParaRPr lang="en-US" sz="3200">
              <a:latin typeface="Calibri" pitchFamily="34" charset="0"/>
            </a:endParaRPr>
          </a:p>
          <a:p>
            <a:pPr defTabSz="912813">
              <a:lnSpc>
                <a:spcPct val="90000"/>
              </a:lnSpc>
              <a:spcBef>
                <a:spcPct val="20000"/>
              </a:spcBef>
              <a:buFontTx/>
              <a:buBlip>
                <a:blip r:embed="rId3"/>
              </a:buBlip>
            </a:pPr>
            <a:r>
              <a:rPr lang="en-US" sz="3200">
                <a:latin typeface="Calibri" pitchFamily="34" charset="0"/>
              </a:rPr>
              <a:t>To Recover From Poor Service</a:t>
            </a:r>
          </a:p>
          <a:p>
            <a:pPr marL="284163" lvl="1" indent="-169863" defTabSz="912813">
              <a:lnSpc>
                <a:spcPct val="90000"/>
              </a:lnSpc>
              <a:spcBef>
                <a:spcPct val="20000"/>
              </a:spcBef>
              <a:buFontTx/>
              <a:buBlip>
                <a:blip r:embed="rId4"/>
              </a:buBlip>
            </a:pPr>
            <a:r>
              <a:rPr lang="en-US" sz="2800">
                <a:latin typeface="Calibri" pitchFamily="34" charset="0"/>
              </a:rPr>
              <a:t>develop recovery procedures</a:t>
            </a:r>
          </a:p>
          <a:p>
            <a:pPr marL="284163" lvl="1" indent="-169863" defTabSz="912813">
              <a:lnSpc>
                <a:spcPct val="90000"/>
              </a:lnSpc>
              <a:spcBef>
                <a:spcPct val="20000"/>
              </a:spcBef>
              <a:buFontTx/>
              <a:buBlip>
                <a:blip r:embed="rId4"/>
              </a:buBlip>
            </a:pPr>
            <a:r>
              <a:rPr lang="en-US" sz="2800">
                <a:latin typeface="Calibri" pitchFamily="34" charset="0"/>
              </a:rPr>
              <a:t>train employees in these procedures</a:t>
            </a:r>
          </a:p>
          <a:p>
            <a:pPr marL="284163" lvl="1" indent="-169863" defTabSz="912813">
              <a:lnSpc>
                <a:spcPct val="90000"/>
              </a:lnSpc>
              <a:spcBef>
                <a:spcPct val="20000"/>
              </a:spcBef>
              <a:buFontTx/>
              <a:buBlip>
                <a:blip r:embed="rId4"/>
              </a:buBlip>
            </a:pPr>
            <a:r>
              <a:rPr lang="en-US" sz="2800">
                <a:latin typeface="Calibri" pitchFamily="34" charset="0"/>
              </a:rPr>
              <a:t>empower employees to remedy customer problems</a:t>
            </a:r>
          </a:p>
        </p:txBody>
      </p:sp>
      <p:pic>
        <p:nvPicPr>
          <p:cNvPr id="58374" name="Picture 6" descr="MPj04118210000[1]"/>
          <p:cNvPicPr>
            <a:picLocks noChangeAspect="1" noChangeArrowheads="1"/>
          </p:cNvPicPr>
          <p:nvPr/>
        </p:nvPicPr>
        <p:blipFill>
          <a:blip r:embed="rId5" cstate="print"/>
          <a:srcRect/>
          <a:stretch>
            <a:fillRect/>
          </a:stretch>
        </p:blipFill>
        <p:spPr bwMode="auto">
          <a:xfrm>
            <a:off x="5638800" y="2057400"/>
            <a:ext cx="3505200" cy="233362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descr="j0411832"/>
          <p:cNvPicPr>
            <a:picLocks noChangeAspect="1" noChangeArrowheads="1"/>
          </p:cNvPicPr>
          <p:nvPr/>
        </p:nvPicPr>
        <p:blipFill>
          <a:blip r:embed="rId3" cstate="print"/>
          <a:srcRect l="23529"/>
          <a:stretch>
            <a:fillRect/>
          </a:stretch>
        </p:blipFill>
        <p:spPr bwMode="auto">
          <a:xfrm>
            <a:off x="5029200" y="1524000"/>
            <a:ext cx="3962400" cy="3452813"/>
          </a:xfrm>
          <a:prstGeom prst="rect">
            <a:avLst/>
          </a:prstGeom>
          <a:noFill/>
        </p:spPr>
      </p:pic>
      <p:sp>
        <p:nvSpPr>
          <p:cNvPr id="6" name="Text Placeholder 3"/>
          <p:cNvSpPr>
            <a:spLocks noGrp="1"/>
          </p:cNvSpPr>
          <p:nvPr>
            <p:ph type="body" sz="quarter" idx="10"/>
          </p:nvPr>
        </p:nvSpPr>
        <p:spPr>
          <a:xfrm>
            <a:off x="304800" y="2438400"/>
            <a:ext cx="7690114" cy="1384994"/>
          </a:xfrm>
        </p:spPr>
        <p:txBody>
          <a:bodyPr/>
          <a:lstStyle/>
          <a:p>
            <a:pPr fontAlgn="auto">
              <a:spcAft>
                <a:spcPts val="0"/>
              </a:spcAft>
              <a:defRPr/>
            </a:pPr>
            <a:r>
              <a:rPr sz="9000" smtClean="0"/>
              <a:t>questions</a:t>
            </a:r>
            <a:r>
              <a:rPr smtClean="0"/>
              <a:t> </a:t>
            </a:r>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type="body" sz="quarter" idx="10"/>
          </p:nvPr>
        </p:nvSpPr>
        <p:spPr>
          <a:xfrm>
            <a:off x="1790700" y="2577406"/>
            <a:ext cx="5562600" cy="1384994"/>
          </a:xfrm>
        </p:spPr>
        <p:txBody>
          <a:bodyPr/>
          <a:lstStyle/>
          <a:p>
            <a:pPr algn="ctr" fontAlgn="auto">
              <a:spcAft>
                <a:spcPts val="0"/>
              </a:spcAft>
              <a:defRPr/>
            </a:pPr>
            <a:r>
              <a:rPr sz="9000" smtClean="0"/>
              <a:t>Thank you!</a:t>
            </a:r>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chorCtr="0" compatLnSpc="1">
            <a:prstTxWarp prst="textNoShape">
              <a:avLst/>
            </a:prstTxWarp>
          </a:bodyPr>
          <a:lstStyle/>
          <a:p>
            <a:r>
              <a:rPr smtClean="0">
                <a:ln>
                  <a:noFill/>
                </a:ln>
                <a:cs typeface="Arial" charset="0"/>
              </a:rPr>
              <a:t>Health Portal</a:t>
            </a:r>
            <a:endParaRPr smtClean="0">
              <a:ln>
                <a:noFill/>
              </a:ln>
              <a:cs typeface="Arial" charset="0"/>
            </a:endParaRPr>
          </a:p>
        </p:txBody>
      </p:sp>
      <p:sp>
        <p:nvSpPr>
          <p:cNvPr id="19458" name="Text Placeholder 2"/>
          <p:cNvSpPr>
            <a:spLocks noGrp="1"/>
          </p:cNvSpPr>
          <p:nvPr>
            <p:ph type="body" sz="quarter" idx="10"/>
          </p:nvPr>
        </p:nvSpPr>
        <p:spPr>
          <a:xfrm>
            <a:off x="304800" y="1066800"/>
            <a:ext cx="8382000" cy="886397"/>
          </a:xfrm>
        </p:spPr>
        <p:txBody>
          <a:bodyPr/>
          <a:lstStyle/>
          <a:p>
            <a:r>
              <a:rPr lang="en-US" dirty="0" smtClean="0"/>
              <a:t>Patient suffering from disease has to wait in long queues and baring harsh attitude of staff…</a:t>
            </a:r>
            <a:endParaRPr lang="en-US" dirty="0" smtClean="0"/>
          </a:p>
        </p:txBody>
      </p:sp>
      <p:sp>
        <p:nvSpPr>
          <p:cNvPr id="19478" name="AutoShape 22"/>
          <p:cNvSpPr>
            <a:spLocks noChangeArrowheads="1"/>
          </p:cNvSpPr>
          <p:nvPr/>
        </p:nvSpPr>
        <p:spPr bwMode="gray">
          <a:xfrm>
            <a:off x="1219200" y="2286000"/>
            <a:ext cx="6781800" cy="457200"/>
          </a:xfrm>
          <a:prstGeom prst="roundRect">
            <a:avLst>
              <a:gd name="adj" fmla="val 49106"/>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p>
            <a:pPr algn="ctr"/>
            <a:r>
              <a:rPr lang="en-US" sz="2400" b="1" dirty="0" smtClean="0"/>
              <a:t>Lower Satisfaction of Patient</a:t>
            </a:r>
            <a:endParaRPr lang="en-US" sz="2400" b="1" dirty="0"/>
          </a:p>
        </p:txBody>
      </p:sp>
      <p:sp>
        <p:nvSpPr>
          <p:cNvPr id="19479" name="AutoShape 23"/>
          <p:cNvSpPr>
            <a:spLocks noChangeArrowheads="1"/>
          </p:cNvSpPr>
          <p:nvPr/>
        </p:nvSpPr>
        <p:spPr bwMode="gray">
          <a:xfrm>
            <a:off x="1143000" y="3657600"/>
            <a:ext cx="6934200" cy="457200"/>
          </a:xfrm>
          <a:prstGeom prst="roundRect">
            <a:avLst>
              <a:gd name="adj" fmla="val 49106"/>
            </a:avLst>
          </a:prstGeom>
          <a:gradFill rotWithShape="1">
            <a:gsLst>
              <a:gs pos="0">
                <a:srgbClr val="66FF66">
                  <a:gamma/>
                  <a:shade val="46275"/>
                  <a:invGamma/>
                </a:srgbClr>
              </a:gs>
              <a:gs pos="50000">
                <a:srgbClr val="66FF66"/>
              </a:gs>
              <a:gs pos="100000">
                <a:srgbClr val="66FF66">
                  <a:gamma/>
                  <a:shade val="46275"/>
                  <a:invGamma/>
                </a:srgb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p>
            <a:pPr algn="ctr"/>
            <a:r>
              <a:rPr lang="en-US" sz="2400" b="1" dirty="0" smtClean="0"/>
              <a:t>Quarrel on receptions</a:t>
            </a:r>
            <a:endParaRPr lang="en-US" sz="2400" b="1" dirty="0"/>
          </a:p>
        </p:txBody>
      </p:sp>
      <p:sp>
        <p:nvSpPr>
          <p:cNvPr id="19480" name="AutoShape 24"/>
          <p:cNvSpPr>
            <a:spLocks noChangeArrowheads="1"/>
          </p:cNvSpPr>
          <p:nvPr/>
        </p:nvSpPr>
        <p:spPr bwMode="gray">
          <a:xfrm>
            <a:off x="1143000" y="5029200"/>
            <a:ext cx="6934200" cy="457200"/>
          </a:xfrm>
          <a:prstGeom prst="roundRect">
            <a:avLst>
              <a:gd name="adj" fmla="val 49106"/>
            </a:avLst>
          </a:prstGeom>
          <a:gradFill rotWithShape="1">
            <a:gsLst>
              <a:gs pos="0">
                <a:srgbClr val="33CCCC">
                  <a:gamma/>
                  <a:shade val="46275"/>
                  <a:invGamma/>
                </a:srgbClr>
              </a:gs>
              <a:gs pos="50000">
                <a:srgbClr val="33CCCC"/>
              </a:gs>
              <a:gs pos="100000">
                <a:srgbClr val="33CCCC">
                  <a:gamma/>
                  <a:shade val="46275"/>
                  <a:invGamma/>
                </a:srgb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p>
            <a:pPr lvl="1" algn="ctr"/>
            <a:r>
              <a:rPr lang="en-US" sz="2400" b="1" dirty="0" smtClean="0"/>
              <a:t>Having all but nothing…!</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19478"/>
                                        </p:tgtEl>
                                        <p:attrNameLst>
                                          <p:attrName>style.visibility</p:attrName>
                                        </p:attrNameLst>
                                      </p:cBhvr>
                                      <p:to>
                                        <p:strVal val="visible"/>
                                      </p:to>
                                    </p:set>
                                    <p:anim calcmode="lin" valueType="num">
                                      <p:cBhvr additive="base">
                                        <p:cTn id="7" dur="1000" fill="hold"/>
                                        <p:tgtEl>
                                          <p:spTgt spid="19478"/>
                                        </p:tgtEl>
                                        <p:attrNameLst>
                                          <p:attrName>ppt_x</p:attrName>
                                        </p:attrNameLst>
                                      </p:cBhvr>
                                      <p:tavLst>
                                        <p:tav tm="0">
                                          <p:val>
                                            <p:strVal val="#ppt_x"/>
                                          </p:val>
                                        </p:tav>
                                        <p:tav tm="100000">
                                          <p:val>
                                            <p:strVal val="#ppt_x"/>
                                          </p:val>
                                        </p:tav>
                                      </p:tavLst>
                                    </p:anim>
                                    <p:anim calcmode="lin" valueType="num">
                                      <p:cBhvr additive="base">
                                        <p:cTn id="8" dur="1000" fill="hold"/>
                                        <p:tgtEl>
                                          <p:spTgt spid="19478"/>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2" presetClass="entr" presetSubtype="4" fill="hold" grpId="0" nodeType="afterEffect">
                                  <p:stCondLst>
                                    <p:cond delay="1000"/>
                                  </p:stCondLst>
                                  <p:childTnLst>
                                    <p:set>
                                      <p:cBhvr>
                                        <p:cTn id="11" dur="1" fill="hold">
                                          <p:stCondLst>
                                            <p:cond delay="0"/>
                                          </p:stCondLst>
                                        </p:cTn>
                                        <p:tgtEl>
                                          <p:spTgt spid="19479"/>
                                        </p:tgtEl>
                                        <p:attrNameLst>
                                          <p:attrName>style.visibility</p:attrName>
                                        </p:attrNameLst>
                                      </p:cBhvr>
                                      <p:to>
                                        <p:strVal val="visible"/>
                                      </p:to>
                                    </p:set>
                                    <p:anim calcmode="lin" valueType="num">
                                      <p:cBhvr additive="base">
                                        <p:cTn id="12" dur="1000" fill="hold"/>
                                        <p:tgtEl>
                                          <p:spTgt spid="19479"/>
                                        </p:tgtEl>
                                        <p:attrNameLst>
                                          <p:attrName>ppt_x</p:attrName>
                                        </p:attrNameLst>
                                      </p:cBhvr>
                                      <p:tavLst>
                                        <p:tav tm="0">
                                          <p:val>
                                            <p:strVal val="#ppt_x"/>
                                          </p:val>
                                        </p:tav>
                                        <p:tav tm="100000">
                                          <p:val>
                                            <p:strVal val="#ppt_x"/>
                                          </p:val>
                                        </p:tav>
                                      </p:tavLst>
                                    </p:anim>
                                    <p:anim calcmode="lin" valueType="num">
                                      <p:cBhvr additive="base">
                                        <p:cTn id="13" dur="1000" fill="hold"/>
                                        <p:tgtEl>
                                          <p:spTgt spid="19479"/>
                                        </p:tgtEl>
                                        <p:attrNameLst>
                                          <p:attrName>ppt_y</p:attrName>
                                        </p:attrNameLst>
                                      </p:cBhvr>
                                      <p:tavLst>
                                        <p:tav tm="0">
                                          <p:val>
                                            <p:strVal val="1+#ppt_h/2"/>
                                          </p:val>
                                        </p:tav>
                                        <p:tav tm="100000">
                                          <p:val>
                                            <p:strVal val="#ppt_y"/>
                                          </p:val>
                                        </p:tav>
                                      </p:tavLst>
                                    </p:anim>
                                  </p:childTnLst>
                                </p:cTn>
                              </p:par>
                            </p:childTnLst>
                          </p:cTn>
                        </p:par>
                        <p:par>
                          <p:cTn id="14" fill="hold">
                            <p:stCondLst>
                              <p:cond delay="5000"/>
                            </p:stCondLst>
                            <p:childTnLst>
                              <p:par>
                                <p:cTn id="15" presetID="2" presetClass="entr" presetSubtype="4" fill="hold" grpId="0" nodeType="afterEffect">
                                  <p:stCondLst>
                                    <p:cond delay="1000"/>
                                  </p:stCondLst>
                                  <p:childTnLst>
                                    <p:set>
                                      <p:cBhvr>
                                        <p:cTn id="16" dur="1" fill="hold">
                                          <p:stCondLst>
                                            <p:cond delay="0"/>
                                          </p:stCondLst>
                                        </p:cTn>
                                        <p:tgtEl>
                                          <p:spTgt spid="19480"/>
                                        </p:tgtEl>
                                        <p:attrNameLst>
                                          <p:attrName>style.visibility</p:attrName>
                                        </p:attrNameLst>
                                      </p:cBhvr>
                                      <p:to>
                                        <p:strVal val="visible"/>
                                      </p:to>
                                    </p:set>
                                    <p:anim calcmode="lin" valueType="num">
                                      <p:cBhvr additive="base">
                                        <p:cTn id="17" dur="1000" fill="hold"/>
                                        <p:tgtEl>
                                          <p:spTgt spid="19480"/>
                                        </p:tgtEl>
                                        <p:attrNameLst>
                                          <p:attrName>ppt_x</p:attrName>
                                        </p:attrNameLst>
                                      </p:cBhvr>
                                      <p:tavLst>
                                        <p:tav tm="0">
                                          <p:val>
                                            <p:strVal val="#ppt_x"/>
                                          </p:val>
                                        </p:tav>
                                        <p:tav tm="100000">
                                          <p:val>
                                            <p:strVal val="#ppt_x"/>
                                          </p:val>
                                        </p:tav>
                                      </p:tavLst>
                                    </p:anim>
                                    <p:anim calcmode="lin" valueType="num">
                                      <p:cBhvr additive="base">
                                        <p:cTn id="18" dur="1000" fill="hold"/>
                                        <p:tgtEl>
                                          <p:spTgt spid="19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8" grpId="0" animBg="1"/>
      <p:bldP spid="19479" grpId="0" animBg="1"/>
      <p:bldP spid="194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042150" cy="739775"/>
          </a:xfrm>
        </p:spPr>
        <p:txBody>
          <a:bodyPr numCol="1" compatLnSpc="1">
            <a:prstTxWarp prst="textNoShape">
              <a:avLst/>
            </a:prstTxWarp>
          </a:bodyPr>
          <a:lstStyle/>
          <a:p>
            <a:r>
              <a:rPr smtClean="0">
                <a:ln>
                  <a:noFill/>
                </a:ln>
                <a:cs typeface="Arial" charset="0"/>
              </a:rPr>
              <a:t>Issues to Consider</a:t>
            </a:r>
            <a:endParaRPr smtClean="0">
              <a:ln>
                <a:noFill/>
              </a:ln>
              <a:cs typeface="Arial" charset="0"/>
            </a:endParaRPr>
          </a:p>
        </p:txBody>
      </p:sp>
      <p:sp>
        <p:nvSpPr>
          <p:cNvPr id="4" name="Text Placeholder 3"/>
          <p:cNvSpPr>
            <a:spLocks noGrp="1"/>
          </p:cNvSpPr>
          <p:nvPr>
            <p:ph type="body" sz="quarter" idx="10"/>
          </p:nvPr>
        </p:nvSpPr>
        <p:spPr>
          <a:xfrm>
            <a:off x="579174" y="2411412"/>
            <a:ext cx="7690114" cy="1384994"/>
          </a:xfrm>
        </p:spPr>
        <p:txBody>
          <a:bodyPr/>
          <a:lstStyle/>
          <a:p>
            <a:pPr fontAlgn="auto">
              <a:spcAft>
                <a:spcPts val="0"/>
              </a:spcAft>
              <a:defRPr/>
            </a:pPr>
            <a:r>
              <a:rPr smtClean="0"/>
              <a:t>issues</a:t>
            </a:r>
            <a:endParaRPr/>
          </a:p>
        </p:txBody>
      </p:sp>
      <p:pic>
        <p:nvPicPr>
          <p:cNvPr id="1027" name="Picture 3" descr="C:\Documents and Settings\Lula\Local Settings\Temporary Internet Files\Content.IE5\IRB1CBX6\MPj04395750000[1].jpg"/>
          <p:cNvPicPr>
            <a:picLocks noChangeAspect="1" noChangeArrowheads="1"/>
          </p:cNvPicPr>
          <p:nvPr/>
        </p:nvPicPr>
        <p:blipFill>
          <a:blip r:embed="rId3" cstate="print"/>
          <a:srcRect/>
          <a:stretch>
            <a:fillRect/>
          </a:stretch>
        </p:blipFill>
        <p:spPr bwMode="auto">
          <a:xfrm>
            <a:off x="0" y="3886200"/>
            <a:ext cx="2971800" cy="2334986"/>
          </a:xfrm>
          <a:prstGeom prst="rect">
            <a:avLst/>
          </a:prstGeom>
          <a:noFill/>
        </p:spPr>
      </p:pic>
      <p:sp>
        <p:nvSpPr>
          <p:cNvPr id="6" name="Text Placeholder 2"/>
          <p:cNvSpPr>
            <a:spLocks/>
          </p:cNvSpPr>
          <p:nvPr/>
        </p:nvSpPr>
        <p:spPr bwMode="auto">
          <a:xfrm>
            <a:off x="3886200" y="2482739"/>
            <a:ext cx="5715000" cy="1403461"/>
          </a:xfrm>
          <a:prstGeom prst="rect">
            <a:avLst/>
          </a:prstGeom>
          <a:noFill/>
          <a:ln w="9525">
            <a:noFill/>
            <a:miter lim="800000"/>
            <a:headEnd/>
            <a:tailEnd/>
          </a:ln>
        </p:spPr>
        <p:txBody>
          <a:bodyPr lIns="0" tIns="0" rIns="0" bIns="0">
            <a:spAutoFit/>
          </a:bodyPr>
          <a:lstStyle/>
          <a:p>
            <a:pPr marL="284163" lvl="1" indent="-169863" defTabSz="912813">
              <a:lnSpc>
                <a:spcPct val="90000"/>
              </a:lnSpc>
              <a:spcBef>
                <a:spcPct val="55000"/>
              </a:spcBef>
              <a:buFontTx/>
              <a:buBlip>
                <a:blip r:embed="rId4"/>
              </a:buBlip>
            </a:pPr>
            <a:r>
              <a:rPr lang="en-US" sz="2400" b="1" dirty="0">
                <a:latin typeface="Calibri" pitchFamily="34" charset="0"/>
              </a:rPr>
              <a:t>Average </a:t>
            </a:r>
            <a:r>
              <a:rPr lang="en-US" sz="2400" b="1" dirty="0" smtClean="0">
                <a:latin typeface="Calibri" pitchFamily="34" charset="0"/>
              </a:rPr>
              <a:t>time patient spent in queues</a:t>
            </a:r>
            <a:endParaRPr lang="en-US" sz="2400" b="1" dirty="0">
              <a:latin typeface="Calibri" pitchFamily="34" charset="0"/>
            </a:endParaRPr>
          </a:p>
          <a:p>
            <a:pPr marL="284163" lvl="1" indent="-169863" defTabSz="912813">
              <a:lnSpc>
                <a:spcPct val="90000"/>
              </a:lnSpc>
              <a:spcBef>
                <a:spcPct val="55000"/>
              </a:spcBef>
              <a:buFontTx/>
              <a:buBlip>
                <a:blip r:embed="rId4"/>
              </a:buBlip>
            </a:pPr>
            <a:r>
              <a:rPr lang="en-US" sz="2400" b="1" dirty="0" smtClean="0">
                <a:latin typeface="Calibri" pitchFamily="34" charset="0"/>
              </a:rPr>
              <a:t>Condition of patient</a:t>
            </a:r>
            <a:endParaRPr lang="en-US" sz="2400" b="1" dirty="0">
              <a:latin typeface="Calibri" pitchFamily="34" charset="0"/>
            </a:endParaRPr>
          </a:p>
          <a:p>
            <a:pPr marL="284163" lvl="1" indent="-169863" defTabSz="912813">
              <a:lnSpc>
                <a:spcPct val="90000"/>
              </a:lnSpc>
              <a:spcBef>
                <a:spcPct val="55000"/>
              </a:spcBef>
              <a:buFontTx/>
              <a:buBlip>
                <a:blip r:embed="rId4"/>
              </a:buBlip>
            </a:pPr>
            <a:r>
              <a:rPr lang="en-US" sz="2400" b="1" dirty="0" smtClean="0">
                <a:latin typeface="Calibri" pitchFamily="34" charset="0"/>
              </a:rPr>
              <a:t>Workload on hospital staff</a:t>
            </a:r>
            <a:endParaRPr lang="en-US" sz="2400" b="1" dirty="0">
              <a:latin typeface="Calibri" pitchFamily="34" charset="0"/>
            </a:endParaRPr>
          </a:p>
        </p:txBody>
      </p:sp>
      <p:pic>
        <p:nvPicPr>
          <p:cNvPr id="8" name="Picture 14" descr="MPj04118330000[1]"/>
          <p:cNvPicPr>
            <a:picLocks noChangeAspect="1" noChangeArrowheads="1"/>
          </p:cNvPicPr>
          <p:nvPr/>
        </p:nvPicPr>
        <p:blipFill>
          <a:blip r:embed="rId5" cstate="print"/>
          <a:srcRect/>
          <a:stretch>
            <a:fillRect/>
          </a:stretch>
        </p:blipFill>
        <p:spPr bwMode="auto">
          <a:xfrm>
            <a:off x="7620000" y="0"/>
            <a:ext cx="1524000" cy="2284829"/>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Scale>
                                      <p:cBhvr>
                                        <p:cTn id="7"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xEl>
                                              <p:pRg st="0" end="0"/>
                                            </p:txEl>
                                          </p:spTgt>
                                        </p:tgtEl>
                                        <p:attrNameLst>
                                          <p:attrName>ppt_x</p:attrName>
                                          <p:attrName>ppt_y</p:attrName>
                                        </p:attrNameLst>
                                      </p:cBhvr>
                                    </p:animMotion>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Scale>
                                      <p:cBhvr>
                                        <p:cTn id="14" dur="1000" decel="50000" fill="hold">
                                          <p:stCondLst>
                                            <p:cond delay="0"/>
                                          </p:stCondLst>
                                        </p:cTn>
                                        <p:tgtEl>
                                          <p:spTgt spid="6">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
                                            <p:txEl>
                                              <p:pRg st="1" end="1"/>
                                            </p:txEl>
                                          </p:spTgt>
                                        </p:tgtEl>
                                        <p:attrNameLst>
                                          <p:attrName>ppt_x</p:attrName>
                                          <p:attrName>ppt_y</p:attrName>
                                        </p:attrNameLst>
                                      </p:cBhvr>
                                    </p:animMotion>
                                    <p:animEffect transition="in" filter="fade">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Scale>
                                      <p:cBhvr>
                                        <p:cTn id="21" dur="1000" decel="50000" fill="hold">
                                          <p:stCondLst>
                                            <p:cond delay="0"/>
                                          </p:stCondLst>
                                        </p:cTn>
                                        <p:tgtEl>
                                          <p:spTgt spid="6">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6">
                                            <p:txEl>
                                              <p:pRg st="2" end="2"/>
                                            </p:txEl>
                                          </p:spTgt>
                                        </p:tgtEl>
                                        <p:attrNameLst>
                                          <p:attrName>ppt_x</p:attrName>
                                          <p:attrName>ppt_y</p:attrName>
                                        </p:attrNameLst>
                                      </p:cBhvr>
                                    </p:animMotion>
                                    <p:animEffect transition="in" filter="fade">
                                      <p:cBhvr>
                                        <p:cTn id="23"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042150" cy="739775"/>
          </a:xfrm>
        </p:spPr>
        <p:txBody>
          <a:bodyPr numCol="1" compatLnSpc="1">
            <a:prstTxWarp prst="textNoShape">
              <a:avLst/>
            </a:prstTxWarp>
          </a:bodyPr>
          <a:lstStyle/>
          <a:p>
            <a:r>
              <a:rPr smtClean="0">
                <a:ln>
                  <a:noFill/>
                </a:ln>
                <a:cs typeface="Arial" charset="0"/>
              </a:rPr>
              <a:t>Queuing Systems</a:t>
            </a:r>
          </a:p>
        </p:txBody>
      </p:sp>
      <p:sp>
        <p:nvSpPr>
          <p:cNvPr id="37890" name="Subtitle 2"/>
          <p:cNvSpPr>
            <a:spLocks noGrp="1"/>
          </p:cNvSpPr>
          <p:nvPr>
            <p:ph type="subTitle" idx="1"/>
          </p:nvPr>
        </p:nvSpPr>
        <p:spPr>
          <a:xfrm>
            <a:off x="762000" y="4800600"/>
            <a:ext cx="8001000" cy="876300"/>
          </a:xfrm>
        </p:spPr>
        <p:txBody>
          <a:bodyPr>
            <a:spAutoFit/>
          </a:bodyPr>
          <a:lstStyle/>
          <a:p>
            <a:pPr>
              <a:spcBef>
                <a:spcPct val="0"/>
              </a:spcBef>
            </a:pPr>
            <a:r>
              <a:rPr lang="en-US" smtClean="0">
                <a:solidFill>
                  <a:srgbClr val="145150"/>
                </a:solidFill>
              </a:rPr>
              <a:t>Queue: An ordered list of items, orders, or people waiting to be processed</a:t>
            </a:r>
            <a:r>
              <a:rPr lang="en-US" smtClean="0"/>
              <a:t> </a:t>
            </a:r>
          </a:p>
        </p:txBody>
      </p:sp>
      <p:sp>
        <p:nvSpPr>
          <p:cNvPr id="4" name="Text Placeholder 3"/>
          <p:cNvSpPr>
            <a:spLocks noGrp="1"/>
          </p:cNvSpPr>
          <p:nvPr>
            <p:ph type="body" sz="quarter" idx="10"/>
          </p:nvPr>
        </p:nvSpPr>
        <p:spPr>
          <a:xfrm>
            <a:off x="579174" y="2411412"/>
            <a:ext cx="7690114" cy="1384994"/>
          </a:xfrm>
        </p:spPr>
        <p:txBody>
          <a:bodyPr/>
          <a:lstStyle/>
          <a:p>
            <a:pPr fontAlgn="auto">
              <a:spcAft>
                <a:spcPts val="0"/>
              </a:spcAft>
              <a:defRPr/>
            </a:pPr>
            <a:r>
              <a:rPr smtClean="0"/>
              <a:t>queue</a:t>
            </a:r>
            <a:endParaRPr/>
          </a:p>
        </p:txBody>
      </p:sp>
      <p:pic>
        <p:nvPicPr>
          <p:cNvPr id="37894" name="Picture 6" descr="j0302924"/>
          <p:cNvPicPr>
            <a:picLocks noChangeAspect="1" noChangeArrowheads="1"/>
          </p:cNvPicPr>
          <p:nvPr/>
        </p:nvPicPr>
        <p:blipFill>
          <a:blip r:embed="rId3" cstate="print"/>
          <a:srcRect/>
          <a:stretch>
            <a:fillRect/>
          </a:stretch>
        </p:blipFill>
        <p:spPr bwMode="auto">
          <a:xfrm>
            <a:off x="6172200" y="2133600"/>
            <a:ext cx="2743200" cy="195738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p:cTn id="7" dur="500" fill="hold"/>
                                        <p:tgtEl>
                                          <p:spTgt spid="3789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789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789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7894"/>
                                        </p:tgtEl>
                                        <p:attrNameLst>
                                          <p:attrName>ppt_y</p:attrName>
                                        </p:attrNameLst>
                                      </p:cBhvr>
                                      <p:tavLst>
                                        <p:tav tm="0">
                                          <p:val>
                                            <p:strVal val="#ppt_y"/>
                                          </p:val>
                                        </p:tav>
                                        <p:tav tm="100000">
                                          <p:val>
                                            <p:strVal val="#ppt_y"/>
                                          </p:val>
                                        </p:tav>
                                      </p:tavLst>
                                    </p:anim>
                                  </p:childTnLst>
                                </p:cTn>
                              </p:par>
                              <p:par>
                                <p:cTn id="11" presetID="30" presetClass="entr" presetSubtype="0" fill="hold" grpId="0" nodeType="withEffect">
                                  <p:stCondLst>
                                    <p:cond delay="0"/>
                                  </p:stCondLst>
                                  <p:childTnLst>
                                    <p:set>
                                      <p:cBhvr>
                                        <p:cTn id="12" dur="1" fill="hold">
                                          <p:stCondLst>
                                            <p:cond delay="0"/>
                                          </p:stCondLst>
                                        </p:cTn>
                                        <p:tgtEl>
                                          <p:spTgt spid="37890">
                                            <p:txEl>
                                              <p:pRg st="0" end="0"/>
                                            </p:txEl>
                                          </p:spTgt>
                                        </p:tgtEl>
                                        <p:attrNameLst>
                                          <p:attrName>style.visibility</p:attrName>
                                        </p:attrNameLst>
                                      </p:cBhvr>
                                      <p:to>
                                        <p:strVal val="visible"/>
                                      </p:to>
                                    </p:set>
                                    <p:animEffect transition="in" filter="fade">
                                      <p:cBhvr>
                                        <p:cTn id="13" dur="800" decel="100000"/>
                                        <p:tgtEl>
                                          <p:spTgt spid="37890">
                                            <p:txEl>
                                              <p:pRg st="0" end="0"/>
                                            </p:txEl>
                                          </p:spTgt>
                                        </p:tgtEl>
                                      </p:cBhvr>
                                    </p:animEffect>
                                    <p:anim calcmode="lin" valueType="num">
                                      <p:cBhvr>
                                        <p:cTn id="14" dur="800" decel="100000" fill="hold"/>
                                        <p:tgtEl>
                                          <p:spTgt spid="37890">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7890">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7890">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7890">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7890">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042150" cy="739775"/>
          </a:xfrm>
        </p:spPr>
        <p:txBody>
          <a:bodyPr numCol="1" compatLnSpc="1">
            <a:prstTxWarp prst="textNoShape">
              <a:avLst/>
            </a:prstTxWarp>
          </a:bodyPr>
          <a:lstStyle/>
          <a:p>
            <a:r>
              <a:rPr smtClean="0">
                <a:ln>
                  <a:noFill/>
                </a:ln>
                <a:cs typeface="Arial" charset="0"/>
              </a:rPr>
              <a:t>Queuing Systems</a:t>
            </a:r>
          </a:p>
        </p:txBody>
      </p:sp>
      <p:sp>
        <p:nvSpPr>
          <p:cNvPr id="37890" name="Subtitle 2"/>
          <p:cNvSpPr>
            <a:spLocks noGrp="1"/>
          </p:cNvSpPr>
          <p:nvPr>
            <p:ph type="subTitle" idx="1"/>
          </p:nvPr>
        </p:nvSpPr>
        <p:spPr>
          <a:xfrm>
            <a:off x="762000" y="4800600"/>
            <a:ext cx="8001000" cy="876300"/>
          </a:xfrm>
        </p:spPr>
        <p:txBody>
          <a:bodyPr>
            <a:spAutoFit/>
          </a:bodyPr>
          <a:lstStyle/>
          <a:p>
            <a:pPr>
              <a:spcBef>
                <a:spcPct val="0"/>
              </a:spcBef>
            </a:pPr>
            <a:r>
              <a:rPr lang="en-US" smtClean="0">
                <a:solidFill>
                  <a:srgbClr val="145150"/>
                </a:solidFill>
              </a:rPr>
              <a:t>Queue: An ordered list of items, orders, or people waiting to be processed</a:t>
            </a:r>
            <a:r>
              <a:rPr lang="en-US" smtClean="0"/>
              <a:t> </a:t>
            </a:r>
          </a:p>
        </p:txBody>
      </p:sp>
      <p:sp>
        <p:nvSpPr>
          <p:cNvPr id="4" name="Text Placeholder 3"/>
          <p:cNvSpPr>
            <a:spLocks noGrp="1"/>
          </p:cNvSpPr>
          <p:nvPr>
            <p:ph type="body" sz="quarter" idx="10"/>
          </p:nvPr>
        </p:nvSpPr>
        <p:spPr>
          <a:xfrm>
            <a:off x="579174" y="2411412"/>
            <a:ext cx="7690114" cy="1384994"/>
          </a:xfrm>
        </p:spPr>
        <p:txBody>
          <a:bodyPr/>
          <a:lstStyle/>
          <a:p>
            <a:pPr fontAlgn="auto">
              <a:spcAft>
                <a:spcPts val="0"/>
              </a:spcAft>
              <a:defRPr/>
            </a:pPr>
            <a:r>
              <a:rPr smtClean="0"/>
              <a:t>queue</a:t>
            </a:r>
            <a:endParaRPr/>
          </a:p>
        </p:txBody>
      </p:sp>
      <p:pic>
        <p:nvPicPr>
          <p:cNvPr id="37894" name="Picture 6" descr="j0302924"/>
          <p:cNvPicPr>
            <a:picLocks noChangeAspect="1" noChangeArrowheads="1"/>
          </p:cNvPicPr>
          <p:nvPr/>
        </p:nvPicPr>
        <p:blipFill>
          <a:blip r:embed="rId3" cstate="print"/>
          <a:srcRect/>
          <a:stretch>
            <a:fillRect/>
          </a:stretch>
        </p:blipFill>
        <p:spPr bwMode="auto">
          <a:xfrm>
            <a:off x="6172200" y="2133600"/>
            <a:ext cx="2743200" cy="195738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p:cTn id="7" dur="500" fill="hold"/>
                                        <p:tgtEl>
                                          <p:spTgt spid="3789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789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789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7894"/>
                                        </p:tgtEl>
                                        <p:attrNameLst>
                                          <p:attrName>ppt_y</p:attrName>
                                        </p:attrNameLst>
                                      </p:cBhvr>
                                      <p:tavLst>
                                        <p:tav tm="0">
                                          <p:val>
                                            <p:strVal val="#ppt_y"/>
                                          </p:val>
                                        </p:tav>
                                        <p:tav tm="100000">
                                          <p:val>
                                            <p:strVal val="#ppt_y"/>
                                          </p:val>
                                        </p:tav>
                                      </p:tavLst>
                                    </p:anim>
                                  </p:childTnLst>
                                </p:cTn>
                              </p:par>
                              <p:par>
                                <p:cTn id="11" presetID="30" presetClass="entr" presetSubtype="0" fill="hold" grpId="0" nodeType="withEffect">
                                  <p:stCondLst>
                                    <p:cond delay="0"/>
                                  </p:stCondLst>
                                  <p:childTnLst>
                                    <p:set>
                                      <p:cBhvr>
                                        <p:cTn id="12" dur="1" fill="hold">
                                          <p:stCondLst>
                                            <p:cond delay="0"/>
                                          </p:stCondLst>
                                        </p:cTn>
                                        <p:tgtEl>
                                          <p:spTgt spid="37890">
                                            <p:txEl>
                                              <p:pRg st="0" end="0"/>
                                            </p:txEl>
                                          </p:spTgt>
                                        </p:tgtEl>
                                        <p:attrNameLst>
                                          <p:attrName>style.visibility</p:attrName>
                                        </p:attrNameLst>
                                      </p:cBhvr>
                                      <p:to>
                                        <p:strVal val="visible"/>
                                      </p:to>
                                    </p:set>
                                    <p:animEffect transition="in" filter="fade">
                                      <p:cBhvr>
                                        <p:cTn id="13" dur="800" decel="100000"/>
                                        <p:tgtEl>
                                          <p:spTgt spid="37890">
                                            <p:txEl>
                                              <p:pRg st="0" end="0"/>
                                            </p:txEl>
                                          </p:spTgt>
                                        </p:tgtEl>
                                      </p:cBhvr>
                                    </p:animEffect>
                                    <p:anim calcmode="lin" valueType="num">
                                      <p:cBhvr>
                                        <p:cTn id="14" dur="800" decel="100000" fill="hold"/>
                                        <p:tgtEl>
                                          <p:spTgt spid="37890">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7890">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7890">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7890">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7890">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042150" cy="739775"/>
          </a:xfrm>
        </p:spPr>
        <p:txBody>
          <a:bodyPr numCol="1" compatLnSpc="1">
            <a:prstTxWarp prst="textNoShape">
              <a:avLst/>
            </a:prstTxWarp>
          </a:bodyPr>
          <a:lstStyle/>
          <a:p>
            <a:r>
              <a:rPr smtClean="0">
                <a:ln>
                  <a:noFill/>
                </a:ln>
                <a:cs typeface="Arial" charset="0"/>
              </a:rPr>
              <a:t>Queuing Systems</a:t>
            </a:r>
          </a:p>
        </p:txBody>
      </p:sp>
      <p:sp>
        <p:nvSpPr>
          <p:cNvPr id="37890" name="Subtitle 2"/>
          <p:cNvSpPr>
            <a:spLocks noGrp="1"/>
          </p:cNvSpPr>
          <p:nvPr>
            <p:ph type="subTitle" idx="1"/>
          </p:nvPr>
        </p:nvSpPr>
        <p:spPr>
          <a:xfrm>
            <a:off x="762000" y="4800600"/>
            <a:ext cx="8001000" cy="876300"/>
          </a:xfrm>
        </p:spPr>
        <p:txBody>
          <a:bodyPr>
            <a:spAutoFit/>
          </a:bodyPr>
          <a:lstStyle/>
          <a:p>
            <a:pPr>
              <a:spcBef>
                <a:spcPct val="0"/>
              </a:spcBef>
            </a:pPr>
            <a:r>
              <a:rPr lang="en-US" smtClean="0">
                <a:solidFill>
                  <a:srgbClr val="145150"/>
                </a:solidFill>
              </a:rPr>
              <a:t>Queue: An ordered list of items, orders, or people waiting to be processed</a:t>
            </a:r>
            <a:r>
              <a:rPr lang="en-US" smtClean="0"/>
              <a:t> </a:t>
            </a:r>
          </a:p>
        </p:txBody>
      </p:sp>
      <p:sp>
        <p:nvSpPr>
          <p:cNvPr id="4" name="Text Placeholder 3"/>
          <p:cNvSpPr>
            <a:spLocks noGrp="1"/>
          </p:cNvSpPr>
          <p:nvPr>
            <p:ph type="body" sz="quarter" idx="10"/>
          </p:nvPr>
        </p:nvSpPr>
        <p:spPr>
          <a:xfrm>
            <a:off x="579174" y="2411412"/>
            <a:ext cx="7690114" cy="1384994"/>
          </a:xfrm>
        </p:spPr>
        <p:txBody>
          <a:bodyPr/>
          <a:lstStyle/>
          <a:p>
            <a:pPr fontAlgn="auto">
              <a:spcAft>
                <a:spcPts val="0"/>
              </a:spcAft>
              <a:defRPr/>
            </a:pPr>
            <a:r>
              <a:rPr smtClean="0"/>
              <a:t>queue</a:t>
            </a:r>
            <a:endParaRPr/>
          </a:p>
        </p:txBody>
      </p:sp>
      <p:pic>
        <p:nvPicPr>
          <p:cNvPr id="37894" name="Picture 6" descr="j0302924"/>
          <p:cNvPicPr>
            <a:picLocks noChangeAspect="1" noChangeArrowheads="1"/>
          </p:cNvPicPr>
          <p:nvPr/>
        </p:nvPicPr>
        <p:blipFill>
          <a:blip r:embed="rId3" cstate="print"/>
          <a:srcRect/>
          <a:stretch>
            <a:fillRect/>
          </a:stretch>
        </p:blipFill>
        <p:spPr bwMode="auto">
          <a:xfrm>
            <a:off x="6172200" y="2133600"/>
            <a:ext cx="2743200" cy="195738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p:cTn id="7" dur="500" fill="hold"/>
                                        <p:tgtEl>
                                          <p:spTgt spid="3789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789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789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7894"/>
                                        </p:tgtEl>
                                        <p:attrNameLst>
                                          <p:attrName>ppt_y</p:attrName>
                                        </p:attrNameLst>
                                      </p:cBhvr>
                                      <p:tavLst>
                                        <p:tav tm="0">
                                          <p:val>
                                            <p:strVal val="#ppt_y"/>
                                          </p:val>
                                        </p:tav>
                                        <p:tav tm="100000">
                                          <p:val>
                                            <p:strVal val="#ppt_y"/>
                                          </p:val>
                                        </p:tav>
                                      </p:tavLst>
                                    </p:anim>
                                  </p:childTnLst>
                                </p:cTn>
                              </p:par>
                              <p:par>
                                <p:cTn id="11" presetID="30" presetClass="entr" presetSubtype="0" fill="hold" grpId="0" nodeType="withEffect">
                                  <p:stCondLst>
                                    <p:cond delay="0"/>
                                  </p:stCondLst>
                                  <p:childTnLst>
                                    <p:set>
                                      <p:cBhvr>
                                        <p:cTn id="12" dur="1" fill="hold">
                                          <p:stCondLst>
                                            <p:cond delay="0"/>
                                          </p:stCondLst>
                                        </p:cTn>
                                        <p:tgtEl>
                                          <p:spTgt spid="37890">
                                            <p:txEl>
                                              <p:pRg st="0" end="0"/>
                                            </p:txEl>
                                          </p:spTgt>
                                        </p:tgtEl>
                                        <p:attrNameLst>
                                          <p:attrName>style.visibility</p:attrName>
                                        </p:attrNameLst>
                                      </p:cBhvr>
                                      <p:to>
                                        <p:strVal val="visible"/>
                                      </p:to>
                                    </p:set>
                                    <p:animEffect transition="in" filter="fade">
                                      <p:cBhvr>
                                        <p:cTn id="13" dur="800" decel="100000"/>
                                        <p:tgtEl>
                                          <p:spTgt spid="37890">
                                            <p:txEl>
                                              <p:pRg st="0" end="0"/>
                                            </p:txEl>
                                          </p:spTgt>
                                        </p:tgtEl>
                                      </p:cBhvr>
                                    </p:animEffect>
                                    <p:anim calcmode="lin" valueType="num">
                                      <p:cBhvr>
                                        <p:cTn id="14" dur="800" decel="100000" fill="hold"/>
                                        <p:tgtEl>
                                          <p:spTgt spid="37890">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7890">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7890">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7890">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7890">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042150" cy="739775"/>
          </a:xfrm>
        </p:spPr>
        <p:txBody>
          <a:bodyPr numCol="1" compatLnSpc="1">
            <a:prstTxWarp prst="textNoShape">
              <a:avLst/>
            </a:prstTxWarp>
          </a:bodyPr>
          <a:lstStyle/>
          <a:p>
            <a:r>
              <a:rPr smtClean="0">
                <a:ln>
                  <a:noFill/>
                </a:ln>
                <a:cs typeface="Arial" charset="0"/>
              </a:rPr>
              <a:t>Queuing Systems</a:t>
            </a:r>
          </a:p>
        </p:txBody>
      </p:sp>
      <p:sp>
        <p:nvSpPr>
          <p:cNvPr id="37890" name="Subtitle 2"/>
          <p:cNvSpPr>
            <a:spLocks noGrp="1"/>
          </p:cNvSpPr>
          <p:nvPr>
            <p:ph type="subTitle" idx="1"/>
          </p:nvPr>
        </p:nvSpPr>
        <p:spPr>
          <a:xfrm>
            <a:off x="762000" y="4800600"/>
            <a:ext cx="8001000" cy="876300"/>
          </a:xfrm>
        </p:spPr>
        <p:txBody>
          <a:bodyPr>
            <a:spAutoFit/>
          </a:bodyPr>
          <a:lstStyle/>
          <a:p>
            <a:pPr>
              <a:spcBef>
                <a:spcPct val="0"/>
              </a:spcBef>
            </a:pPr>
            <a:r>
              <a:rPr lang="en-US" smtClean="0">
                <a:solidFill>
                  <a:srgbClr val="145150"/>
                </a:solidFill>
              </a:rPr>
              <a:t>Queue: An ordered list of items, orders, or people waiting to be processed</a:t>
            </a:r>
            <a:r>
              <a:rPr lang="en-US" smtClean="0"/>
              <a:t> </a:t>
            </a:r>
          </a:p>
        </p:txBody>
      </p:sp>
      <p:sp>
        <p:nvSpPr>
          <p:cNvPr id="4" name="Text Placeholder 3"/>
          <p:cNvSpPr>
            <a:spLocks noGrp="1"/>
          </p:cNvSpPr>
          <p:nvPr>
            <p:ph type="body" sz="quarter" idx="10"/>
          </p:nvPr>
        </p:nvSpPr>
        <p:spPr>
          <a:xfrm>
            <a:off x="579174" y="2411412"/>
            <a:ext cx="7690114" cy="1384994"/>
          </a:xfrm>
        </p:spPr>
        <p:txBody>
          <a:bodyPr/>
          <a:lstStyle/>
          <a:p>
            <a:pPr fontAlgn="auto">
              <a:spcAft>
                <a:spcPts val="0"/>
              </a:spcAft>
              <a:defRPr/>
            </a:pPr>
            <a:r>
              <a:rPr smtClean="0"/>
              <a:t>queue</a:t>
            </a:r>
            <a:endParaRPr/>
          </a:p>
        </p:txBody>
      </p:sp>
      <p:pic>
        <p:nvPicPr>
          <p:cNvPr id="37894" name="Picture 6" descr="j0302924"/>
          <p:cNvPicPr>
            <a:picLocks noChangeAspect="1" noChangeArrowheads="1"/>
          </p:cNvPicPr>
          <p:nvPr/>
        </p:nvPicPr>
        <p:blipFill>
          <a:blip r:embed="rId3" cstate="print"/>
          <a:srcRect/>
          <a:stretch>
            <a:fillRect/>
          </a:stretch>
        </p:blipFill>
        <p:spPr bwMode="auto">
          <a:xfrm>
            <a:off x="6172200" y="2133600"/>
            <a:ext cx="2743200" cy="195738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p:cTn id="7" dur="500" fill="hold"/>
                                        <p:tgtEl>
                                          <p:spTgt spid="3789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789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789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7894"/>
                                        </p:tgtEl>
                                        <p:attrNameLst>
                                          <p:attrName>ppt_y</p:attrName>
                                        </p:attrNameLst>
                                      </p:cBhvr>
                                      <p:tavLst>
                                        <p:tav tm="0">
                                          <p:val>
                                            <p:strVal val="#ppt_y"/>
                                          </p:val>
                                        </p:tav>
                                        <p:tav tm="100000">
                                          <p:val>
                                            <p:strVal val="#ppt_y"/>
                                          </p:val>
                                        </p:tav>
                                      </p:tavLst>
                                    </p:anim>
                                  </p:childTnLst>
                                </p:cTn>
                              </p:par>
                              <p:par>
                                <p:cTn id="11" presetID="30" presetClass="entr" presetSubtype="0" fill="hold" grpId="0" nodeType="withEffect">
                                  <p:stCondLst>
                                    <p:cond delay="0"/>
                                  </p:stCondLst>
                                  <p:childTnLst>
                                    <p:set>
                                      <p:cBhvr>
                                        <p:cTn id="12" dur="1" fill="hold">
                                          <p:stCondLst>
                                            <p:cond delay="0"/>
                                          </p:stCondLst>
                                        </p:cTn>
                                        <p:tgtEl>
                                          <p:spTgt spid="37890">
                                            <p:txEl>
                                              <p:pRg st="0" end="0"/>
                                            </p:txEl>
                                          </p:spTgt>
                                        </p:tgtEl>
                                        <p:attrNameLst>
                                          <p:attrName>style.visibility</p:attrName>
                                        </p:attrNameLst>
                                      </p:cBhvr>
                                      <p:to>
                                        <p:strVal val="visible"/>
                                      </p:to>
                                    </p:set>
                                    <p:animEffect transition="in" filter="fade">
                                      <p:cBhvr>
                                        <p:cTn id="13" dur="800" decel="100000"/>
                                        <p:tgtEl>
                                          <p:spTgt spid="37890">
                                            <p:txEl>
                                              <p:pRg st="0" end="0"/>
                                            </p:txEl>
                                          </p:spTgt>
                                        </p:tgtEl>
                                      </p:cBhvr>
                                    </p:animEffect>
                                    <p:anim calcmode="lin" valueType="num">
                                      <p:cBhvr>
                                        <p:cTn id="14" dur="800" decel="100000" fill="hold"/>
                                        <p:tgtEl>
                                          <p:spTgt spid="37890">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7890">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7890">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7890">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7890">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numCol="1" anchorCtr="0" compatLnSpc="1">
            <a:prstTxWarp prst="textNoShape">
              <a:avLst/>
            </a:prstTxWarp>
          </a:bodyPr>
          <a:lstStyle/>
          <a:p>
            <a:r>
              <a:rPr smtClean="0">
                <a:ln>
                  <a:noFill/>
                </a:ln>
                <a:cs typeface="Arial" charset="0"/>
              </a:rPr>
              <a:t>Health Portal</a:t>
            </a:r>
            <a:endParaRPr smtClean="0">
              <a:ln>
                <a:noFill/>
              </a:ln>
              <a:cs typeface="Arial" charset="0"/>
            </a:endParaRPr>
          </a:p>
        </p:txBody>
      </p:sp>
      <p:sp>
        <p:nvSpPr>
          <p:cNvPr id="46083" name="Text Placeholder 2"/>
          <p:cNvSpPr>
            <a:spLocks noGrp="1"/>
          </p:cNvSpPr>
          <p:nvPr>
            <p:ph type="body" sz="quarter" idx="4294967295"/>
          </p:nvPr>
        </p:nvSpPr>
        <p:spPr>
          <a:xfrm>
            <a:off x="228600" y="1981200"/>
            <a:ext cx="8382000" cy="3299365"/>
          </a:xfrm>
        </p:spPr>
        <p:txBody>
          <a:bodyPr/>
          <a:lstStyle/>
          <a:p>
            <a:pPr>
              <a:lnSpc>
                <a:spcPct val="80000"/>
              </a:lnSpc>
            </a:pPr>
            <a:r>
              <a:rPr lang="en-US" sz="2800" b="1" dirty="0" smtClean="0">
                <a:solidFill>
                  <a:srgbClr val="145150"/>
                </a:solidFill>
              </a:rPr>
              <a:t>Get Rid of Token/</a:t>
            </a:r>
            <a:r>
              <a:rPr lang="en-US" sz="2800" b="1" i="1" dirty="0" err="1" smtClean="0">
                <a:solidFill>
                  <a:srgbClr val="145150"/>
                </a:solidFill>
              </a:rPr>
              <a:t>Parchi</a:t>
            </a:r>
            <a:r>
              <a:rPr lang="en-US" sz="2800" b="1" i="1" dirty="0" smtClean="0">
                <a:solidFill>
                  <a:srgbClr val="145150"/>
                </a:solidFill>
              </a:rPr>
              <a:t> </a:t>
            </a:r>
            <a:r>
              <a:rPr lang="en-US" sz="2800" b="1" dirty="0" smtClean="0">
                <a:solidFill>
                  <a:srgbClr val="145150"/>
                </a:solidFill>
              </a:rPr>
              <a:t>System</a:t>
            </a:r>
          </a:p>
          <a:p>
            <a:pPr lvl="1">
              <a:lnSpc>
                <a:spcPct val="80000"/>
              </a:lnSpc>
            </a:pPr>
            <a:r>
              <a:rPr lang="en-US" sz="2400" b="1" dirty="0" smtClean="0">
                <a:solidFill>
                  <a:srgbClr val="145150"/>
                </a:solidFill>
              </a:rPr>
              <a:t>Online appointments</a:t>
            </a:r>
          </a:p>
          <a:p>
            <a:pPr marL="742950" lvl="1" indent="-285750">
              <a:lnSpc>
                <a:spcPct val="80000"/>
              </a:lnSpc>
              <a:buFontTx/>
              <a:buNone/>
            </a:pPr>
            <a:endParaRPr lang="en-US" sz="1000" dirty="0" smtClean="0"/>
          </a:p>
          <a:p>
            <a:pPr lvl="1">
              <a:lnSpc>
                <a:spcPct val="80000"/>
              </a:lnSpc>
            </a:pPr>
            <a:r>
              <a:rPr lang="en-US" sz="2400" b="1" dirty="0" smtClean="0">
                <a:solidFill>
                  <a:srgbClr val="145150"/>
                </a:solidFill>
              </a:rPr>
              <a:t>Less wastage of time</a:t>
            </a:r>
            <a:endParaRPr lang="en-US" sz="1800" dirty="0" smtClean="0"/>
          </a:p>
          <a:p>
            <a:pPr marL="742950" lvl="1" indent="-285750">
              <a:lnSpc>
                <a:spcPct val="80000"/>
              </a:lnSpc>
              <a:buFontTx/>
              <a:buNone/>
            </a:pPr>
            <a:endParaRPr lang="en-US" sz="1000" dirty="0" smtClean="0"/>
          </a:p>
          <a:p>
            <a:pPr lvl="1">
              <a:lnSpc>
                <a:spcPct val="80000"/>
              </a:lnSpc>
            </a:pPr>
            <a:r>
              <a:rPr lang="en-US" sz="2400" b="1" dirty="0" smtClean="0">
                <a:solidFill>
                  <a:srgbClr val="145150"/>
                </a:solidFill>
              </a:rPr>
              <a:t>Friendly environment for both staff and patient</a:t>
            </a:r>
            <a:endParaRPr lang="en-US" sz="1800" dirty="0" smtClean="0"/>
          </a:p>
          <a:p>
            <a:pPr marL="742950" lvl="1" indent="-285750">
              <a:lnSpc>
                <a:spcPct val="80000"/>
              </a:lnSpc>
              <a:buFontTx/>
              <a:buNone/>
            </a:pPr>
            <a:endParaRPr lang="en-US" sz="1000" dirty="0" smtClean="0"/>
          </a:p>
          <a:p>
            <a:pPr>
              <a:lnSpc>
                <a:spcPct val="80000"/>
              </a:lnSpc>
              <a:spcAft>
                <a:spcPts val="600"/>
              </a:spcAft>
            </a:pPr>
            <a:r>
              <a:rPr lang="en-US" sz="2800" b="1" dirty="0" smtClean="0">
                <a:solidFill>
                  <a:srgbClr val="145150"/>
                </a:solidFill>
              </a:rPr>
              <a:t>Increased level of patient satisfaction</a:t>
            </a:r>
          </a:p>
          <a:p>
            <a:pPr>
              <a:lnSpc>
                <a:spcPct val="80000"/>
              </a:lnSpc>
              <a:spcAft>
                <a:spcPts val="600"/>
              </a:spcAft>
            </a:pPr>
            <a:r>
              <a:rPr lang="en-US" sz="2800" b="1" dirty="0" smtClean="0">
                <a:solidFill>
                  <a:srgbClr val="145150"/>
                </a:solidFill>
              </a:rPr>
              <a:t>History </a:t>
            </a:r>
            <a:r>
              <a:rPr lang="en-US" sz="2800" b="1" dirty="0" smtClean="0">
                <a:solidFill>
                  <a:srgbClr val="145150"/>
                </a:solidFill>
              </a:rPr>
              <a:t>Tracking</a:t>
            </a:r>
          </a:p>
          <a:p>
            <a:pPr lvl="1">
              <a:lnSpc>
                <a:spcPct val="80000"/>
              </a:lnSpc>
            </a:pPr>
            <a:r>
              <a:rPr lang="en-US" sz="2400" b="1" dirty="0" smtClean="0">
                <a:solidFill>
                  <a:srgbClr val="145150"/>
                </a:solidFill>
              </a:rPr>
              <a:t>Better treatment</a:t>
            </a:r>
            <a:endParaRPr lang="en-US" sz="2400" b="1" dirty="0" smtClean="0">
              <a:solidFill>
                <a:srgbClr val="145150"/>
              </a:solidFill>
            </a:endParaRPr>
          </a:p>
        </p:txBody>
      </p:sp>
      <p:sp>
        <p:nvSpPr>
          <p:cNvPr id="4" name="Rounded Rectangle 3"/>
          <p:cNvSpPr/>
          <p:nvPr/>
        </p:nvSpPr>
        <p:spPr bwMode="auto">
          <a:xfrm>
            <a:off x="6074447" y="20866"/>
            <a:ext cx="1984216" cy="527515"/>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5" name="Rounded Rectangle 4"/>
          <p:cNvSpPr/>
          <p:nvPr/>
        </p:nvSpPr>
        <p:spPr bwMode="auto">
          <a:xfrm>
            <a:off x="6077037" y="1177813"/>
            <a:ext cx="1984215" cy="880132"/>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6" name="Rounded Rectangle 5"/>
          <p:cNvSpPr/>
          <p:nvPr/>
        </p:nvSpPr>
        <p:spPr bwMode="auto">
          <a:xfrm>
            <a:off x="6629400" y="1295400"/>
            <a:ext cx="1984660" cy="765885"/>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300" dirty="0">
                <a:solidFill>
                  <a:schemeClr val="tx1"/>
                </a:solidFill>
              </a:rPr>
              <a:t>Sample Fill</a:t>
            </a:r>
          </a:p>
        </p:txBody>
      </p:sp>
      <p:sp>
        <p:nvSpPr>
          <p:cNvPr id="7" name="Rounded Rectangle 6"/>
          <p:cNvSpPr/>
          <p:nvPr/>
        </p:nvSpPr>
        <p:spPr bwMode="auto">
          <a:xfrm>
            <a:off x="6074447" y="560626"/>
            <a:ext cx="1984216" cy="703536"/>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a:defRPr/>
            </a:pPr>
            <a:r>
              <a:rPr lang="en-US" sz="2300" dirty="0">
                <a:solidFill>
                  <a:schemeClr val="tx1"/>
                </a:solidFill>
              </a:rPr>
              <a:t>Sample Fill</a:t>
            </a:r>
          </a:p>
        </p:txBody>
      </p:sp>
      <p:sp>
        <p:nvSpPr>
          <p:cNvPr id="9" name="Rounded Rectangle 8"/>
          <p:cNvSpPr/>
          <p:nvPr/>
        </p:nvSpPr>
        <p:spPr bwMode="auto">
          <a:xfrm>
            <a:off x="7467600" y="1295400"/>
            <a:ext cx="1236839" cy="765697"/>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2813"/>
            <a:endParaRPr lang="en-US" sz="2300">
              <a:solidFill>
                <a:schemeClr val="tx1"/>
              </a:solidFill>
            </a:endParaRPr>
          </a:p>
        </p:txBody>
      </p:sp>
      <p:sp>
        <p:nvSpPr>
          <p:cNvPr id="8" name="Rounded Rectangle 7"/>
          <p:cNvSpPr/>
          <p:nvPr/>
        </p:nvSpPr>
        <p:spPr bwMode="auto">
          <a:xfrm>
            <a:off x="8305800" y="1295400"/>
            <a:ext cx="838200" cy="765697"/>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2813"/>
            <a:endParaRPr lang="en-US" sz="2300">
              <a:solidFill>
                <a:schemeClr val="tx1"/>
              </a:solidFill>
            </a:endParaRPr>
          </a:p>
        </p:txBody>
      </p:sp>
      <p:pic>
        <p:nvPicPr>
          <p:cNvPr id="46109" name="Picture 29" descr="j0411831"/>
          <p:cNvPicPr>
            <a:picLocks noChangeAspect="1" noChangeArrowheads="1"/>
          </p:cNvPicPr>
          <p:nvPr/>
        </p:nvPicPr>
        <p:blipFill>
          <a:blip r:embed="rId3" cstate="print"/>
          <a:srcRect/>
          <a:stretch>
            <a:fillRect/>
          </a:stretch>
        </p:blipFill>
        <p:spPr bwMode="auto">
          <a:xfrm>
            <a:off x="6396038" y="0"/>
            <a:ext cx="2747962" cy="189865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lide(fromBottom)">
                                      <p:cBhvr>
                                        <p:cTn id="7" dur="500"/>
                                        <p:tgtEl>
                                          <p:spTgt spid="46083">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Effect transition="in" filter="slide(fromBottom)">
                                      <p:cBhvr>
                                        <p:cTn id="11" dur="500"/>
                                        <p:tgtEl>
                                          <p:spTgt spid="46083">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slide(fromBottom)">
                                      <p:cBhvr>
                                        <p:cTn id="15" dur="500"/>
                                        <p:tgtEl>
                                          <p:spTgt spid="46083">
                                            <p:txEl>
                                              <p:pRg st="3" end="3"/>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animEffect transition="in" filter="slide(fromBottom)">
                                      <p:cBhvr>
                                        <p:cTn id="19" dur="500"/>
                                        <p:tgtEl>
                                          <p:spTgt spid="46083">
                                            <p:txEl>
                                              <p:pRg st="5" end="5"/>
                                            </p:txEl>
                                          </p:spTgt>
                                        </p:tgtEl>
                                      </p:cBhvr>
                                    </p:animEffect>
                                  </p:childTnLst>
                                </p:cTn>
                              </p:par>
                            </p:childTnLst>
                          </p:cTn>
                        </p:par>
                        <p:par>
                          <p:cTn id="20" fill="hold">
                            <p:stCondLst>
                              <p:cond delay="2000"/>
                            </p:stCondLst>
                            <p:childTnLst>
                              <p:par>
                                <p:cTn id="21" presetID="12" presetClass="entr" presetSubtype="4" fill="hold" grpId="0" nodeType="afterEffect">
                                  <p:stCondLst>
                                    <p:cond delay="500"/>
                                  </p:stCondLst>
                                  <p:childTnLst>
                                    <p:set>
                                      <p:cBhvr>
                                        <p:cTn id="22" dur="1" fill="hold">
                                          <p:stCondLst>
                                            <p:cond delay="0"/>
                                          </p:stCondLst>
                                        </p:cTn>
                                        <p:tgtEl>
                                          <p:spTgt spid="46083">
                                            <p:txEl>
                                              <p:pRg st="7" end="7"/>
                                            </p:txEl>
                                          </p:spTgt>
                                        </p:tgtEl>
                                        <p:attrNameLst>
                                          <p:attrName>style.visibility</p:attrName>
                                        </p:attrNameLst>
                                      </p:cBhvr>
                                      <p:to>
                                        <p:strVal val="visible"/>
                                      </p:to>
                                    </p:set>
                                    <p:animEffect transition="in" filter="slide(fromBottom)">
                                      <p:cBhvr>
                                        <p:cTn id="23" dur="500"/>
                                        <p:tgtEl>
                                          <p:spTgt spid="46083">
                                            <p:txEl>
                                              <p:pRg st="7" end="7"/>
                                            </p:txEl>
                                          </p:spTgt>
                                        </p:tgtEl>
                                      </p:cBhvr>
                                    </p:animEffect>
                                  </p:childTnLst>
                                </p:cTn>
                              </p:par>
                            </p:childTnLst>
                          </p:cTn>
                        </p:par>
                        <p:par>
                          <p:cTn id="24" fill="hold">
                            <p:stCondLst>
                              <p:cond delay="3000"/>
                            </p:stCondLst>
                            <p:childTnLst>
                              <p:par>
                                <p:cTn id="25" presetID="12" presetClass="entr" presetSubtype="4" fill="hold" grpId="0" nodeType="afterEffect">
                                  <p:stCondLst>
                                    <p:cond delay="0"/>
                                  </p:stCondLst>
                                  <p:childTnLst>
                                    <p:set>
                                      <p:cBhvr>
                                        <p:cTn id="26" dur="1" fill="hold">
                                          <p:stCondLst>
                                            <p:cond delay="0"/>
                                          </p:stCondLst>
                                        </p:cTn>
                                        <p:tgtEl>
                                          <p:spTgt spid="46083">
                                            <p:txEl>
                                              <p:pRg st="8" end="8"/>
                                            </p:txEl>
                                          </p:spTgt>
                                        </p:tgtEl>
                                        <p:attrNameLst>
                                          <p:attrName>style.visibility</p:attrName>
                                        </p:attrNameLst>
                                      </p:cBhvr>
                                      <p:to>
                                        <p:strVal val="visible"/>
                                      </p:to>
                                    </p:set>
                                    <p:animEffect transition="in" filter="slide(fromBottom)">
                                      <p:cBhvr>
                                        <p:cTn id="27" dur="500"/>
                                        <p:tgtEl>
                                          <p:spTgt spid="46083">
                                            <p:txEl>
                                              <p:pRg st="8" end="8"/>
                                            </p:txEl>
                                          </p:spTgt>
                                        </p:tgtEl>
                                      </p:cBhvr>
                                    </p:animEffect>
                                  </p:childTnLst>
                                </p:cTn>
                              </p:par>
                            </p:childTnLst>
                          </p:cTn>
                        </p:par>
                        <p:par>
                          <p:cTn id="28" fill="hold">
                            <p:stCondLst>
                              <p:cond delay="3500"/>
                            </p:stCondLst>
                            <p:childTnLst>
                              <p:par>
                                <p:cTn id="29" presetID="12" presetClass="entr" presetSubtype="4" fill="hold" grpId="0" nodeType="afterEffect">
                                  <p:stCondLst>
                                    <p:cond delay="0"/>
                                  </p:stCondLst>
                                  <p:childTnLst>
                                    <p:set>
                                      <p:cBhvr>
                                        <p:cTn id="30" dur="1" fill="hold">
                                          <p:stCondLst>
                                            <p:cond delay="0"/>
                                          </p:stCondLst>
                                        </p:cTn>
                                        <p:tgtEl>
                                          <p:spTgt spid="46083">
                                            <p:txEl>
                                              <p:pRg st="9" end="9"/>
                                            </p:txEl>
                                          </p:spTgt>
                                        </p:tgtEl>
                                        <p:attrNameLst>
                                          <p:attrName>style.visibility</p:attrName>
                                        </p:attrNameLst>
                                      </p:cBhvr>
                                      <p:to>
                                        <p:strVal val="visible"/>
                                      </p:to>
                                    </p:set>
                                    <p:animEffect transition="in" filter="slide(fromBottom)">
                                      <p:cBhvr>
                                        <p:cTn id="31" dur="5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numCol="1" anchorCtr="0" compatLnSpc="1">
            <a:prstTxWarp prst="textNoShape">
              <a:avLst/>
            </a:prstTxWarp>
          </a:bodyPr>
          <a:lstStyle/>
          <a:p>
            <a:r>
              <a:rPr smtClean="0">
                <a:ln>
                  <a:noFill/>
                </a:ln>
                <a:cs typeface="Arial" charset="0"/>
              </a:rPr>
              <a:t>Health Portal</a:t>
            </a:r>
            <a:endParaRPr smtClean="0">
              <a:ln>
                <a:noFill/>
              </a:ln>
              <a:cs typeface="Arial" charset="0"/>
            </a:endParaRPr>
          </a:p>
        </p:txBody>
      </p:sp>
      <p:grpSp>
        <p:nvGrpSpPr>
          <p:cNvPr id="1027" name="Group 3"/>
          <p:cNvGrpSpPr>
            <a:grpSpLocks/>
          </p:cNvGrpSpPr>
          <p:nvPr/>
        </p:nvGrpSpPr>
        <p:grpSpPr bwMode="auto">
          <a:xfrm>
            <a:off x="3886200" y="609600"/>
            <a:ext cx="3046396" cy="3089275"/>
            <a:chOff x="7620" y="1305"/>
            <a:chExt cx="7800" cy="7500"/>
          </a:xfrm>
        </p:grpSpPr>
        <p:sp>
          <p:nvSpPr>
            <p:cNvPr id="1028" name="Rectangle 4"/>
            <p:cNvSpPr>
              <a:spLocks noChangeArrowheads="1"/>
            </p:cNvSpPr>
            <p:nvPr/>
          </p:nvSpPr>
          <p:spPr bwMode="auto">
            <a:xfrm>
              <a:off x="9630" y="1305"/>
              <a:ext cx="5790" cy="75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sp3d>
          </p:spPr>
          <p:txBody>
            <a:bodyPr vert="horz" wrap="square" lIns="91440" tIns="45720" rIns="91440" bIns="45720" numCol="1" anchor="t" anchorCtr="0" compatLnSpc="1">
              <a:prstTxWarp prst="textNoShape">
                <a:avLst/>
              </a:prstTxWarp>
              <a:flatTx/>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chemeClr val="tx1"/>
                  </a:solidFill>
                  <a:effectLst/>
                  <a:latin typeface="Cambria" pitchFamily="18" charset="0"/>
                  <a:cs typeface="Arial" pitchFamily="34" charset="0"/>
                </a:rPr>
                <a:t>IIS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9960" y="2100"/>
              <a:ext cx="5220" cy="3060"/>
            </a:xfrm>
            <a:prstGeom prst="cloudCallout">
              <a:avLst>
                <a:gd name="adj1" fmla="val -25366"/>
                <a:gd name="adj2" fmla="val 14606"/>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2200"/>
                </a:spcBef>
                <a:spcAft>
                  <a:spcPct val="0"/>
                </a:spcAft>
                <a:buClrTx/>
                <a:buSzTx/>
                <a:buFontTx/>
                <a:buNone/>
                <a:tabLst/>
              </a:pPr>
              <a:r>
                <a:rPr kumimoji="0" lang="en-US" sz="22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Arial" pitchFamily="34" charset="0"/>
                </a:rPr>
                <a:t>Web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flipH="1">
              <a:off x="7620" y="3630"/>
              <a:ext cx="2340" cy="0"/>
            </a:xfrm>
            <a:prstGeom prst="straightConnector1">
              <a:avLst/>
            </a:prstGeom>
            <a:noFill/>
            <a:ln w="34925">
              <a:solidFill>
                <a:srgbClr val="000000"/>
              </a:solidFill>
              <a:round/>
              <a:headEnd/>
              <a:tailEnd type="oval" w="med" len="med"/>
            </a:ln>
          </p:spPr>
        </p:cxnSp>
        <p:sp>
          <p:nvSpPr>
            <p:cNvPr id="1031" name="AutoShape 7"/>
            <p:cNvSpPr>
              <a:spLocks noChangeArrowheads="1"/>
            </p:cNvSpPr>
            <p:nvPr/>
          </p:nvSpPr>
          <p:spPr bwMode="auto">
            <a:xfrm>
              <a:off x="10575" y="5880"/>
              <a:ext cx="4260" cy="2490"/>
            </a:xfrm>
            <a:prstGeom prst="flowChartMultidocumen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cs typeface="Arial" pitchFamily="34" charset="0"/>
                </a:rPr>
                <a:t>ASPX Pages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2" name="AutoShape 8"/>
          <p:cNvSpPr>
            <a:spLocks noChangeArrowheads="1"/>
          </p:cNvSpPr>
          <p:nvPr/>
        </p:nvSpPr>
        <p:spPr bwMode="auto">
          <a:xfrm>
            <a:off x="7993781" y="3307698"/>
            <a:ext cx="845419" cy="1126217"/>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63500">
            <a:solidFill>
              <a:srgbClr val="F7964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18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cs typeface="Arial" pitchFamily="34" charset="0"/>
              </a:rPr>
              <a:t>MySQL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3" name="AutoShape 9"/>
          <p:cNvCxnSpPr>
            <a:cxnSpLocks noChangeShapeType="1"/>
          </p:cNvCxnSpPr>
          <p:nvPr/>
        </p:nvCxnSpPr>
        <p:spPr bwMode="auto">
          <a:xfrm>
            <a:off x="6932596" y="3056906"/>
            <a:ext cx="1039528" cy="813379"/>
          </a:xfrm>
          <a:prstGeom prst="bentConnector3">
            <a:avLst>
              <a:gd name="adj1" fmla="val 50000"/>
            </a:avLst>
          </a:prstGeom>
          <a:noFill/>
          <a:ln w="9525">
            <a:solidFill>
              <a:srgbClr val="000000"/>
            </a:solidFill>
            <a:miter lim="800000"/>
            <a:headEnd type="triangle" w="med" len="med"/>
            <a:tailEnd type="triangle" w="med" len="med"/>
          </a:ln>
        </p:spPr>
      </p:cxnSp>
      <p:pic>
        <p:nvPicPr>
          <p:cNvPr id="74" name="Picture 73" descr="Clip Art Computer Pictures"/>
          <p:cNvPicPr/>
          <p:nvPr/>
        </p:nvPicPr>
        <p:blipFill>
          <a:blip r:embed="rId3" cstate="print"/>
          <a:srcRect/>
          <a:stretch>
            <a:fillRect/>
          </a:stretch>
        </p:blipFill>
        <p:spPr bwMode="auto">
          <a:xfrm>
            <a:off x="4953000" y="4724400"/>
            <a:ext cx="1452303" cy="1363287"/>
          </a:xfrm>
          <a:prstGeom prst="rect">
            <a:avLst/>
          </a:prstGeom>
          <a:noFill/>
          <a:ln w="9525">
            <a:noFill/>
            <a:miter lim="800000"/>
            <a:headEnd/>
            <a:tailEnd/>
          </a:ln>
        </p:spPr>
      </p:pic>
      <p:cxnSp>
        <p:nvCxnSpPr>
          <p:cNvPr id="1034" name="AutoShape 10"/>
          <p:cNvCxnSpPr>
            <a:cxnSpLocks noChangeShapeType="1"/>
          </p:cNvCxnSpPr>
          <p:nvPr/>
        </p:nvCxnSpPr>
        <p:spPr bwMode="auto">
          <a:xfrm rot="16200000">
            <a:off x="5254625" y="4194175"/>
            <a:ext cx="1073150" cy="0"/>
          </a:xfrm>
          <a:prstGeom prst="straightConnector1">
            <a:avLst/>
          </a:prstGeom>
          <a:noFill/>
          <a:ln w="9525">
            <a:solidFill>
              <a:srgbClr val="000000"/>
            </a:solidFill>
            <a:round/>
            <a:headEnd type="triangle" w="med" len="med"/>
            <a:tailEnd type="triangle" w="med" len="med"/>
          </a:ln>
        </p:spPr>
      </p:cxnSp>
      <p:sp>
        <p:nvSpPr>
          <p:cNvPr id="1035" name="Text Box 11"/>
          <p:cNvSpPr txBox="1">
            <a:spLocks noChangeArrowheads="1"/>
          </p:cNvSpPr>
          <p:nvPr/>
        </p:nvSpPr>
        <p:spPr bwMode="auto">
          <a:xfrm>
            <a:off x="5791200" y="4114800"/>
            <a:ext cx="595313" cy="241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Http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Oval 12"/>
          <p:cNvSpPr>
            <a:spLocks noChangeArrowheads="1"/>
          </p:cNvSpPr>
          <p:nvPr/>
        </p:nvSpPr>
        <p:spPr bwMode="auto">
          <a:xfrm>
            <a:off x="-1295400" y="838200"/>
            <a:ext cx="5562600" cy="3832225"/>
          </a:xfrm>
          <a:prstGeom prst="ellipse">
            <a:avLst/>
          </a:prstGeom>
          <a:noFill/>
          <a:ln w="63500" cap="rnd" cmpd="thickThin">
            <a:solidFill>
              <a:srgbClr val="C0504D"/>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pic>
        <p:nvPicPr>
          <p:cNvPr id="78" name="il_fi" descr="http://cdn.dailyclipart.net/wp-content/uploads/medium/clipart0252.jpg"/>
          <p:cNvPicPr/>
          <p:nvPr/>
        </p:nvPicPr>
        <p:blipFill>
          <a:blip r:embed="rId4" cstate="print"/>
          <a:srcRect/>
          <a:stretch>
            <a:fillRect/>
          </a:stretch>
        </p:blipFill>
        <p:spPr bwMode="auto">
          <a:xfrm>
            <a:off x="304800" y="2362200"/>
            <a:ext cx="978477" cy="972589"/>
          </a:xfrm>
          <a:prstGeom prst="rect">
            <a:avLst/>
          </a:prstGeom>
          <a:noFill/>
          <a:ln w="9525">
            <a:noFill/>
            <a:miter lim="800000"/>
            <a:headEnd/>
            <a:tailEnd/>
          </a:ln>
        </p:spPr>
      </p:pic>
      <p:pic>
        <p:nvPicPr>
          <p:cNvPr id="79" name="Picture 78" descr="http://www.clker.com/cliparts/4/b/c/3/1238703549780418638adam_lowe_MacBook.svg.hi.png"/>
          <p:cNvPicPr/>
          <p:nvPr/>
        </p:nvPicPr>
        <p:blipFill>
          <a:blip r:embed="rId5" cstate="print"/>
          <a:srcRect/>
          <a:stretch>
            <a:fillRect/>
          </a:stretch>
        </p:blipFill>
        <p:spPr bwMode="auto">
          <a:xfrm>
            <a:off x="1905000" y="1600200"/>
            <a:ext cx="936913" cy="723207"/>
          </a:xfrm>
          <a:prstGeom prst="rect">
            <a:avLst/>
          </a:prstGeom>
          <a:noFill/>
          <a:ln w="9525">
            <a:noFill/>
            <a:miter lim="800000"/>
            <a:headEnd/>
            <a:tailEnd/>
          </a:ln>
        </p:spPr>
      </p:pic>
      <p:pic>
        <p:nvPicPr>
          <p:cNvPr id="80" name="il_fi" descr="http://cdn7.fotosearch.com/bthumb/UNC/UNC227/u25168327.jpg"/>
          <p:cNvPicPr/>
          <p:nvPr/>
        </p:nvPicPr>
        <p:blipFill>
          <a:blip r:embed="rId6"/>
          <a:srcRect/>
          <a:stretch>
            <a:fillRect/>
          </a:stretch>
        </p:blipFill>
        <p:spPr bwMode="auto">
          <a:xfrm>
            <a:off x="1981200" y="3124200"/>
            <a:ext cx="845474" cy="847898"/>
          </a:xfrm>
          <a:prstGeom prst="rect">
            <a:avLst/>
          </a:prstGeom>
          <a:noFill/>
          <a:ln w="9525">
            <a:noFill/>
            <a:miter lim="800000"/>
            <a:headEnd/>
            <a:tailEnd/>
          </a:ln>
        </p:spPr>
      </p:pic>
      <p:sp>
        <p:nvSpPr>
          <p:cNvPr id="1037" name="Text Box 13"/>
          <p:cNvSpPr txBox="1">
            <a:spLocks noChangeArrowheads="1"/>
          </p:cNvSpPr>
          <p:nvPr/>
        </p:nvSpPr>
        <p:spPr bwMode="auto">
          <a:xfrm>
            <a:off x="0" y="1143000"/>
            <a:ext cx="2047875" cy="530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pitchFamily="34" charset="0"/>
              </a:rPr>
              <a:t>Custom Apps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Text Box 14"/>
          <p:cNvSpPr txBox="1">
            <a:spLocks noChangeArrowheads="1"/>
          </p:cNvSpPr>
          <p:nvPr/>
        </p:nvSpPr>
        <p:spPr bwMode="auto">
          <a:xfrm>
            <a:off x="2590800" y="1676400"/>
            <a:ext cx="1182687"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Mac Enabled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Text Box 15"/>
          <p:cNvSpPr txBox="1">
            <a:spLocks noChangeArrowheads="1"/>
          </p:cNvSpPr>
          <p:nvPr/>
        </p:nvSpPr>
        <p:spPr bwMode="auto">
          <a:xfrm>
            <a:off x="1447800" y="2743200"/>
            <a:ext cx="1052512" cy="336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Mobile Apps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Text Box 16"/>
          <p:cNvSpPr txBox="1">
            <a:spLocks noChangeArrowheads="1"/>
          </p:cNvSpPr>
          <p:nvPr/>
        </p:nvSpPr>
        <p:spPr bwMode="auto">
          <a:xfrm>
            <a:off x="2362200" y="4038600"/>
            <a:ext cx="1052513" cy="336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SMS Apps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1" name="Text Box 17"/>
          <p:cNvSpPr txBox="1">
            <a:spLocks noChangeArrowheads="1"/>
          </p:cNvSpPr>
          <p:nvPr/>
        </p:nvSpPr>
        <p:spPr bwMode="auto">
          <a:xfrm>
            <a:off x="304800" y="1981200"/>
            <a:ext cx="1052513" cy="336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Desktop Apps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par>
                          <p:cTn id="10" fill="hold">
                            <p:stCondLst>
                              <p:cond delay="500"/>
                            </p:stCondLst>
                            <p:childTnLst>
                              <p:par>
                                <p:cTn id="11" presetID="5" presetClass="entr" presetSubtype="10" fill="hold" nodeType="after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checkerboard(across)">
                                      <p:cBhvr>
                                        <p:cTn id="13" dur="500"/>
                                        <p:tgtEl>
                                          <p:spTgt spid="10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35"/>
                                        </p:tgtEl>
                                        <p:attrNameLst>
                                          <p:attrName>style.visibility</p:attrName>
                                        </p:attrNameLst>
                                      </p:cBhvr>
                                      <p:to>
                                        <p:strVal val="visible"/>
                                      </p:to>
                                    </p:set>
                                    <p:animEffect transition="in" filter="blinds(horizontal)">
                                      <p:cBhvr>
                                        <p:cTn id="16" dur="500"/>
                                        <p:tgtEl>
                                          <p:spTgt spid="10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36"/>
                                        </p:tgtEl>
                                        <p:attrNameLst>
                                          <p:attrName>style.visibility</p:attrName>
                                        </p:attrNameLst>
                                      </p:cBhvr>
                                      <p:to>
                                        <p:strVal val="visible"/>
                                      </p:to>
                                    </p:set>
                                    <p:animEffect transition="in" filter="fade">
                                      <p:cBhvr>
                                        <p:cTn id="21" dur="2000"/>
                                        <p:tgtEl>
                                          <p:spTgt spid="103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37"/>
                                        </p:tgtEl>
                                        <p:attrNameLst>
                                          <p:attrName>style.visibility</p:attrName>
                                        </p:attrNameLst>
                                      </p:cBhvr>
                                      <p:to>
                                        <p:strVal val="visible"/>
                                      </p:to>
                                    </p:se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500"/>
                                        <p:tgtEl>
                                          <p:spTgt spid="7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38"/>
                                        </p:tgtEl>
                                        <p:attrNameLst>
                                          <p:attrName>style.visibility</p:attrName>
                                        </p:attrNameLst>
                                      </p:cBhvr>
                                      <p:to>
                                        <p:strVal val="visible"/>
                                      </p:to>
                                    </p:set>
                                    <p:animEffect transition="in" filter="dissolve">
                                      <p:cBhvr>
                                        <p:cTn id="30" dur="500"/>
                                        <p:tgtEl>
                                          <p:spTgt spid="1038"/>
                                        </p:tgtEl>
                                      </p:cBhvr>
                                    </p:animEffect>
                                  </p:childTnLst>
                                </p:cTn>
                              </p:par>
                            </p:childTnLst>
                          </p:cTn>
                        </p:par>
                        <p:par>
                          <p:cTn id="31" fill="hold">
                            <p:stCondLst>
                              <p:cond delay="2500"/>
                            </p:stCondLst>
                            <p:childTnLst>
                              <p:par>
                                <p:cTn id="32" presetID="5" presetClass="entr" presetSubtype="1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checkerboard(across)">
                                      <p:cBhvr>
                                        <p:cTn id="34" dur="500"/>
                                        <p:tgtEl>
                                          <p:spTgt spid="80"/>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0"/>
                                        </p:tgtEl>
                                        <p:attrNameLst>
                                          <p:attrName>style.visibility</p:attrName>
                                        </p:attrNameLst>
                                      </p:cBhvr>
                                      <p:to>
                                        <p:strVal val="visible"/>
                                      </p:to>
                                    </p:set>
                                    <p:animEffect transition="in" filter="checkerboard(across)">
                                      <p:cBhvr>
                                        <p:cTn id="37" dur="500"/>
                                        <p:tgtEl>
                                          <p:spTgt spid="1040"/>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39"/>
                                        </p:tgtEl>
                                        <p:attrNameLst>
                                          <p:attrName>style.visibility</p:attrName>
                                        </p:attrNameLst>
                                      </p:cBhvr>
                                      <p:to>
                                        <p:strVal val="visible"/>
                                      </p:to>
                                    </p:set>
                                    <p:animEffect transition="in" filter="checkerboard(across)">
                                      <p:cBhvr>
                                        <p:cTn id="40" dur="500"/>
                                        <p:tgtEl>
                                          <p:spTgt spid="1039"/>
                                        </p:tgtEl>
                                      </p:cBhvr>
                                    </p:animEffect>
                                  </p:childTnLst>
                                </p:cTn>
                              </p:par>
                            </p:childTnLst>
                          </p:cTn>
                        </p:par>
                        <p:par>
                          <p:cTn id="41" fill="hold">
                            <p:stCondLst>
                              <p:cond delay="3000"/>
                            </p:stCondLst>
                            <p:childTnLst>
                              <p:par>
                                <p:cTn id="42" presetID="53" presetClass="entr" presetSubtype="0" fill="hold" nodeType="afterEffect">
                                  <p:stCondLst>
                                    <p:cond delay="0"/>
                                  </p:stCondLst>
                                  <p:childTnLst>
                                    <p:set>
                                      <p:cBhvr>
                                        <p:cTn id="43" dur="1" fill="hold">
                                          <p:stCondLst>
                                            <p:cond delay="0"/>
                                          </p:stCondLst>
                                        </p:cTn>
                                        <p:tgtEl>
                                          <p:spTgt spid="78"/>
                                        </p:tgtEl>
                                        <p:attrNameLst>
                                          <p:attrName>style.visibility</p:attrName>
                                        </p:attrNameLst>
                                      </p:cBhvr>
                                      <p:to>
                                        <p:strVal val="visible"/>
                                      </p:to>
                                    </p:set>
                                    <p:anim calcmode="lin" valueType="num">
                                      <p:cBhvr>
                                        <p:cTn id="44" dur="500" fill="hold"/>
                                        <p:tgtEl>
                                          <p:spTgt spid="78"/>
                                        </p:tgtEl>
                                        <p:attrNameLst>
                                          <p:attrName>ppt_w</p:attrName>
                                        </p:attrNameLst>
                                      </p:cBhvr>
                                      <p:tavLst>
                                        <p:tav tm="0">
                                          <p:val>
                                            <p:fltVal val="0"/>
                                          </p:val>
                                        </p:tav>
                                        <p:tav tm="100000">
                                          <p:val>
                                            <p:strVal val="#ppt_w"/>
                                          </p:val>
                                        </p:tav>
                                      </p:tavLst>
                                    </p:anim>
                                    <p:anim calcmode="lin" valueType="num">
                                      <p:cBhvr>
                                        <p:cTn id="45" dur="500" fill="hold"/>
                                        <p:tgtEl>
                                          <p:spTgt spid="78"/>
                                        </p:tgtEl>
                                        <p:attrNameLst>
                                          <p:attrName>ppt_h</p:attrName>
                                        </p:attrNameLst>
                                      </p:cBhvr>
                                      <p:tavLst>
                                        <p:tav tm="0">
                                          <p:val>
                                            <p:fltVal val="0"/>
                                          </p:val>
                                        </p:tav>
                                        <p:tav tm="100000">
                                          <p:val>
                                            <p:strVal val="#ppt_h"/>
                                          </p:val>
                                        </p:tav>
                                      </p:tavLst>
                                    </p:anim>
                                    <p:animEffect transition="in" filter="fade">
                                      <p:cBhvr>
                                        <p:cTn id="46" dur="500"/>
                                        <p:tgtEl>
                                          <p:spTgt spid="78"/>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1041"/>
                                        </p:tgtEl>
                                        <p:attrNameLst>
                                          <p:attrName>style.visibility</p:attrName>
                                        </p:attrNameLst>
                                      </p:cBhvr>
                                      <p:to>
                                        <p:strVal val="visible"/>
                                      </p:to>
                                    </p:set>
                                    <p:anim calcmode="lin" valueType="num">
                                      <p:cBhvr>
                                        <p:cTn id="49" dur="500" fill="hold"/>
                                        <p:tgtEl>
                                          <p:spTgt spid="1041"/>
                                        </p:tgtEl>
                                        <p:attrNameLst>
                                          <p:attrName>ppt_w</p:attrName>
                                        </p:attrNameLst>
                                      </p:cBhvr>
                                      <p:tavLst>
                                        <p:tav tm="0">
                                          <p:val>
                                            <p:fltVal val="0"/>
                                          </p:val>
                                        </p:tav>
                                        <p:tav tm="100000">
                                          <p:val>
                                            <p:strVal val="#ppt_w"/>
                                          </p:val>
                                        </p:tav>
                                      </p:tavLst>
                                    </p:anim>
                                    <p:anim calcmode="lin" valueType="num">
                                      <p:cBhvr>
                                        <p:cTn id="50" dur="500" fill="hold"/>
                                        <p:tgtEl>
                                          <p:spTgt spid="1041"/>
                                        </p:tgtEl>
                                        <p:attrNameLst>
                                          <p:attrName>ppt_h</p:attrName>
                                        </p:attrNameLst>
                                      </p:cBhvr>
                                      <p:tavLst>
                                        <p:tav tm="0">
                                          <p:val>
                                            <p:fltVal val="0"/>
                                          </p:val>
                                        </p:tav>
                                        <p:tav tm="100000">
                                          <p:val>
                                            <p:strVal val="#ppt_h"/>
                                          </p:val>
                                        </p:tav>
                                      </p:tavLst>
                                    </p:anim>
                                    <p:animEffect transition="in" filter="fade">
                                      <p:cBhvr>
                                        <p:cTn id="51" dur="500"/>
                                        <p:tgtEl>
                                          <p:spTgt spid="1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p:bldP spid="1036" grpId="0" animBg="1"/>
      <p:bldP spid="1037" grpId="0"/>
      <p:bldP spid="1038" grpId="0"/>
      <p:bldP spid="1039" grpId="0"/>
      <p:bldP spid="1040" grpId="0"/>
      <p:bldP spid="1041" grpId="0"/>
    </p:bldLst>
  </p:timing>
</p:sld>
</file>

<file path=ppt/theme/theme1.xml><?xml version="1.0" encoding="utf-8"?>
<a:theme xmlns:a="http://schemas.openxmlformats.org/drawingml/2006/main" name="CSC">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2EDAC5-2C4E-4198-92DF-24BB39792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CSC</Template>
  <TotalTime>39</TotalTime>
  <Words>2644</Words>
  <Application>Microsoft Office PowerPoint</Application>
  <PresentationFormat>On-screen Show (4:3)</PresentationFormat>
  <Paragraphs>227</Paragraphs>
  <Slides>16</Slides>
  <Notes>16</Notes>
  <HiddenSlides>8</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CSC</vt:lpstr>
      <vt:lpstr>White with Courier font for code slides</vt:lpstr>
      <vt:lpstr>Health Portal</vt:lpstr>
      <vt:lpstr>Health Portal</vt:lpstr>
      <vt:lpstr>Issues to Consider</vt:lpstr>
      <vt:lpstr>Queuing Systems</vt:lpstr>
      <vt:lpstr>Queuing Systems</vt:lpstr>
      <vt:lpstr>Queuing Systems</vt:lpstr>
      <vt:lpstr>Queuing Systems</vt:lpstr>
      <vt:lpstr>Health Portal</vt:lpstr>
      <vt:lpstr>Health Portal</vt:lpstr>
      <vt:lpstr>Bonus</vt:lpstr>
      <vt:lpstr>Types of Queuing Systems</vt:lpstr>
      <vt:lpstr>Perceived Waiting Times Management Techniques</vt:lpstr>
      <vt:lpstr>Managing Service Quality</vt:lpstr>
      <vt:lpstr>Recovering Poor Service Quality</vt:lpstr>
      <vt:lpstr>Slide 15</vt:lpstr>
      <vt:lpstr>Slide 16</vt:lpstr>
    </vt:vector>
  </TitlesOfParts>
  <Company>iBox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Portal</dc:title>
  <dc:creator>Zeshan</dc:creator>
  <cp:lastModifiedBy>Zeshan</cp:lastModifiedBy>
  <cp:revision>5</cp:revision>
  <dcterms:created xsi:type="dcterms:W3CDTF">2012-04-01T04:51:07Z</dcterms:created>
  <dcterms:modified xsi:type="dcterms:W3CDTF">2012-04-01T05:30:47Z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TC300098389990</vt:lpwstr>
  </property>
</Properties>
</file>