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Helvetica Neue"/>
      <p:regular r:id="rId19"/>
      <p:bold r:id="rId20"/>
      <p:italic r:id="rId21"/>
      <p:boldItalic r:id="rId22"/>
    </p:embeddedFon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B215FD-153D-40C5-B5BE-4E8D85ED228C}">
  <a:tblStyle styleId="{64B215FD-153D-40C5-B5BE-4E8D85ED228C}"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Gill Sans MT"/>
          <a:ea typeface="Gill Sans MT"/>
          <a:cs typeface="Gill Sans MT"/>
        </a:font>
        <a:schemeClr val="lt1"/>
      </a:tcTxStyle>
      <a:tcStyle>
        <a:fill>
          <a:solidFill>
            <a:schemeClr val="dk1"/>
          </a:solidFill>
        </a:fill>
      </a:tcStyle>
    </a:lastCol>
    <a:firstCol>
      <a:tcTxStyle b="on" i="off">
        <a:font>
          <a:latin typeface="Gill Sans MT"/>
          <a:ea typeface="Gill Sans MT"/>
          <a:cs typeface="Gill Sans MT"/>
        </a:font>
        <a:schemeClr val="lt1"/>
      </a:tcTxStyle>
      <a:tcStyle>
        <a:fill>
          <a:solidFill>
            <a:schemeClr val="dk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24" Type="http://schemas.openxmlformats.org/officeDocument/2006/relationships/font" Target="fonts/GillSans-bold.fntdata"/><Relationship Id="rId12" Type="http://schemas.openxmlformats.org/officeDocument/2006/relationships/slide" Target="slides/slide7.xml"/><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5"/>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9" name="Shape 99"/>
        <p:cNvGrpSpPr/>
        <p:nvPr/>
      </p:nvGrpSpPr>
      <p:grpSpPr>
        <a:xfrm>
          <a:off x="0" y="0"/>
          <a:ext cx="0" cy="0"/>
          <a:chOff x="0" y="0"/>
          <a:chExt cx="0" cy="0"/>
        </a:xfrm>
      </p:grpSpPr>
      <p:sp>
        <p:nvSpPr>
          <p:cNvPr id="100" name="Google Shape;100;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02" name="Google Shape;102;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03" name="Google Shape;103;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04" name="Google Shape;104;p13"/>
          <p:cNvSpPr txBox="1"/>
          <p:nvPr/>
        </p:nvSpPr>
        <p:spPr>
          <a:xfrm>
            <a:off x="1573499" y="2269658"/>
            <a:ext cx="9603275"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3200" u="none" cap="none" strike="noStrike">
                <a:solidFill>
                  <a:schemeClr val="dk1"/>
                </a:solidFill>
                <a:latin typeface="Gill Sans"/>
                <a:ea typeface="Gill Sans"/>
                <a:cs typeface="Gill Sans"/>
                <a:sym typeface="Gill Sans"/>
              </a:rPr>
              <a:t>DISEASE PREDICTION BASED ON BREAST CANCER</a:t>
            </a:r>
            <a:endParaRPr/>
          </a:p>
        </p:txBody>
      </p:sp>
      <p:pic>
        <p:nvPicPr>
          <p:cNvPr id="105" name="Google Shape;105;p13"/>
          <p:cNvPicPr preferRelativeResize="0"/>
          <p:nvPr/>
        </p:nvPicPr>
        <p:blipFill rotWithShape="1">
          <a:blip r:embed="rId4">
            <a:alphaModFix/>
          </a:blip>
          <a:srcRect b="0" l="0" r="0" t="0"/>
          <a:stretch/>
        </p:blipFill>
        <p:spPr>
          <a:xfrm>
            <a:off x="0" y="-64990"/>
            <a:ext cx="12191999" cy="1589152"/>
          </a:xfrm>
          <a:prstGeom prst="rect">
            <a:avLst/>
          </a:prstGeom>
          <a:noFill/>
          <a:ln>
            <a:noFill/>
          </a:ln>
        </p:spPr>
      </p:pic>
      <p:sp>
        <p:nvSpPr>
          <p:cNvPr id="106" name="Google Shape;106;p13"/>
          <p:cNvSpPr txBox="1"/>
          <p:nvPr/>
        </p:nvSpPr>
        <p:spPr>
          <a:xfrm>
            <a:off x="7545284" y="4741878"/>
            <a:ext cx="3516134" cy="256481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Sowmya Nuchu</a:t>
            </a:r>
            <a:endParaRPr/>
          </a:p>
          <a:p>
            <a:pPr indent="0" lvl="0" marL="0" marR="0" rtl="0" algn="l">
              <a:lnSpc>
                <a:spcPct val="120000"/>
              </a:lnSpc>
              <a:spcBef>
                <a:spcPts val="100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Jinal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507343" y="988867"/>
            <a:ext cx="1122938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Gill Sans"/>
                <a:ea typeface="Gill Sans"/>
                <a:cs typeface="Gill Sans"/>
                <a:sym typeface="Gill Sans"/>
              </a:rPr>
              <a:t>A confusion matrix is a table that can be used to measure the performance of a machine learning method, usually a supervised learning one. </a:t>
            </a:r>
            <a:endParaRPr/>
          </a:p>
        </p:txBody>
      </p:sp>
      <p:sp>
        <p:nvSpPr>
          <p:cNvPr id="201" name="Google Shape;201;p22"/>
          <p:cNvSpPr txBox="1"/>
          <p:nvPr/>
        </p:nvSpPr>
        <p:spPr>
          <a:xfrm>
            <a:off x="455272" y="1948692"/>
            <a:ext cx="7472123" cy="19825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lnSpc>
                <a:spcPct val="150000"/>
              </a:lnSpc>
              <a:spcBef>
                <a:spcPts val="0"/>
              </a:spcBef>
              <a:spcAft>
                <a:spcPts val="0"/>
              </a:spcAft>
              <a:buNone/>
            </a:pPr>
            <a:r>
              <a:rPr lang="en-US" sz="1800">
                <a:solidFill>
                  <a:schemeClr val="dk1"/>
                </a:solidFill>
                <a:latin typeface="Gill Sans"/>
                <a:ea typeface="Gill Sans"/>
                <a:cs typeface="Gill Sans"/>
                <a:sym typeface="Gill Sans"/>
              </a:rPr>
              <a:t>True Positive(TP) : predicted as yes(Healthy), and is actually yes(Healthy).</a:t>
            </a:r>
            <a:endParaRPr/>
          </a:p>
          <a:p>
            <a:pPr indent="0" lvl="0" marL="0" marR="0" rtl="0" algn="l">
              <a:lnSpc>
                <a:spcPct val="150000"/>
              </a:lnSpc>
              <a:spcBef>
                <a:spcPts val="0"/>
              </a:spcBef>
              <a:spcAft>
                <a:spcPts val="0"/>
              </a:spcAft>
              <a:buNone/>
            </a:pPr>
            <a:r>
              <a:rPr lang="en-US" sz="1800">
                <a:solidFill>
                  <a:schemeClr val="dk1"/>
                </a:solidFill>
                <a:latin typeface="Gill Sans"/>
                <a:ea typeface="Gill Sans"/>
                <a:cs typeface="Gill Sans"/>
                <a:sym typeface="Gill Sans"/>
              </a:rPr>
              <a:t>True Negative(TN): predicted as not(Cancer), and is actually no(Cancer).</a:t>
            </a:r>
            <a:endParaRPr/>
          </a:p>
          <a:p>
            <a:pPr indent="0" lvl="0" marL="0" marR="0" rtl="0" algn="l">
              <a:lnSpc>
                <a:spcPct val="150000"/>
              </a:lnSpc>
              <a:spcBef>
                <a:spcPts val="0"/>
              </a:spcBef>
              <a:spcAft>
                <a:spcPts val="0"/>
              </a:spcAft>
              <a:buNone/>
            </a:pPr>
            <a:r>
              <a:rPr lang="en-US" sz="1800">
                <a:solidFill>
                  <a:schemeClr val="dk1"/>
                </a:solidFill>
                <a:latin typeface="Gill Sans"/>
                <a:ea typeface="Gill Sans"/>
                <a:cs typeface="Gill Sans"/>
                <a:sym typeface="Gill Sans"/>
              </a:rPr>
              <a:t>False Positive(FP): predicted as yes(Healthy), but actually no(Cancer).</a:t>
            </a:r>
            <a:endParaRPr/>
          </a:p>
          <a:p>
            <a:pPr indent="0" lvl="0" marL="0" marR="0" rtl="0" algn="l">
              <a:lnSpc>
                <a:spcPct val="150000"/>
              </a:lnSpc>
              <a:spcBef>
                <a:spcPts val="0"/>
              </a:spcBef>
              <a:spcAft>
                <a:spcPts val="0"/>
              </a:spcAft>
              <a:buNone/>
            </a:pPr>
            <a:r>
              <a:rPr lang="en-US" sz="1800">
                <a:solidFill>
                  <a:schemeClr val="dk1"/>
                </a:solidFill>
                <a:latin typeface="Gill Sans"/>
                <a:ea typeface="Gill Sans"/>
                <a:cs typeface="Gill Sans"/>
                <a:sym typeface="Gill Sans"/>
              </a:rPr>
              <a:t>False Negative(FN): predicted as no (Cancer), but actually yes(Healthy).</a:t>
            </a:r>
            <a:endParaRPr/>
          </a:p>
        </p:txBody>
      </p:sp>
      <p:sp>
        <p:nvSpPr>
          <p:cNvPr id="202" name="Google Shape;202;p22"/>
          <p:cNvSpPr txBox="1"/>
          <p:nvPr/>
        </p:nvSpPr>
        <p:spPr>
          <a:xfrm>
            <a:off x="277792" y="5221095"/>
            <a:ext cx="11458937" cy="7876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dk1"/>
                </a:solidFill>
                <a:highlight>
                  <a:srgbClr val="FFFF00"/>
                </a:highlight>
                <a:latin typeface="Gill Sans"/>
                <a:ea typeface="Gill Sans"/>
                <a:cs typeface="Gill Sans"/>
                <a:sym typeface="Gill Sans"/>
              </a:rPr>
              <a:t>NOTE</a:t>
            </a:r>
            <a:r>
              <a:rPr lang="en-US" sz="1600">
                <a:solidFill>
                  <a:schemeClr val="dk1"/>
                </a:solidFill>
                <a:latin typeface="Gill Sans"/>
                <a:ea typeface="Gill Sans"/>
                <a:cs typeface="Gill Sans"/>
                <a:sym typeface="Gill Sans"/>
              </a:rPr>
              <a:t>: </a:t>
            </a:r>
            <a:r>
              <a:rPr b="0" i="0" lang="en-US" sz="1600">
                <a:solidFill>
                  <a:srgbClr val="000000"/>
                </a:solidFill>
                <a:latin typeface="Gill Sans"/>
                <a:ea typeface="Gill Sans"/>
                <a:cs typeface="Gill Sans"/>
                <a:sym typeface="Gill Sans"/>
              </a:rPr>
              <a:t>For this dataset, whenever the model is predicting something as yes, it indicates Absence of cancer cells (Healthy) and for cases when the model predicting no; it indicates existence of cancer cells(Cancer).</a:t>
            </a:r>
            <a:endParaRPr sz="1600">
              <a:solidFill>
                <a:schemeClr val="dk1"/>
              </a:solidFill>
              <a:latin typeface="Gill Sans"/>
              <a:ea typeface="Gill Sans"/>
              <a:cs typeface="Gill Sans"/>
              <a:sym typeface="Gill Sans"/>
            </a:endParaRPr>
          </a:p>
        </p:txBody>
      </p:sp>
      <p:sp>
        <p:nvSpPr>
          <p:cNvPr id="203" name="Google Shape;203;p22"/>
          <p:cNvSpPr txBox="1"/>
          <p:nvPr/>
        </p:nvSpPr>
        <p:spPr>
          <a:xfrm>
            <a:off x="544010" y="419470"/>
            <a:ext cx="6105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000000"/>
                </a:solidFill>
                <a:latin typeface="Helvetica Neue"/>
                <a:ea typeface="Helvetica Neue"/>
                <a:cs typeface="Helvetica Neue"/>
                <a:sym typeface="Helvetica Neue"/>
              </a:rPr>
              <a:t>CONFUSION MATRIX</a:t>
            </a:r>
            <a:endParaRPr/>
          </a:p>
        </p:txBody>
      </p:sp>
      <p:pic>
        <p:nvPicPr>
          <p:cNvPr id="204" name="Google Shape;204;p22"/>
          <p:cNvPicPr preferRelativeResize="0"/>
          <p:nvPr/>
        </p:nvPicPr>
        <p:blipFill rotWithShape="1">
          <a:blip r:embed="rId3">
            <a:alphaModFix/>
          </a:blip>
          <a:srcRect b="0" l="0" r="0" t="0"/>
          <a:stretch/>
        </p:blipFill>
        <p:spPr>
          <a:xfrm>
            <a:off x="7653413" y="1623607"/>
            <a:ext cx="4083315" cy="2952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nvSpPr>
        <p:spPr>
          <a:xfrm>
            <a:off x="457200" y="481914"/>
            <a:ext cx="563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ALGORITHMS ACCURACY</a:t>
            </a:r>
            <a:endParaRPr/>
          </a:p>
        </p:txBody>
      </p:sp>
      <p:sp>
        <p:nvSpPr>
          <p:cNvPr id="210" name="Google Shape;210;p23"/>
          <p:cNvSpPr txBox="1"/>
          <p:nvPr/>
        </p:nvSpPr>
        <p:spPr>
          <a:xfrm>
            <a:off x="370703" y="1948124"/>
            <a:ext cx="6351373"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Upon applying supervised algorithms we found out that  , the SVM classifier is being proved more efficient and accurate for the prediction and classification of the tumor as malignant (cancerous) or benign (non-cancerous).</a:t>
            </a:r>
            <a:endParaRPr/>
          </a:p>
        </p:txBody>
      </p:sp>
      <p:pic>
        <p:nvPicPr>
          <p:cNvPr id="211" name="Google Shape;211;p23"/>
          <p:cNvPicPr preferRelativeResize="0"/>
          <p:nvPr/>
        </p:nvPicPr>
        <p:blipFill rotWithShape="1">
          <a:blip r:embed="rId3">
            <a:alphaModFix/>
          </a:blip>
          <a:srcRect b="0" l="22026" r="0" t="0"/>
          <a:stretch/>
        </p:blipFill>
        <p:spPr>
          <a:xfrm>
            <a:off x="6979902" y="1948125"/>
            <a:ext cx="4814425" cy="276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15" name="Shape 215"/>
        <p:cNvGrpSpPr/>
        <p:nvPr/>
      </p:nvGrpSpPr>
      <p:grpSpPr>
        <a:xfrm>
          <a:off x="0" y="0"/>
          <a:ext cx="0" cy="0"/>
          <a:chOff x="0" y="0"/>
          <a:chExt cx="0" cy="0"/>
        </a:xfrm>
      </p:grpSpPr>
      <p:sp>
        <p:nvSpPr>
          <p:cNvPr id="216" name="Google Shape;216;p2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18" name="Google Shape;218;p2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19" name="Google Shape;219;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220" name="Google Shape;220;p24"/>
          <p:cNvSpPr/>
          <p:nvPr/>
        </p:nvSpPr>
        <p:spPr>
          <a:xfrm>
            <a:off x="2" y="0"/>
            <a:ext cx="12191695"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221" name="Google Shape;221;p24"/>
          <p:cNvCxnSpPr/>
          <p:nvPr/>
        </p:nvCxnSpPr>
        <p:spPr>
          <a:xfrm>
            <a:off x="1453896" y="1847088"/>
            <a:ext cx="4177373" cy="0"/>
          </a:xfrm>
          <a:prstGeom prst="straightConnector1">
            <a:avLst/>
          </a:prstGeom>
          <a:noFill/>
          <a:ln cap="flat" cmpd="sng" w="31750">
            <a:solidFill>
              <a:schemeClr val="accent1"/>
            </a:solidFill>
            <a:prstDash val="solid"/>
            <a:round/>
            <a:headEnd len="sm" w="sm" type="none"/>
            <a:tailEnd len="sm" w="sm" type="none"/>
          </a:ln>
        </p:spPr>
      </p:cxnSp>
      <p:sp>
        <p:nvSpPr>
          <p:cNvPr id="222" name="Google Shape;222;p24"/>
          <p:cNvSpPr txBox="1"/>
          <p:nvPr/>
        </p:nvSpPr>
        <p:spPr>
          <a:xfrm>
            <a:off x="1451580" y="804520"/>
            <a:ext cx="4176511"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3200" cap="none">
                <a:solidFill>
                  <a:schemeClr val="dk1"/>
                </a:solidFill>
                <a:latin typeface="Gill Sans"/>
                <a:ea typeface="Gill Sans"/>
                <a:cs typeface="Gill Sans"/>
                <a:sym typeface="Gill Sans"/>
              </a:rPr>
              <a:t>ROC CURVE</a:t>
            </a:r>
            <a:endParaRPr/>
          </a:p>
        </p:txBody>
      </p:sp>
      <p:sp>
        <p:nvSpPr>
          <p:cNvPr id="223" name="Google Shape;223;p2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4" name="Google Shape;224;p24"/>
          <p:cNvSpPr txBox="1"/>
          <p:nvPr/>
        </p:nvSpPr>
        <p:spPr>
          <a:xfrm>
            <a:off x="1451580" y="2529989"/>
            <a:ext cx="4172212" cy="3450613"/>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accent1"/>
              </a:buClr>
              <a:buSzPts val="1800"/>
              <a:buFont typeface="Arial"/>
              <a:buChar char="•"/>
            </a:pPr>
            <a:r>
              <a:rPr b="0" i="0" lang="en-US" sz="1800">
                <a:solidFill>
                  <a:schemeClr val="dk1"/>
                </a:solidFill>
                <a:latin typeface="Gill Sans"/>
                <a:ea typeface="Gill Sans"/>
                <a:cs typeface="Gill Sans"/>
                <a:sym typeface="Gill Sans"/>
              </a:rPr>
              <a:t>The ROC curve shows the trade-off between sensitivity (or TPR) and specificity (1 – FPR). As we notice the </a:t>
            </a:r>
            <a:r>
              <a:rPr b="1" lang="en-US" sz="1800">
                <a:solidFill>
                  <a:schemeClr val="dk1"/>
                </a:solidFill>
                <a:latin typeface="Gill Sans"/>
                <a:ea typeface="Gill Sans"/>
                <a:cs typeface="Gill Sans"/>
                <a:sym typeface="Gill Sans"/>
              </a:rPr>
              <a:t>SVM</a:t>
            </a:r>
            <a:r>
              <a:rPr b="0" i="0" lang="en-US" sz="1800">
                <a:solidFill>
                  <a:schemeClr val="dk1"/>
                </a:solidFill>
                <a:latin typeface="Gill Sans"/>
                <a:ea typeface="Gill Sans"/>
                <a:cs typeface="Gill Sans"/>
                <a:sym typeface="Gill Sans"/>
              </a:rPr>
              <a:t> Classifier give a curve closer to the top-left corner so it indicate a better performance.</a:t>
            </a:r>
            <a:endParaRPr/>
          </a:p>
        </p:txBody>
      </p:sp>
      <p:pic>
        <p:nvPicPr>
          <p:cNvPr id="225" name="Google Shape;225;p2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26" name="Google Shape;226;p2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227" name="Google Shape;227;p24"/>
          <p:cNvPicPr preferRelativeResize="0"/>
          <p:nvPr/>
        </p:nvPicPr>
        <p:blipFill rotWithShape="1">
          <a:blip r:embed="rId4">
            <a:alphaModFix/>
          </a:blip>
          <a:srcRect b="0" l="0" r="0" t="0"/>
          <a:stretch/>
        </p:blipFill>
        <p:spPr>
          <a:xfrm>
            <a:off x="6332687" y="1080757"/>
            <a:ext cx="5150115" cy="41023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31" name="Shape 231"/>
        <p:cNvGrpSpPr/>
        <p:nvPr/>
      </p:nvGrpSpPr>
      <p:grpSpPr>
        <a:xfrm>
          <a:off x="0" y="0"/>
          <a:ext cx="0" cy="0"/>
          <a:chOff x="0" y="0"/>
          <a:chExt cx="0" cy="0"/>
        </a:xfrm>
      </p:grpSpPr>
      <p:sp>
        <p:nvSpPr>
          <p:cNvPr id="232" name="Google Shape;232;p2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2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34" name="Google Shape;234;p2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35" name="Google Shape;235;p2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36" name="Google Shape;236;p25"/>
          <p:cNvSpPr/>
          <p:nvPr/>
        </p:nvSpPr>
        <p:spPr>
          <a:xfrm>
            <a:off x="2" y="0"/>
            <a:ext cx="12191695"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7" name="Google Shape;237;p2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238" name="Google Shape;238;p25"/>
          <p:cNvGrpSpPr/>
          <p:nvPr/>
        </p:nvGrpSpPr>
        <p:grpSpPr>
          <a:xfrm>
            <a:off x="1445671" y="644327"/>
            <a:ext cx="9299965" cy="4811366"/>
            <a:chOff x="7639235" y="600024"/>
            <a:chExt cx="3898557" cy="6878929"/>
          </a:xfrm>
        </p:grpSpPr>
        <p:sp>
          <p:nvSpPr>
            <p:cNvPr id="239" name="Google Shape;239;p25"/>
            <p:cNvSpPr/>
            <p:nvPr/>
          </p:nvSpPr>
          <p:spPr>
            <a:xfrm>
              <a:off x="7639235" y="600024"/>
              <a:ext cx="3898557" cy="6878929"/>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0" name="Google Shape;240;p25"/>
            <p:cNvSpPr/>
            <p:nvPr/>
          </p:nvSpPr>
          <p:spPr>
            <a:xfrm>
              <a:off x="7770263" y="1062693"/>
              <a:ext cx="3635738" cy="59547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1" name="Google Shape;241;p25"/>
          <p:cNvSpPr txBox="1"/>
          <p:nvPr/>
        </p:nvSpPr>
        <p:spPr>
          <a:xfrm>
            <a:off x="2391408" y="1590734"/>
            <a:ext cx="7405874" cy="2520012"/>
          </a:xfrm>
          <a:prstGeom prst="rect">
            <a:avLst/>
          </a:prstGeom>
          <a:solidFill>
            <a:schemeClr val="lt2"/>
          </a:solidFill>
          <a:ln>
            <a:noFill/>
          </a:ln>
        </p:spPr>
        <p:txBody>
          <a:bodyPr anchorCtr="0" anchor="ctr" bIns="0" lIns="91425" spcFirstLastPara="1" rIns="91425" wrap="square" tIns="45700">
            <a:normAutofit/>
          </a:bodyPr>
          <a:lstStyle/>
          <a:p>
            <a:pPr indent="0" lvl="0" marL="0" marR="0" rtl="0" algn="ctr">
              <a:lnSpc>
                <a:spcPct val="90000"/>
              </a:lnSpc>
              <a:spcBef>
                <a:spcPts val="0"/>
              </a:spcBef>
              <a:spcAft>
                <a:spcPts val="0"/>
              </a:spcAft>
              <a:buNone/>
            </a:pPr>
            <a:r>
              <a:rPr lang="en-US" sz="6000" cap="none">
                <a:solidFill>
                  <a:schemeClr val="dk2"/>
                </a:solidFill>
                <a:latin typeface="Gill Sans"/>
                <a:ea typeface="Gill Sans"/>
                <a:cs typeface="Gill Sans"/>
                <a:sym typeface="Gill Sans"/>
              </a:rPr>
              <a:t>THANK YOU !</a:t>
            </a:r>
            <a:endParaRPr/>
          </a:p>
        </p:txBody>
      </p:sp>
      <p:cxnSp>
        <p:nvCxnSpPr>
          <p:cNvPr id="242" name="Google Shape;242;p25"/>
          <p:cNvCxnSpPr/>
          <p:nvPr/>
        </p:nvCxnSpPr>
        <p:spPr>
          <a:xfrm>
            <a:off x="2391407" y="1416139"/>
            <a:ext cx="7405874" cy="0"/>
          </a:xfrm>
          <a:prstGeom prst="straightConnector1">
            <a:avLst/>
          </a:prstGeom>
          <a:noFill/>
          <a:ln cap="flat" cmpd="sng" w="31750">
            <a:solidFill>
              <a:schemeClr val="accent1"/>
            </a:solidFill>
            <a:prstDash val="solid"/>
            <a:round/>
            <a:headEnd len="sm" w="sm" type="none"/>
            <a:tailEnd len="sm" w="sm" type="none"/>
          </a:ln>
        </p:spPr>
      </p:cxnSp>
      <p:cxnSp>
        <p:nvCxnSpPr>
          <p:cNvPr id="243" name="Google Shape;243;p25"/>
          <p:cNvCxnSpPr/>
          <p:nvPr/>
        </p:nvCxnSpPr>
        <p:spPr>
          <a:xfrm>
            <a:off x="2391407" y="4285341"/>
            <a:ext cx="7405874" cy="0"/>
          </a:xfrm>
          <a:prstGeom prst="straightConnector1">
            <a:avLst/>
          </a:prstGeom>
          <a:noFill/>
          <a:ln cap="flat" cmpd="sng" w="31750">
            <a:solidFill>
              <a:schemeClr val="accent1"/>
            </a:solidFill>
            <a:prstDash val="solid"/>
            <a:round/>
            <a:headEnd len="sm" w="sm" type="none"/>
            <a:tailEnd len="sm" w="sm" type="none"/>
          </a:ln>
        </p:spPr>
      </p:cxnSp>
      <p:pic>
        <p:nvPicPr>
          <p:cNvPr id="244" name="Google Shape;244;p2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Classification of Benign or Malignant Tumor Using Machine Learning" id="111" name="Google Shape;111;p14"/>
          <p:cNvPicPr preferRelativeResize="0"/>
          <p:nvPr/>
        </p:nvPicPr>
        <p:blipFill rotWithShape="1">
          <a:blip r:embed="rId3">
            <a:alphaModFix/>
          </a:blip>
          <a:srcRect b="0" l="0" r="0" t="0"/>
          <a:stretch/>
        </p:blipFill>
        <p:spPr>
          <a:xfrm>
            <a:off x="3830320" y="263843"/>
            <a:ext cx="4792005" cy="2403561"/>
          </a:xfrm>
          <a:prstGeom prst="rect">
            <a:avLst/>
          </a:prstGeom>
          <a:noFill/>
          <a:ln>
            <a:noFill/>
          </a:ln>
        </p:spPr>
      </p:pic>
      <p:sp>
        <p:nvSpPr>
          <p:cNvPr id="112" name="Google Shape;112;p14"/>
          <p:cNvSpPr txBox="1"/>
          <p:nvPr/>
        </p:nvSpPr>
        <p:spPr>
          <a:xfrm>
            <a:off x="944880" y="4958080"/>
            <a:ext cx="1104392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Goal : Based on the cells present in our body our goal is to predict whether that the tumour detected is malignant and benign tumor </a:t>
            </a:r>
            <a:endParaRPr/>
          </a:p>
        </p:txBody>
      </p:sp>
      <p:sp>
        <p:nvSpPr>
          <p:cNvPr id="113" name="Google Shape;113;p14"/>
          <p:cNvSpPr txBox="1"/>
          <p:nvPr/>
        </p:nvSpPr>
        <p:spPr>
          <a:xfrm>
            <a:off x="1026160" y="2915920"/>
            <a:ext cx="438912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Benign Tumor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Not Cancerous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Slow growing cells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Do not spread to other tissues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Do not revert back once it is cured</a:t>
            </a:r>
            <a:endParaRPr/>
          </a:p>
        </p:txBody>
      </p:sp>
      <p:sp>
        <p:nvSpPr>
          <p:cNvPr id="114" name="Google Shape;114;p14"/>
          <p:cNvSpPr txBox="1"/>
          <p:nvPr/>
        </p:nvSpPr>
        <p:spPr>
          <a:xfrm>
            <a:off x="7467600" y="2915920"/>
            <a:ext cx="438912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Malignant Tumor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Cancerous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Rapidly growing cells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Can spread to other tissues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May revert back once it is cured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nvSpPr>
        <p:spPr>
          <a:xfrm>
            <a:off x="289550" y="307289"/>
            <a:ext cx="4114799"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400" cap="none">
                <a:solidFill>
                  <a:schemeClr val="dk1"/>
                </a:solidFill>
                <a:latin typeface="Gill Sans"/>
                <a:ea typeface="Gill Sans"/>
                <a:cs typeface="Gill Sans"/>
                <a:sym typeface="Gill Sans"/>
              </a:rPr>
              <a:t>PROJECT WORK FLOW</a:t>
            </a:r>
            <a:endParaRPr/>
          </a:p>
        </p:txBody>
      </p:sp>
      <p:sp>
        <p:nvSpPr>
          <p:cNvPr id="120" name="Google Shape;120;p15"/>
          <p:cNvSpPr/>
          <p:nvPr/>
        </p:nvSpPr>
        <p:spPr>
          <a:xfrm>
            <a:off x="609600" y="2893368"/>
            <a:ext cx="1066802" cy="461665"/>
          </a:xfrm>
          <a:prstGeom prst="snip1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Read Dataset</a:t>
            </a:r>
            <a:endParaRPr/>
          </a:p>
        </p:txBody>
      </p:sp>
      <p:sp>
        <p:nvSpPr>
          <p:cNvPr id="121" name="Google Shape;121;p15"/>
          <p:cNvSpPr/>
          <p:nvPr/>
        </p:nvSpPr>
        <p:spPr>
          <a:xfrm>
            <a:off x="2306321" y="2819400"/>
            <a:ext cx="2336800" cy="60960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Pre-Process Data – Checking for missing values</a:t>
            </a:r>
            <a:endParaRPr/>
          </a:p>
        </p:txBody>
      </p:sp>
      <p:sp>
        <p:nvSpPr>
          <p:cNvPr id="122" name="Google Shape;122;p15"/>
          <p:cNvSpPr/>
          <p:nvPr/>
        </p:nvSpPr>
        <p:spPr>
          <a:xfrm>
            <a:off x="5029201" y="2506980"/>
            <a:ext cx="1595108" cy="1222663"/>
          </a:xfrm>
          <a:prstGeom prst="diamond">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If available</a:t>
            </a:r>
            <a:endParaRPr/>
          </a:p>
        </p:txBody>
      </p:sp>
      <p:cxnSp>
        <p:nvCxnSpPr>
          <p:cNvPr id="123" name="Google Shape;123;p15"/>
          <p:cNvCxnSpPr>
            <a:stCxn id="121" idx="3"/>
            <a:endCxn id="122" idx="1"/>
          </p:cNvCxnSpPr>
          <p:nvPr/>
        </p:nvCxnSpPr>
        <p:spPr>
          <a:xfrm flipH="1" rot="10800000">
            <a:off x="4643121" y="3118200"/>
            <a:ext cx="386100" cy="6000"/>
          </a:xfrm>
          <a:prstGeom prst="straightConnector1">
            <a:avLst/>
          </a:prstGeom>
          <a:noFill/>
          <a:ln cap="flat" cmpd="sng" w="9525">
            <a:solidFill>
              <a:schemeClr val="dk1"/>
            </a:solidFill>
            <a:prstDash val="solid"/>
            <a:round/>
            <a:headEnd len="sm" w="sm" type="none"/>
            <a:tailEnd len="med" w="med" type="stealth"/>
          </a:ln>
        </p:spPr>
      </p:cxnSp>
      <p:cxnSp>
        <p:nvCxnSpPr>
          <p:cNvPr id="124" name="Google Shape;124;p15"/>
          <p:cNvCxnSpPr/>
          <p:nvPr/>
        </p:nvCxnSpPr>
        <p:spPr>
          <a:xfrm rot="10800000">
            <a:off x="5811520" y="1739399"/>
            <a:ext cx="0" cy="785976"/>
          </a:xfrm>
          <a:prstGeom prst="straightConnector1">
            <a:avLst/>
          </a:prstGeom>
          <a:noFill/>
          <a:ln cap="flat" cmpd="sng" w="9525">
            <a:solidFill>
              <a:schemeClr val="accent5"/>
            </a:solidFill>
            <a:prstDash val="solid"/>
            <a:round/>
            <a:headEnd len="sm" w="sm" type="none"/>
            <a:tailEnd len="med" w="med" type="triangle"/>
          </a:ln>
        </p:spPr>
      </p:cxnSp>
      <p:sp>
        <p:nvSpPr>
          <p:cNvPr id="125" name="Google Shape;125;p15"/>
          <p:cNvSpPr/>
          <p:nvPr/>
        </p:nvSpPr>
        <p:spPr>
          <a:xfrm>
            <a:off x="5334000" y="1293359"/>
            <a:ext cx="955040" cy="44604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Impute</a:t>
            </a:r>
            <a:endParaRPr/>
          </a:p>
        </p:txBody>
      </p:sp>
      <p:cxnSp>
        <p:nvCxnSpPr>
          <p:cNvPr id="126" name="Google Shape;126;p15"/>
          <p:cNvCxnSpPr>
            <a:stCxn id="125" idx="1"/>
          </p:cNvCxnSpPr>
          <p:nvPr/>
        </p:nvCxnSpPr>
        <p:spPr>
          <a:xfrm rot="10800000">
            <a:off x="3870900" y="1516379"/>
            <a:ext cx="1463100" cy="0"/>
          </a:xfrm>
          <a:prstGeom prst="straightConnector1">
            <a:avLst/>
          </a:prstGeom>
          <a:noFill/>
          <a:ln cap="flat" cmpd="sng" w="9525">
            <a:solidFill>
              <a:schemeClr val="dk1"/>
            </a:solidFill>
            <a:prstDash val="solid"/>
            <a:round/>
            <a:headEnd len="sm" w="sm" type="none"/>
            <a:tailEnd len="med" w="med" type="stealth"/>
          </a:ln>
        </p:spPr>
      </p:cxnSp>
      <p:cxnSp>
        <p:nvCxnSpPr>
          <p:cNvPr id="127" name="Google Shape;127;p15"/>
          <p:cNvCxnSpPr/>
          <p:nvPr/>
        </p:nvCxnSpPr>
        <p:spPr>
          <a:xfrm>
            <a:off x="3870960" y="1516379"/>
            <a:ext cx="0" cy="1361132"/>
          </a:xfrm>
          <a:prstGeom prst="straightConnector1">
            <a:avLst/>
          </a:prstGeom>
          <a:noFill/>
          <a:ln cap="flat" cmpd="sng" w="9525">
            <a:solidFill>
              <a:schemeClr val="dk1"/>
            </a:solidFill>
            <a:prstDash val="solid"/>
            <a:round/>
            <a:headEnd len="sm" w="sm" type="none"/>
            <a:tailEnd len="med" w="med" type="stealth"/>
          </a:ln>
        </p:spPr>
      </p:cxnSp>
      <p:cxnSp>
        <p:nvCxnSpPr>
          <p:cNvPr id="128" name="Google Shape;128;p15"/>
          <p:cNvCxnSpPr/>
          <p:nvPr/>
        </p:nvCxnSpPr>
        <p:spPr>
          <a:xfrm flipH="1" rot="10800000">
            <a:off x="1676402" y="3124200"/>
            <a:ext cx="629919" cy="12392"/>
          </a:xfrm>
          <a:prstGeom prst="straightConnector1">
            <a:avLst/>
          </a:prstGeom>
          <a:noFill/>
          <a:ln cap="flat" cmpd="sng" w="9525">
            <a:solidFill>
              <a:schemeClr val="dk1"/>
            </a:solidFill>
            <a:prstDash val="solid"/>
            <a:round/>
            <a:headEnd len="sm" w="sm" type="none"/>
            <a:tailEnd len="med" w="med" type="stealth"/>
          </a:ln>
        </p:spPr>
      </p:cxnSp>
      <p:sp>
        <p:nvSpPr>
          <p:cNvPr id="129" name="Google Shape;129;p15"/>
          <p:cNvSpPr/>
          <p:nvPr/>
        </p:nvSpPr>
        <p:spPr>
          <a:xfrm>
            <a:off x="7366001" y="2813511"/>
            <a:ext cx="1178572" cy="60960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Visualize Data</a:t>
            </a:r>
            <a:endParaRPr/>
          </a:p>
        </p:txBody>
      </p:sp>
      <p:cxnSp>
        <p:nvCxnSpPr>
          <p:cNvPr id="130" name="Google Shape;130;p15"/>
          <p:cNvCxnSpPr>
            <a:stCxn id="122" idx="3"/>
            <a:endCxn id="129" idx="1"/>
          </p:cNvCxnSpPr>
          <p:nvPr/>
        </p:nvCxnSpPr>
        <p:spPr>
          <a:xfrm>
            <a:off x="6624309" y="3118312"/>
            <a:ext cx="741600" cy="0"/>
          </a:xfrm>
          <a:prstGeom prst="straightConnector1">
            <a:avLst/>
          </a:prstGeom>
          <a:noFill/>
          <a:ln cap="flat" cmpd="sng" w="9525">
            <a:solidFill>
              <a:schemeClr val="dk1"/>
            </a:solidFill>
            <a:prstDash val="solid"/>
            <a:round/>
            <a:headEnd len="sm" w="sm" type="none"/>
            <a:tailEnd len="med" w="med" type="stealth"/>
          </a:ln>
        </p:spPr>
      </p:cxnSp>
      <p:cxnSp>
        <p:nvCxnSpPr>
          <p:cNvPr id="131" name="Google Shape;131;p15"/>
          <p:cNvCxnSpPr>
            <a:stCxn id="129" idx="3"/>
            <a:endCxn id="132" idx="1"/>
          </p:cNvCxnSpPr>
          <p:nvPr/>
        </p:nvCxnSpPr>
        <p:spPr>
          <a:xfrm>
            <a:off x="8544573" y="3118311"/>
            <a:ext cx="731400" cy="0"/>
          </a:xfrm>
          <a:prstGeom prst="straightConnector1">
            <a:avLst/>
          </a:prstGeom>
          <a:noFill/>
          <a:ln cap="flat" cmpd="sng" w="9525">
            <a:solidFill>
              <a:schemeClr val="dk1"/>
            </a:solidFill>
            <a:prstDash val="solid"/>
            <a:round/>
            <a:headEnd len="sm" w="sm" type="none"/>
            <a:tailEnd len="med" w="med" type="stealth"/>
          </a:ln>
        </p:spPr>
      </p:cxnSp>
      <p:sp>
        <p:nvSpPr>
          <p:cNvPr id="132" name="Google Shape;132;p15"/>
          <p:cNvSpPr/>
          <p:nvPr/>
        </p:nvSpPr>
        <p:spPr>
          <a:xfrm>
            <a:off x="9276068" y="2813511"/>
            <a:ext cx="2367292" cy="60960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Changing categorical variables into numerical variables</a:t>
            </a:r>
            <a:endParaRPr/>
          </a:p>
        </p:txBody>
      </p:sp>
      <p:sp>
        <p:nvSpPr>
          <p:cNvPr id="133" name="Google Shape;133;p15"/>
          <p:cNvSpPr/>
          <p:nvPr/>
        </p:nvSpPr>
        <p:spPr>
          <a:xfrm>
            <a:off x="9276068" y="4500071"/>
            <a:ext cx="2367292" cy="60960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Splitting data into training data and test data </a:t>
            </a:r>
            <a:endParaRPr/>
          </a:p>
        </p:txBody>
      </p:sp>
      <p:sp>
        <p:nvSpPr>
          <p:cNvPr id="134" name="Google Shape;134;p15"/>
          <p:cNvSpPr/>
          <p:nvPr/>
        </p:nvSpPr>
        <p:spPr>
          <a:xfrm>
            <a:off x="5811509" y="4500071"/>
            <a:ext cx="2367292" cy="60960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Applying ML algorithms</a:t>
            </a:r>
            <a:endParaRPr/>
          </a:p>
        </p:txBody>
      </p:sp>
      <p:sp>
        <p:nvSpPr>
          <p:cNvPr id="135" name="Google Shape;135;p15"/>
          <p:cNvSpPr/>
          <p:nvPr/>
        </p:nvSpPr>
        <p:spPr>
          <a:xfrm>
            <a:off x="2346950" y="4500071"/>
            <a:ext cx="2367292" cy="609600"/>
          </a:xfrm>
          <a:prstGeom prst="roundRect">
            <a:avLst>
              <a:gd fmla="val 16667" name="adj"/>
            </a:avLst>
          </a:prstGeom>
          <a:solidFill>
            <a:srgbClr val="FAF9D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Model Evaluation</a:t>
            </a:r>
            <a:endParaRPr/>
          </a:p>
        </p:txBody>
      </p:sp>
      <p:cxnSp>
        <p:nvCxnSpPr>
          <p:cNvPr id="136" name="Google Shape;136;p15"/>
          <p:cNvCxnSpPr>
            <a:stCxn id="132" idx="2"/>
            <a:endCxn id="133" idx="0"/>
          </p:cNvCxnSpPr>
          <p:nvPr/>
        </p:nvCxnSpPr>
        <p:spPr>
          <a:xfrm>
            <a:off x="10459714" y="3423111"/>
            <a:ext cx="0" cy="1077000"/>
          </a:xfrm>
          <a:prstGeom prst="straightConnector1">
            <a:avLst/>
          </a:prstGeom>
          <a:noFill/>
          <a:ln cap="flat" cmpd="sng" w="22225">
            <a:solidFill>
              <a:schemeClr val="accent5"/>
            </a:solidFill>
            <a:prstDash val="solid"/>
            <a:round/>
            <a:headEnd len="sm" w="sm" type="none"/>
            <a:tailEnd len="med" w="med" type="triangle"/>
          </a:ln>
        </p:spPr>
      </p:cxnSp>
      <p:cxnSp>
        <p:nvCxnSpPr>
          <p:cNvPr id="137" name="Google Shape;137;p15"/>
          <p:cNvCxnSpPr>
            <a:stCxn id="133" idx="1"/>
            <a:endCxn id="134" idx="3"/>
          </p:cNvCxnSpPr>
          <p:nvPr/>
        </p:nvCxnSpPr>
        <p:spPr>
          <a:xfrm rot="10800000">
            <a:off x="8178668" y="4804871"/>
            <a:ext cx="1097400" cy="0"/>
          </a:xfrm>
          <a:prstGeom prst="straightConnector1">
            <a:avLst/>
          </a:prstGeom>
          <a:noFill/>
          <a:ln cap="flat" cmpd="sng" w="9525">
            <a:solidFill>
              <a:schemeClr val="dk1"/>
            </a:solidFill>
            <a:prstDash val="solid"/>
            <a:round/>
            <a:headEnd len="sm" w="sm" type="none"/>
            <a:tailEnd len="med" w="med" type="stealth"/>
          </a:ln>
        </p:spPr>
      </p:cxnSp>
      <p:cxnSp>
        <p:nvCxnSpPr>
          <p:cNvPr id="138" name="Google Shape;138;p15"/>
          <p:cNvCxnSpPr>
            <a:stCxn id="134" idx="1"/>
            <a:endCxn id="135" idx="3"/>
          </p:cNvCxnSpPr>
          <p:nvPr/>
        </p:nvCxnSpPr>
        <p:spPr>
          <a:xfrm rot="10800000">
            <a:off x="4714109" y="4804871"/>
            <a:ext cx="1097400" cy="0"/>
          </a:xfrm>
          <a:prstGeom prst="straightConnector1">
            <a:avLst/>
          </a:prstGeom>
          <a:noFill/>
          <a:ln cap="flat" cmpd="sng" w="9525">
            <a:solidFill>
              <a:schemeClr val="dk1"/>
            </a:solidFill>
            <a:prstDash val="solid"/>
            <a:round/>
            <a:headEnd len="sm" w="sm" type="none"/>
            <a:tailEnd len="med" w="med" type="stealth"/>
          </a:ln>
        </p:spPr>
      </p:cxnSp>
      <p:cxnSp>
        <p:nvCxnSpPr>
          <p:cNvPr id="139" name="Google Shape;139;p15"/>
          <p:cNvCxnSpPr/>
          <p:nvPr/>
        </p:nvCxnSpPr>
        <p:spPr>
          <a:xfrm>
            <a:off x="518160" y="955040"/>
            <a:ext cx="1119632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1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46" name="Google Shape;146;p1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47" name="Google Shape;147;p1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48" name="Google Shape;148;p16"/>
          <p:cNvSpPr txBox="1"/>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3200" cap="none">
                <a:solidFill>
                  <a:schemeClr val="dk1"/>
                </a:solidFill>
                <a:latin typeface="Gill Sans"/>
                <a:ea typeface="Gill Sans"/>
                <a:cs typeface="Gill Sans"/>
                <a:sym typeface="Gill Sans"/>
              </a:rPr>
              <a:t>PREPARING DATA</a:t>
            </a:r>
            <a:endParaRPr/>
          </a:p>
        </p:txBody>
      </p:sp>
      <p:pic>
        <p:nvPicPr>
          <p:cNvPr id="149" name="Google Shape;149;p16"/>
          <p:cNvPicPr preferRelativeResize="0"/>
          <p:nvPr/>
        </p:nvPicPr>
        <p:blipFill rotWithShape="1">
          <a:blip r:embed="rId4">
            <a:alphaModFix/>
          </a:blip>
          <a:srcRect b="0" l="0" r="0" t="0"/>
          <a:stretch/>
        </p:blipFill>
        <p:spPr>
          <a:xfrm>
            <a:off x="1309990" y="3714945"/>
            <a:ext cx="9603274" cy="2160734"/>
          </a:xfrm>
          <a:prstGeom prst="rect">
            <a:avLst/>
          </a:prstGeom>
          <a:noFill/>
          <a:ln>
            <a:noFill/>
          </a:ln>
        </p:spPr>
      </p:pic>
      <p:sp>
        <p:nvSpPr>
          <p:cNvPr id="150" name="Google Shape;150;p16"/>
          <p:cNvSpPr txBox="1"/>
          <p:nvPr/>
        </p:nvSpPr>
        <p:spPr>
          <a:xfrm>
            <a:off x="1168400" y="1939790"/>
            <a:ext cx="9886454" cy="152541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strike="noStrike">
                <a:solidFill>
                  <a:srgbClr val="000000"/>
                </a:solidFill>
                <a:latin typeface="Times New Roman"/>
                <a:ea typeface="Times New Roman"/>
                <a:cs typeface="Times New Roman"/>
                <a:sym typeface="Times New Roman"/>
              </a:rPr>
              <a:t>The preparation and pre-processing of the data is the first step in any machine learning procedure. In general, machine learning algorithms cannot work with missing values, so before launching one, the dataset must be cleaned up by removing features that have no bearing on the model. In this case we are removing the id and unnamed field as it will not be used in categorization process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54" name="Shape 154"/>
        <p:cNvGrpSpPr/>
        <p:nvPr/>
      </p:nvGrpSpPr>
      <p:grpSpPr>
        <a:xfrm>
          <a:off x="0" y="0"/>
          <a:ext cx="0" cy="0"/>
          <a:chOff x="0" y="0"/>
          <a:chExt cx="0" cy="0"/>
        </a:xfrm>
      </p:grpSpPr>
      <p:sp>
        <p:nvSpPr>
          <p:cNvPr id="155" name="Google Shape;155;p1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1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57" name="Google Shape;157;p1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58" name="Google Shape;158;p1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59" name="Google Shape;159;p17"/>
          <p:cNvSpPr/>
          <p:nvPr/>
        </p:nvSpPr>
        <p:spPr>
          <a:xfrm>
            <a:off x="2" y="0"/>
            <a:ext cx="12191695"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60" name="Google Shape;160;p17"/>
          <p:cNvCxnSpPr/>
          <p:nvPr/>
        </p:nvCxnSpPr>
        <p:spPr>
          <a:xfrm>
            <a:off x="1453896" y="1847088"/>
            <a:ext cx="4177373" cy="0"/>
          </a:xfrm>
          <a:prstGeom prst="straightConnector1">
            <a:avLst/>
          </a:prstGeom>
          <a:noFill/>
          <a:ln cap="flat" cmpd="sng" w="31750">
            <a:solidFill>
              <a:schemeClr val="accent1"/>
            </a:solidFill>
            <a:prstDash val="solid"/>
            <a:round/>
            <a:headEnd len="sm" w="sm" type="none"/>
            <a:tailEnd len="sm" w="sm" type="none"/>
          </a:ln>
        </p:spPr>
      </p:cxnSp>
      <p:sp>
        <p:nvSpPr>
          <p:cNvPr id="161" name="Google Shape;161;p17"/>
          <p:cNvSpPr txBox="1"/>
          <p:nvPr/>
        </p:nvSpPr>
        <p:spPr>
          <a:xfrm>
            <a:off x="1451580" y="804520"/>
            <a:ext cx="4176511"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3200" cap="none">
                <a:solidFill>
                  <a:schemeClr val="dk1"/>
                </a:solidFill>
                <a:latin typeface="Gill Sans"/>
                <a:ea typeface="Gill Sans"/>
                <a:cs typeface="Gill Sans"/>
                <a:sym typeface="Gill Sans"/>
              </a:rPr>
              <a:t>DATA VISUALIZATION</a:t>
            </a:r>
            <a:endParaRPr/>
          </a:p>
        </p:txBody>
      </p:sp>
      <p:sp>
        <p:nvSpPr>
          <p:cNvPr id="162" name="Google Shape;162;p1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3" name="Google Shape;163;p17"/>
          <p:cNvSpPr txBox="1"/>
          <p:nvPr/>
        </p:nvSpPr>
        <p:spPr>
          <a:xfrm>
            <a:off x="1451580" y="2015733"/>
            <a:ext cx="4574315" cy="2647708"/>
          </a:xfrm>
          <a:prstGeom prst="rect">
            <a:avLst/>
          </a:prstGeom>
          <a:noFill/>
          <a:ln>
            <a:noFill/>
          </a:ln>
        </p:spPr>
        <p:txBody>
          <a:bodyPr anchorCtr="0" anchor="t" bIns="45700" lIns="91425" spcFirstLastPara="1" rIns="91425" wrap="square" tIns="45700">
            <a:normAutofit fontScale="92500" lnSpcReduction="10000"/>
          </a:bodyPr>
          <a:lstStyle/>
          <a:p>
            <a:pPr indent="0" lvl="0" marL="0" marR="208800" rtl="0" algn="l">
              <a:lnSpc>
                <a:spcPct val="120000"/>
              </a:lnSpc>
              <a:spcBef>
                <a:spcPts val="0"/>
              </a:spcBef>
              <a:spcAft>
                <a:spcPts val="0"/>
              </a:spcAft>
              <a:buClr>
                <a:schemeClr val="accent1"/>
              </a:buClr>
              <a:buSzPct val="100000"/>
              <a:buFont typeface="Arial"/>
              <a:buChar char="•"/>
            </a:pPr>
            <a:r>
              <a:rPr b="0" i="0" lang="en-US" sz="1600" u="none" strike="noStrike">
                <a:solidFill>
                  <a:schemeClr val="dk1"/>
                </a:solidFill>
                <a:latin typeface="Gill Sans"/>
                <a:ea typeface="Gill Sans"/>
                <a:cs typeface="Gill Sans"/>
                <a:sym typeface="Gill Sans"/>
              </a:rPr>
              <a:t>We need to build visualizations of the data in order to decide how to proceed with the machine  learning tools. </a:t>
            </a:r>
            <a:endParaRPr/>
          </a:p>
          <a:p>
            <a:pPr indent="0" lvl="0" marL="0" marR="208800" rtl="0" algn="just">
              <a:lnSpc>
                <a:spcPct val="120000"/>
              </a:lnSpc>
              <a:spcBef>
                <a:spcPts val="2049"/>
              </a:spcBef>
              <a:spcAft>
                <a:spcPts val="0"/>
              </a:spcAft>
              <a:buClr>
                <a:schemeClr val="accent1"/>
              </a:buClr>
              <a:buSzPct val="100000"/>
              <a:buFont typeface="Arial"/>
              <a:buChar char="•"/>
            </a:pPr>
            <a:r>
              <a:rPr lang="en-US" sz="1600">
                <a:solidFill>
                  <a:schemeClr val="dk1"/>
                </a:solidFill>
                <a:latin typeface="Gill Sans"/>
                <a:ea typeface="Gill Sans"/>
                <a:cs typeface="Gill Sans"/>
                <a:sym typeface="Gill Sans"/>
              </a:rPr>
              <a:t>Heat maps is the first technique that is utilized for visualization. A heat map is a two-dimensional visualization of data .With the help of heatmap  users can comprehend complex data sets with the help of more intricate heat maps.</a:t>
            </a:r>
            <a:br>
              <a:rPr lang="en-US" sz="1600">
                <a:solidFill>
                  <a:schemeClr val="dk1"/>
                </a:solidFill>
                <a:latin typeface="Gill Sans"/>
                <a:ea typeface="Gill Sans"/>
                <a:cs typeface="Gill Sans"/>
                <a:sym typeface="Gill Sans"/>
              </a:rPr>
            </a:br>
            <a:endParaRPr sz="1600">
              <a:solidFill>
                <a:schemeClr val="dk1"/>
              </a:solidFill>
              <a:latin typeface="Gill Sans"/>
              <a:ea typeface="Gill Sans"/>
              <a:cs typeface="Gill Sans"/>
              <a:sym typeface="Gill Sans"/>
            </a:endParaRPr>
          </a:p>
        </p:txBody>
      </p:sp>
      <p:pic>
        <p:nvPicPr>
          <p:cNvPr id="164" name="Google Shape;164;p17"/>
          <p:cNvPicPr preferRelativeResize="0"/>
          <p:nvPr/>
        </p:nvPicPr>
        <p:blipFill rotWithShape="1">
          <a:blip r:embed="rId4">
            <a:alphaModFix/>
          </a:blip>
          <a:srcRect b="0" l="0" r="0" t="0"/>
          <a:stretch/>
        </p:blipFill>
        <p:spPr>
          <a:xfrm>
            <a:off x="6865228" y="1761584"/>
            <a:ext cx="4960442" cy="2901857"/>
          </a:xfrm>
          <a:prstGeom prst="rect">
            <a:avLst/>
          </a:prstGeom>
          <a:noFill/>
          <a:ln>
            <a:noFill/>
          </a:ln>
        </p:spPr>
      </p:pic>
      <p:pic>
        <p:nvPicPr>
          <p:cNvPr id="165" name="Google Shape;165;p1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66" name="Google Shape;166;p1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nvSpPr>
        <p:spPr>
          <a:xfrm>
            <a:off x="590309" y="457185"/>
            <a:ext cx="31946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ill Sans"/>
                <a:ea typeface="Gill Sans"/>
                <a:cs typeface="Gill Sans"/>
                <a:sym typeface="Gill Sans"/>
              </a:rPr>
              <a:t>Pair Plot</a:t>
            </a:r>
            <a:endParaRPr/>
          </a:p>
        </p:txBody>
      </p:sp>
      <p:sp>
        <p:nvSpPr>
          <p:cNvPr id="172" name="Google Shape;172;p18"/>
          <p:cNvSpPr txBox="1"/>
          <p:nvPr/>
        </p:nvSpPr>
        <p:spPr>
          <a:xfrm>
            <a:off x="590309" y="1435261"/>
            <a:ext cx="6111433"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strike="noStrike">
                <a:solidFill>
                  <a:srgbClr val="000000"/>
                </a:solidFill>
                <a:latin typeface="Calibri"/>
                <a:ea typeface="Calibri"/>
                <a:cs typeface="Calibri"/>
                <a:sym typeface="Calibri"/>
              </a:rPr>
              <a:t>We can also see how the malignant or benign tumors cells can have (or not) different values  for the features plotting the distribution of each type of diagnosis for each of the mean  features. </a:t>
            </a:r>
            <a:endParaRPr sz="1800">
              <a:solidFill>
                <a:schemeClr val="dk1"/>
              </a:solidFill>
              <a:latin typeface="Gill Sans"/>
              <a:ea typeface="Gill Sans"/>
              <a:cs typeface="Gill Sans"/>
              <a:sym typeface="Gill Sans"/>
            </a:endParaRPr>
          </a:p>
        </p:txBody>
      </p:sp>
      <p:sp>
        <p:nvSpPr>
          <p:cNvPr id="173" name="Google Shape;173;p18"/>
          <p:cNvSpPr txBox="1"/>
          <p:nvPr/>
        </p:nvSpPr>
        <p:spPr>
          <a:xfrm>
            <a:off x="497711" y="3429000"/>
            <a:ext cx="27663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Count Plot</a:t>
            </a:r>
            <a:endParaRPr/>
          </a:p>
        </p:txBody>
      </p:sp>
      <p:sp>
        <p:nvSpPr>
          <p:cNvPr id="174" name="Google Shape;174;p18"/>
          <p:cNvSpPr txBox="1"/>
          <p:nvPr/>
        </p:nvSpPr>
        <p:spPr>
          <a:xfrm>
            <a:off x="590310" y="4143737"/>
            <a:ext cx="6111432"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292929"/>
                </a:solidFill>
                <a:latin typeface="Arial"/>
                <a:ea typeface="Arial"/>
                <a:cs typeface="Arial"/>
                <a:sym typeface="Arial"/>
              </a:rPr>
              <a:t>We can plot a seaborn count plot displaying the frequency of both categories of the target variable. We observe that category M, or malignant, has a frequency of 212 while category B, or benign, has a frequency of 357.</a:t>
            </a:r>
            <a:endParaRPr sz="1800">
              <a:solidFill>
                <a:schemeClr val="dk1"/>
              </a:solidFill>
              <a:latin typeface="Gill Sans"/>
              <a:ea typeface="Gill Sans"/>
              <a:cs typeface="Gill Sans"/>
              <a:sym typeface="Gill Sans"/>
            </a:endParaRPr>
          </a:p>
        </p:txBody>
      </p:sp>
      <p:pic>
        <p:nvPicPr>
          <p:cNvPr id="175" name="Google Shape;175;p18"/>
          <p:cNvPicPr preferRelativeResize="0"/>
          <p:nvPr/>
        </p:nvPicPr>
        <p:blipFill rotWithShape="1">
          <a:blip r:embed="rId3">
            <a:alphaModFix/>
          </a:blip>
          <a:srcRect b="0" l="0" r="0" t="0"/>
          <a:stretch/>
        </p:blipFill>
        <p:spPr>
          <a:xfrm>
            <a:off x="7213435" y="1991517"/>
            <a:ext cx="4073130" cy="26486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nvSpPr>
        <p:spPr>
          <a:xfrm>
            <a:off x="347241" y="555585"/>
            <a:ext cx="59609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rgbClr val="000000"/>
                </a:solidFill>
                <a:latin typeface="Helvetica Neue"/>
                <a:ea typeface="Helvetica Neue"/>
                <a:cs typeface="Helvetica Neue"/>
                <a:sym typeface="Helvetica Neue"/>
              </a:rPr>
              <a:t>MACHINE LEARNING ALGORITHMS</a:t>
            </a:r>
            <a:endParaRPr/>
          </a:p>
        </p:txBody>
      </p:sp>
      <p:sp>
        <p:nvSpPr>
          <p:cNvPr id="181" name="Google Shape;181;p19"/>
          <p:cNvSpPr txBox="1"/>
          <p:nvPr/>
        </p:nvSpPr>
        <p:spPr>
          <a:xfrm>
            <a:off x="659758" y="1781442"/>
            <a:ext cx="4606724"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Gill Sans"/>
                <a:ea typeface="Gill Sans"/>
                <a:cs typeface="Gill Sans"/>
                <a:sym typeface="Gill Sans"/>
              </a:rPr>
              <a:t>Decision Tree Classifier</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Gill Sans"/>
                <a:ea typeface="Gill Sans"/>
                <a:cs typeface="Gill Sans"/>
                <a:sym typeface="Gill Sans"/>
              </a:rPr>
              <a:t>Random Forest Classifier</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Gill Sans"/>
                <a:ea typeface="Gill Sans"/>
                <a:cs typeface="Gill Sans"/>
                <a:sym typeface="Gill Sans"/>
              </a:rPr>
              <a:t>KNN</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Gill Sans"/>
                <a:ea typeface="Gill Sans"/>
                <a:cs typeface="Gill Sans"/>
                <a:sym typeface="Gill Sans"/>
              </a:rPr>
              <a:t>Support Vector Machine</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127320" y="289368"/>
            <a:ext cx="84147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000000"/>
                </a:solidFill>
                <a:latin typeface="Helvetica Neue"/>
                <a:ea typeface="Helvetica Neue"/>
                <a:cs typeface="Helvetica Neue"/>
                <a:sym typeface="Helvetica Neue"/>
              </a:rPr>
              <a:t>EVALUATION AND COMPARISON OF ALL THE MODELS</a:t>
            </a:r>
            <a:endParaRPr/>
          </a:p>
        </p:txBody>
      </p:sp>
      <p:sp>
        <p:nvSpPr>
          <p:cNvPr id="187" name="Google Shape;187;p20"/>
          <p:cNvSpPr txBox="1"/>
          <p:nvPr/>
        </p:nvSpPr>
        <p:spPr>
          <a:xfrm>
            <a:off x="459129" y="1367534"/>
            <a:ext cx="11273742" cy="36435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Evaluating the machine learning model is a crucial part in any data science project. There are many metrics that helps us to evaluate our model accuracy.</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74320" lvl="0" marL="27432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Classification Accuracy</a:t>
            </a:r>
            <a:endParaRPr/>
          </a:p>
          <a:p>
            <a:pPr indent="-274320" lvl="0" marL="27432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Confusion matrix</a:t>
            </a:r>
            <a:endParaRPr/>
          </a:p>
          <a:p>
            <a:pPr indent="-274320" lvl="0" marL="27432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Precision</a:t>
            </a:r>
            <a:endParaRPr/>
          </a:p>
          <a:p>
            <a:pPr indent="-274320" lvl="0" marL="27432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Recall</a:t>
            </a:r>
            <a:endParaRPr/>
          </a:p>
          <a:p>
            <a:pPr indent="-274320" lvl="0" marL="27432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Classification_report</a:t>
            </a:r>
            <a:endParaRPr sz="1800">
              <a:solidFill>
                <a:schemeClr val="dk1"/>
              </a:solidFill>
              <a:latin typeface="Times New Roman"/>
              <a:ea typeface="Times New Roman"/>
              <a:cs typeface="Times New Roman"/>
              <a:sym typeface="Times New Roman"/>
            </a:endParaRPr>
          </a:p>
          <a:p>
            <a:pPr indent="-274320" lvl="0" marL="27432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ROC AUC Score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803189" y="1488128"/>
            <a:ext cx="610423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Precision :  It is the ratio of correctly predicted positive observations to the total predicted positive observations.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Precision= TP/(TP+FP)</a:t>
            </a:r>
            <a:endParaRPr/>
          </a:p>
        </p:txBody>
      </p:sp>
      <p:sp>
        <p:nvSpPr>
          <p:cNvPr id="193" name="Google Shape;193;p21"/>
          <p:cNvSpPr txBox="1"/>
          <p:nvPr/>
        </p:nvSpPr>
        <p:spPr>
          <a:xfrm>
            <a:off x="803189" y="3569379"/>
            <a:ext cx="610423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Recall : </a:t>
            </a:r>
            <a:r>
              <a:rPr b="0" i="0" lang="en-US" sz="1800">
                <a:solidFill>
                  <a:srgbClr val="000000"/>
                </a:solidFill>
                <a:latin typeface="Gill Sans"/>
                <a:ea typeface="Gill Sans"/>
                <a:cs typeface="Gill Sans"/>
                <a:sym typeface="Gill Sans"/>
              </a:rPr>
              <a:t>is the ratio of positive instances that are correctly detected by the classifier to the all observations in actual class</a:t>
            </a:r>
            <a:endParaRPr/>
          </a:p>
          <a:p>
            <a:pPr indent="0" lvl="0" marL="0" marR="0" rtl="0" algn="l">
              <a:spcBef>
                <a:spcPts val="0"/>
              </a:spcBef>
              <a:spcAft>
                <a:spcPts val="0"/>
              </a:spcAft>
              <a:buNone/>
            </a:pPr>
            <a:r>
              <a:t/>
            </a:r>
            <a:endParaRPr sz="18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rgbClr val="000000"/>
                </a:solidFill>
                <a:latin typeface="Helvetica Neue"/>
                <a:ea typeface="Helvetica Neue"/>
                <a:cs typeface="Helvetica Neue"/>
                <a:sym typeface="Helvetica Neue"/>
              </a:rPr>
              <a:t>Recall = TP/(TP+FN)</a:t>
            </a:r>
            <a:endParaRPr sz="1800">
              <a:solidFill>
                <a:schemeClr val="dk1"/>
              </a:solidFill>
              <a:latin typeface="Gill Sans"/>
              <a:ea typeface="Gill Sans"/>
              <a:cs typeface="Gill Sans"/>
              <a:sym typeface="Gill Sans"/>
            </a:endParaRPr>
          </a:p>
        </p:txBody>
      </p:sp>
      <p:sp>
        <p:nvSpPr>
          <p:cNvPr id="194" name="Google Shape;194;p21"/>
          <p:cNvSpPr txBox="1"/>
          <p:nvPr/>
        </p:nvSpPr>
        <p:spPr>
          <a:xfrm>
            <a:off x="556054" y="493669"/>
            <a:ext cx="61042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PRECISION &amp; RECALL</a:t>
            </a:r>
            <a:endParaRPr/>
          </a:p>
        </p:txBody>
      </p:sp>
      <p:graphicFrame>
        <p:nvGraphicFramePr>
          <p:cNvPr id="195" name="Google Shape;195;p21"/>
          <p:cNvGraphicFramePr/>
          <p:nvPr/>
        </p:nvGraphicFramePr>
        <p:xfrm>
          <a:off x="6907427" y="1686655"/>
          <a:ext cx="3000000" cy="3000000"/>
        </p:xfrm>
        <a:graphic>
          <a:graphicData uri="http://schemas.openxmlformats.org/drawingml/2006/table">
            <a:tbl>
              <a:tblPr bandRow="1" firstRow="1">
                <a:noFill/>
                <a:tableStyleId>{64B215FD-153D-40C5-B5BE-4E8D85ED228C}</a:tableStyleId>
              </a:tblPr>
              <a:tblGrid>
                <a:gridCol w="1692150"/>
                <a:gridCol w="1692150"/>
                <a:gridCol w="1692150"/>
              </a:tblGrid>
              <a:tr h="532025">
                <a:tc>
                  <a:txBody>
                    <a:bodyPr/>
                    <a:lstStyle/>
                    <a:p>
                      <a:pPr indent="0" lvl="0" marL="0" marR="0" rtl="0" algn="l">
                        <a:spcBef>
                          <a:spcPts val="0"/>
                        </a:spcBef>
                        <a:spcAft>
                          <a:spcPts val="0"/>
                        </a:spcAft>
                        <a:buNone/>
                      </a:pPr>
                      <a:r>
                        <a:rPr lang="en-US" sz="1800" u="none" cap="none" strike="noStrike"/>
                        <a:t>Algorithms</a:t>
                      </a:r>
                      <a:endParaRPr/>
                    </a:p>
                  </a:txBody>
                  <a:tcPr marT="45725" marB="45725" marR="91450" marL="91450"/>
                </a:tc>
                <a:tc>
                  <a:txBody>
                    <a:bodyPr/>
                    <a:lstStyle/>
                    <a:p>
                      <a:pPr indent="0" lvl="0" marL="0" marR="0" rtl="0" algn="l">
                        <a:spcBef>
                          <a:spcPts val="0"/>
                        </a:spcBef>
                        <a:spcAft>
                          <a:spcPts val="0"/>
                        </a:spcAft>
                        <a:buNone/>
                      </a:pPr>
                      <a:r>
                        <a:rPr lang="en-US" sz="1800"/>
                        <a:t>Precision</a:t>
                      </a:r>
                      <a:endParaRPr/>
                    </a:p>
                  </a:txBody>
                  <a:tcPr marT="45725" marB="45725" marR="91450" marL="91450"/>
                </a:tc>
                <a:tc>
                  <a:txBody>
                    <a:bodyPr/>
                    <a:lstStyle/>
                    <a:p>
                      <a:pPr indent="0" lvl="0" marL="0" marR="0" rtl="0" algn="l">
                        <a:spcBef>
                          <a:spcPts val="0"/>
                        </a:spcBef>
                        <a:spcAft>
                          <a:spcPts val="0"/>
                        </a:spcAft>
                        <a:buNone/>
                      </a:pPr>
                      <a:r>
                        <a:rPr lang="en-US" sz="1800"/>
                        <a:t>Recall</a:t>
                      </a:r>
                      <a:endParaRPr/>
                    </a:p>
                  </a:txBody>
                  <a:tcPr marT="45725" marB="45725" marR="91450" marL="91450"/>
                </a:tc>
              </a:tr>
              <a:tr h="532025">
                <a:tc>
                  <a:txBody>
                    <a:bodyPr/>
                    <a:lstStyle/>
                    <a:p>
                      <a:pPr indent="0" lvl="0" marL="0" marR="0" rtl="0" algn="l">
                        <a:spcBef>
                          <a:spcPts val="0"/>
                        </a:spcBef>
                        <a:spcAft>
                          <a:spcPts val="0"/>
                        </a:spcAft>
                        <a:buNone/>
                      </a:pPr>
                      <a:r>
                        <a:rPr lang="en-US" sz="1800"/>
                        <a:t>KNN</a:t>
                      </a:r>
                      <a:endParaRPr/>
                    </a:p>
                  </a:txBody>
                  <a:tcPr marT="45725" marB="45725" marR="91450" marL="91450"/>
                </a:tc>
                <a:tc>
                  <a:txBody>
                    <a:bodyPr/>
                    <a:lstStyle/>
                    <a:p>
                      <a:pPr indent="0" lvl="0" marL="0" marR="0" rtl="0" algn="l">
                        <a:spcBef>
                          <a:spcPts val="0"/>
                        </a:spcBef>
                        <a:spcAft>
                          <a:spcPts val="0"/>
                        </a:spcAft>
                        <a:buNone/>
                      </a:pPr>
                      <a:r>
                        <a:rPr lang="en-US" sz="1800"/>
                        <a:t>0.90</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ill Sans"/>
                          <a:ea typeface="Gill Sans"/>
                          <a:cs typeface="Gill Sans"/>
                          <a:sym typeface="Gill Sans"/>
                        </a:rPr>
                        <a:t>0.978261</a:t>
                      </a:r>
                      <a:endParaRPr sz="1800"/>
                    </a:p>
                  </a:txBody>
                  <a:tcPr marT="45725" marB="45725" marR="91450" marL="91450"/>
                </a:tc>
              </a:tr>
              <a:tr h="532025">
                <a:tc>
                  <a:txBody>
                    <a:bodyPr/>
                    <a:lstStyle/>
                    <a:p>
                      <a:pPr indent="0" lvl="0" marL="0" marR="0" rtl="0" algn="l">
                        <a:spcBef>
                          <a:spcPts val="0"/>
                        </a:spcBef>
                        <a:spcAft>
                          <a:spcPts val="0"/>
                        </a:spcAft>
                        <a:buNone/>
                      </a:pPr>
                      <a:r>
                        <a:rPr lang="en-US" sz="1800"/>
                        <a:t>SVM</a:t>
                      </a:r>
                      <a:endParaRPr/>
                    </a:p>
                  </a:txBody>
                  <a:tcPr marT="45725" marB="45725" marR="91450" marL="91450"/>
                </a:tc>
                <a:tc>
                  <a:txBody>
                    <a:bodyPr/>
                    <a:lstStyle/>
                    <a:p>
                      <a:pPr indent="0" lvl="0" marL="0" marR="0" rtl="0" algn="l">
                        <a:spcBef>
                          <a:spcPts val="0"/>
                        </a:spcBef>
                        <a:spcAft>
                          <a:spcPts val="0"/>
                        </a:spcAft>
                        <a:buNone/>
                      </a:pPr>
                      <a:r>
                        <a:rPr lang="en-US" sz="1800"/>
                        <a:t>0.94</a:t>
                      </a:r>
                      <a:endParaRPr/>
                    </a:p>
                  </a:txBody>
                  <a:tcPr marT="45725" marB="45725" marR="91450" marL="91450"/>
                </a:tc>
                <a:tc>
                  <a:txBody>
                    <a:bodyPr/>
                    <a:lstStyle/>
                    <a:p>
                      <a:pPr indent="0" lvl="0" marL="0" marR="0" rtl="0" algn="l">
                        <a:spcBef>
                          <a:spcPts val="0"/>
                        </a:spcBef>
                        <a:spcAft>
                          <a:spcPts val="0"/>
                        </a:spcAft>
                        <a:buNone/>
                      </a:pPr>
                      <a:r>
                        <a:rPr lang="en-US" sz="1800"/>
                        <a:t>1.000000</a:t>
                      </a:r>
                      <a:endParaRPr/>
                    </a:p>
                  </a:txBody>
                  <a:tcPr marT="45725" marB="45725" marR="91450" marL="91450"/>
                </a:tc>
              </a:tr>
              <a:tr h="532025">
                <a:tc>
                  <a:txBody>
                    <a:bodyPr/>
                    <a:lstStyle/>
                    <a:p>
                      <a:pPr indent="0" lvl="0" marL="0" marR="0" rtl="0" algn="l">
                        <a:spcBef>
                          <a:spcPts val="0"/>
                        </a:spcBef>
                        <a:spcAft>
                          <a:spcPts val="0"/>
                        </a:spcAft>
                        <a:buNone/>
                      </a:pPr>
                      <a:r>
                        <a:rPr lang="en-US" sz="1800"/>
                        <a:t>Random Forest</a:t>
                      </a:r>
                      <a:endParaRPr/>
                    </a:p>
                  </a:txBody>
                  <a:tcPr marT="45725" marB="45725" marR="91450" marL="91450"/>
                </a:tc>
                <a:tc>
                  <a:txBody>
                    <a:bodyPr/>
                    <a:lstStyle/>
                    <a:p>
                      <a:pPr indent="0" lvl="0" marL="0" marR="0" rtl="0" algn="l">
                        <a:spcBef>
                          <a:spcPts val="0"/>
                        </a:spcBef>
                        <a:spcAft>
                          <a:spcPts val="0"/>
                        </a:spcAft>
                        <a:buNone/>
                      </a:pPr>
                      <a:r>
                        <a:rPr lang="en-US" sz="1800"/>
                        <a:t>0.94</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ill Sans"/>
                          <a:ea typeface="Gill Sans"/>
                          <a:cs typeface="Gill Sans"/>
                          <a:sym typeface="Gill Sans"/>
                        </a:rPr>
                        <a:t>0.958333</a:t>
                      </a:r>
                      <a:endParaRPr sz="1800"/>
                    </a:p>
                  </a:txBody>
                  <a:tcPr marT="45725" marB="45725" marR="91450" marL="91450"/>
                </a:tc>
              </a:tr>
              <a:tr h="532025">
                <a:tc>
                  <a:txBody>
                    <a:bodyPr/>
                    <a:lstStyle/>
                    <a:p>
                      <a:pPr indent="0" lvl="0" marL="0" marR="0" rtl="0" algn="l">
                        <a:spcBef>
                          <a:spcPts val="0"/>
                        </a:spcBef>
                        <a:spcAft>
                          <a:spcPts val="0"/>
                        </a:spcAft>
                        <a:buNone/>
                      </a:pPr>
                      <a:r>
                        <a:rPr lang="en-US" sz="1800"/>
                        <a:t>Decision Tree</a:t>
                      </a:r>
                      <a:endParaRPr/>
                    </a:p>
                  </a:txBody>
                  <a:tcPr marT="45725" marB="45725" marR="91450" marL="91450"/>
                </a:tc>
                <a:tc>
                  <a:txBody>
                    <a:bodyPr/>
                    <a:lstStyle/>
                    <a:p>
                      <a:pPr indent="0" lvl="0" marL="0" marR="0" rtl="0" algn="l">
                        <a:spcBef>
                          <a:spcPts val="0"/>
                        </a:spcBef>
                        <a:spcAft>
                          <a:spcPts val="0"/>
                        </a:spcAft>
                        <a:buNone/>
                      </a:pPr>
                      <a:r>
                        <a:rPr lang="en-US" sz="1800"/>
                        <a:t>0.92</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ill Sans"/>
                          <a:ea typeface="Gill Sans"/>
                          <a:cs typeface="Gill Sans"/>
                          <a:sym typeface="Gill Sans"/>
                        </a:rPr>
                        <a:t>0.849057</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