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4" r:id="rId3"/>
    <p:sldId id="257" r:id="rId4"/>
    <p:sldId id="258" r:id="rId5"/>
    <p:sldId id="259" r:id="rId6"/>
    <p:sldId id="276" r:id="rId7"/>
    <p:sldId id="271" r:id="rId8"/>
    <p:sldId id="265" r:id="rId9"/>
    <p:sldId id="272" r:id="rId10"/>
    <p:sldId id="273" r:id="rId11"/>
    <p:sldId id="274" r:id="rId12"/>
    <p:sldId id="275" r:id="rId13"/>
    <p:sldId id="277" r:id="rId14"/>
    <p:sldId id="261" r:id="rId15"/>
    <p:sldId id="262" r:id="rId16"/>
    <p:sldId id="263" r:id="rId17"/>
    <p:sldId id="278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54545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Open Sans"/>
      </a:defRPr>
    </a:lvl1pPr>
    <a:lvl2pPr marL="0" marR="0" indent="228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54545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Open Sans"/>
      </a:defRPr>
    </a:lvl2pPr>
    <a:lvl3pPr marL="0" marR="0" indent="457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54545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Open Sans"/>
      </a:defRPr>
    </a:lvl3pPr>
    <a:lvl4pPr marL="0" marR="0" indent="685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54545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Open Sans"/>
      </a:defRPr>
    </a:lvl4pPr>
    <a:lvl5pPr marL="0" marR="0" indent="9144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54545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Open Sans"/>
      </a:defRPr>
    </a:lvl5pPr>
    <a:lvl6pPr marL="0" marR="0" indent="11430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54545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Open Sans"/>
      </a:defRPr>
    </a:lvl6pPr>
    <a:lvl7pPr marL="0" marR="0" indent="1371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54545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Open Sans"/>
      </a:defRPr>
    </a:lvl7pPr>
    <a:lvl8pPr marL="0" marR="0" indent="1600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54545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Open Sans"/>
      </a:defRPr>
    </a:lvl8pPr>
    <a:lvl9pPr marL="0" marR="0" indent="1828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54545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Open Sans"/>
      </a:defRPr>
    </a:lvl9pPr>
  </p:defaultTextStyle>
  <p:extLst>
    <p:ext uri="{EFAFB233-063F-42B5-8137-9DF3F51BA10A}">
      <p15:sldGuideLst xmlns:p15="http://schemas.microsoft.com/office/powerpoint/2012/main">
        <p15:guide id="1" orient="horz" pos="5658" userDrawn="1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15D2FD"/>
    <a:srgbClr val="33CC33"/>
    <a:srgbClr val="0E0F19"/>
    <a:srgbClr val="5FC2D3"/>
    <a:srgbClr val="002466"/>
    <a:srgbClr val="161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8" autoAdjust="0"/>
    <p:restoredTop sz="94629"/>
  </p:normalViewPr>
  <p:slideViewPr>
    <p:cSldViewPr snapToGrid="0" snapToObjects="1">
      <p:cViewPr varScale="1">
        <p:scale>
          <a:sx n="36" d="100"/>
          <a:sy n="36" d="100"/>
        </p:scale>
        <p:origin x="654" y="60"/>
      </p:cViewPr>
      <p:guideLst>
        <p:guide orient="horz" pos="5658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90964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618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tanda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2087" y="11703831"/>
            <a:ext cx="24379826" cy="2001575"/>
          </a:xfrm>
          <a:prstGeom prst="rect">
            <a:avLst/>
          </a:prstGeom>
          <a:solidFill>
            <a:srgbClr val="0E0F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xfrm>
            <a:off x="22570656" y="12730359"/>
            <a:ext cx="864077" cy="410369"/>
          </a:xfrm>
          <a:prstGeom prst="rect">
            <a:avLst/>
          </a:prstGeom>
        </p:spPr>
        <p:txBody>
          <a:bodyPr wrap="square"/>
          <a:lstStyle>
            <a:lvl1pPr>
              <a:defRPr sz="3000" cap="all" spc="378" baseline="66666">
                <a:solidFill>
                  <a:srgbClr val="45485C"/>
                </a:solidFill>
              </a:defRPr>
            </a:lvl1pPr>
          </a:lstStyle>
          <a:p>
            <a:fld id="{86CB4B4D-7CA3-9044-876B-883B54F8677D}" type="slidenum">
              <a:rPr lang="uk-UA" smtClean="0"/>
              <a:pPr/>
              <a:t>‹nº›</a:t>
            </a:fld>
            <a:endParaRPr lang="uk-UA"/>
          </a:p>
        </p:txBody>
      </p:sp>
      <p:grpSp>
        <p:nvGrpSpPr>
          <p:cNvPr id="10" name="Group 17"/>
          <p:cNvGrpSpPr/>
          <p:nvPr userDrawn="1"/>
        </p:nvGrpSpPr>
        <p:grpSpPr>
          <a:xfrm>
            <a:off x="1983933" y="12545693"/>
            <a:ext cx="10113985" cy="914825"/>
            <a:chOff x="1071520" y="510012"/>
            <a:chExt cx="10113985" cy="914824"/>
          </a:xfrm>
        </p:grpSpPr>
        <p:sp>
          <p:nvSpPr>
            <p:cNvPr id="19" name="Shape 12"/>
            <p:cNvSpPr/>
            <p:nvPr userDrawn="1"/>
          </p:nvSpPr>
          <p:spPr>
            <a:xfrm>
              <a:off x="1071520" y="510012"/>
              <a:ext cx="10079411" cy="1564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0000"/>
                </a:lnSpc>
                <a:defRPr sz="3500" cap="all" spc="735" baseline="0">
                  <a:solidFill>
                    <a:srgbClr val="F0F0F0"/>
                  </a:solidFill>
                  <a:latin typeface="+mn-lt"/>
                  <a:ea typeface="+mn-ea"/>
                  <a:cs typeface="+mn-cs"/>
                  <a:sym typeface="Open Sans Light"/>
                </a:defRPr>
              </a:lvl1pPr>
            </a:lstStyle>
            <a:p>
              <a:r>
                <a:rPr lang="pt-BR" dirty="0" smtClean="0"/>
                <a:t>WESLAN</a:t>
              </a:r>
              <a:r>
                <a:rPr lang="pt-BR" baseline="0" dirty="0" smtClean="0"/>
                <a:t> REZENDE ALVES</a:t>
              </a:r>
              <a:endParaRPr dirty="0"/>
            </a:p>
          </p:txBody>
        </p:sp>
        <p:sp>
          <p:nvSpPr>
            <p:cNvPr id="20" name="Shape 13"/>
            <p:cNvSpPr/>
            <p:nvPr userDrawn="1"/>
          </p:nvSpPr>
          <p:spPr>
            <a:xfrm>
              <a:off x="1071520" y="1034987"/>
              <a:ext cx="10113985" cy="389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1800" cap="all" spc="378" baseline="66666">
                  <a:solidFill>
                    <a:srgbClr val="45485C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lvl1pPr>
            </a:lstStyle>
            <a:p>
              <a:r>
                <a:rPr lang="pt-BR" sz="2500" dirty="0" smtClean="0"/>
                <a:t> </a:t>
              </a:r>
              <a:r>
                <a:rPr lang="pt-BR" sz="2800" dirty="0" smtClean="0"/>
                <a:t>Weslan.Rezende@gmail.com</a:t>
              </a:r>
              <a:endParaRPr sz="2800" dirty="0"/>
            </a:p>
          </p:txBody>
        </p:sp>
      </p:grpSp>
      <p:sp>
        <p:nvSpPr>
          <p:cNvPr id="3" name="Elipse 2"/>
          <p:cNvSpPr/>
          <p:nvPr userDrawn="1"/>
        </p:nvSpPr>
        <p:spPr>
          <a:xfrm>
            <a:off x="234367" y="12008551"/>
            <a:ext cx="1425388" cy="145196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tanda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2087" y="11703831"/>
            <a:ext cx="24379826" cy="2001575"/>
          </a:xfrm>
          <a:prstGeom prst="rect">
            <a:avLst/>
          </a:prstGeom>
          <a:solidFill>
            <a:srgbClr val="0E0F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xfrm>
            <a:off x="22570656" y="12730359"/>
            <a:ext cx="864077" cy="410369"/>
          </a:xfrm>
          <a:prstGeom prst="rect">
            <a:avLst/>
          </a:prstGeom>
        </p:spPr>
        <p:txBody>
          <a:bodyPr wrap="square"/>
          <a:lstStyle>
            <a:lvl1pPr>
              <a:defRPr sz="3000" cap="all" spc="378" baseline="66666">
                <a:solidFill>
                  <a:srgbClr val="45485C"/>
                </a:solidFill>
              </a:defRPr>
            </a:lvl1pPr>
          </a:lstStyle>
          <a:p>
            <a:fld id="{86CB4B4D-7CA3-9044-876B-883B54F8677D}" type="slidenum">
              <a:rPr lang="uk-UA" smtClean="0"/>
              <a:pPr/>
              <a:t>‹nº›</a:t>
            </a:fld>
            <a:endParaRPr lang="uk-UA"/>
          </a:p>
        </p:txBody>
      </p:sp>
      <p:grpSp>
        <p:nvGrpSpPr>
          <p:cNvPr id="10" name="Group 17"/>
          <p:cNvGrpSpPr/>
          <p:nvPr userDrawn="1"/>
        </p:nvGrpSpPr>
        <p:grpSpPr>
          <a:xfrm>
            <a:off x="1983933" y="12545693"/>
            <a:ext cx="10113985" cy="914825"/>
            <a:chOff x="1071520" y="510012"/>
            <a:chExt cx="10113985" cy="914824"/>
          </a:xfrm>
        </p:grpSpPr>
        <p:sp>
          <p:nvSpPr>
            <p:cNvPr id="19" name="Shape 12"/>
            <p:cNvSpPr/>
            <p:nvPr userDrawn="1"/>
          </p:nvSpPr>
          <p:spPr>
            <a:xfrm>
              <a:off x="1071520" y="510012"/>
              <a:ext cx="10079411" cy="1564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0000"/>
                </a:lnSpc>
                <a:defRPr sz="3500" cap="all" spc="735" baseline="0">
                  <a:solidFill>
                    <a:srgbClr val="F0F0F0"/>
                  </a:solidFill>
                  <a:latin typeface="+mn-lt"/>
                  <a:ea typeface="+mn-ea"/>
                  <a:cs typeface="+mn-cs"/>
                  <a:sym typeface="Open Sans Light"/>
                </a:defRPr>
              </a:lvl1pPr>
            </a:lstStyle>
            <a:p>
              <a:r>
                <a:rPr lang="pt-BR" dirty="0" smtClean="0"/>
                <a:t>WESLAN</a:t>
              </a:r>
              <a:r>
                <a:rPr lang="pt-BR" baseline="0" dirty="0" smtClean="0"/>
                <a:t> REZENDE ALVES</a:t>
              </a:r>
              <a:endParaRPr dirty="0"/>
            </a:p>
          </p:txBody>
        </p:sp>
        <p:sp>
          <p:nvSpPr>
            <p:cNvPr id="20" name="Shape 13"/>
            <p:cNvSpPr/>
            <p:nvPr userDrawn="1"/>
          </p:nvSpPr>
          <p:spPr>
            <a:xfrm>
              <a:off x="1071520" y="1034987"/>
              <a:ext cx="10113985" cy="389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1800" cap="all" spc="378" baseline="66666">
                  <a:solidFill>
                    <a:srgbClr val="45485C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lvl1pPr>
            </a:lstStyle>
            <a:p>
              <a:r>
                <a:rPr lang="pt-BR" sz="2500" dirty="0" smtClean="0"/>
                <a:t> </a:t>
              </a:r>
              <a:r>
                <a:rPr lang="pt-BR" sz="2800" dirty="0" smtClean="0"/>
                <a:t>Weslan.Rezende@gmail.com</a:t>
              </a:r>
              <a:endParaRPr sz="2800" dirty="0"/>
            </a:p>
          </p:txBody>
        </p:sp>
      </p:grpSp>
      <p:sp>
        <p:nvSpPr>
          <p:cNvPr id="3" name="Elipse 2"/>
          <p:cNvSpPr/>
          <p:nvPr userDrawn="1"/>
        </p:nvSpPr>
        <p:spPr>
          <a:xfrm>
            <a:off x="234367" y="12008551"/>
            <a:ext cx="1425388" cy="145196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451231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t page &amp;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4174" y="11729571"/>
            <a:ext cx="24379826" cy="2001575"/>
          </a:xfrm>
          <a:prstGeom prst="rect">
            <a:avLst/>
          </a:prstGeom>
          <a:solidFill>
            <a:srgbClr val="0E0F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grpSp>
        <p:nvGrpSpPr>
          <p:cNvPr id="17" name="Group 17"/>
          <p:cNvGrpSpPr/>
          <p:nvPr userDrawn="1"/>
        </p:nvGrpSpPr>
        <p:grpSpPr>
          <a:xfrm>
            <a:off x="501612" y="12730359"/>
            <a:ext cx="10113985" cy="914825"/>
            <a:chOff x="1071520" y="510012"/>
            <a:chExt cx="10113985" cy="914824"/>
          </a:xfrm>
        </p:grpSpPr>
        <p:sp>
          <p:nvSpPr>
            <p:cNvPr id="12" name="Shape 12"/>
            <p:cNvSpPr/>
            <p:nvPr userDrawn="1"/>
          </p:nvSpPr>
          <p:spPr>
            <a:xfrm>
              <a:off x="1071520" y="510012"/>
              <a:ext cx="10079411" cy="1564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0000"/>
                </a:lnSpc>
                <a:defRPr sz="3500" cap="all" spc="735" baseline="0">
                  <a:solidFill>
                    <a:srgbClr val="F0F0F0"/>
                  </a:solidFill>
                  <a:latin typeface="+mn-lt"/>
                  <a:ea typeface="+mn-ea"/>
                  <a:cs typeface="+mn-cs"/>
                  <a:sym typeface="Open Sans Light"/>
                </a:defRPr>
              </a:lvl1pPr>
            </a:lstStyle>
            <a:p>
              <a:r>
                <a:rPr lang="pt-BR" dirty="0" smtClean="0"/>
                <a:t>WESLAN</a:t>
              </a:r>
              <a:r>
                <a:rPr lang="pt-BR" baseline="0" dirty="0" smtClean="0"/>
                <a:t> REZENDE ALVES</a:t>
              </a:r>
              <a:endParaRPr dirty="0"/>
            </a:p>
          </p:txBody>
        </p:sp>
        <p:sp>
          <p:nvSpPr>
            <p:cNvPr id="13" name="Shape 13"/>
            <p:cNvSpPr/>
            <p:nvPr userDrawn="1"/>
          </p:nvSpPr>
          <p:spPr>
            <a:xfrm>
              <a:off x="1071520" y="1034987"/>
              <a:ext cx="10113985" cy="389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1800" cap="all" spc="378" baseline="66666">
                  <a:solidFill>
                    <a:srgbClr val="45485C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lvl1pPr>
            </a:lstStyle>
            <a:p>
              <a:r>
                <a:rPr lang="pt-BR" sz="2500" dirty="0" smtClean="0"/>
                <a:t> </a:t>
              </a:r>
              <a:r>
                <a:rPr lang="pt-BR" sz="2800" dirty="0" smtClean="0"/>
                <a:t>Weslan.Rezende@gmail.com</a:t>
              </a:r>
              <a:endParaRPr sz="2800" dirty="0"/>
            </a:p>
          </p:txBody>
        </p:sp>
      </p:grp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xfrm>
            <a:off x="22570656" y="12730359"/>
            <a:ext cx="864077" cy="410369"/>
          </a:xfrm>
          <a:prstGeom prst="rect">
            <a:avLst/>
          </a:prstGeom>
        </p:spPr>
        <p:txBody>
          <a:bodyPr wrap="square"/>
          <a:lstStyle>
            <a:lvl1pPr>
              <a:defRPr sz="3000" cap="all" spc="378" baseline="66666">
                <a:solidFill>
                  <a:srgbClr val="45485C"/>
                </a:solidFill>
              </a:defRPr>
            </a:lvl1pPr>
          </a:lstStyle>
          <a:p>
            <a:fld id="{86CB4B4D-7CA3-9044-876B-883B54F8677D}" type="slidenum">
              <a:rPr lang="uk-UA" smtClean="0"/>
              <a:pPr/>
              <a:t>‹nº›</a:t>
            </a:fld>
            <a:endParaRPr lang="uk-U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524031" y="4018830"/>
            <a:ext cx="1914525" cy="1914525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711671" y="4018830"/>
            <a:ext cx="1914525" cy="1914525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899311" y="4018830"/>
            <a:ext cx="1914525" cy="1914525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086951" y="4018830"/>
            <a:ext cx="1914525" cy="1914525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4274591" y="4018830"/>
            <a:ext cx="1914525" cy="1914525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6462232" y="4018830"/>
            <a:ext cx="1914525" cy="1914525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524031" y="6265198"/>
            <a:ext cx="1914525" cy="1914525"/>
          </a:xfrm>
        </p:spPr>
        <p:txBody>
          <a:bodyPr/>
          <a:lstStyle/>
          <a:p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711671" y="6265198"/>
            <a:ext cx="1914525" cy="1914525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899311" y="6265198"/>
            <a:ext cx="1914525" cy="1914525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2086951" y="6265198"/>
            <a:ext cx="1914525" cy="1914525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4274591" y="6265198"/>
            <a:ext cx="1914525" cy="1914525"/>
          </a:xfrm>
        </p:spPr>
        <p:txBody>
          <a:bodyPr/>
          <a:lstStyle/>
          <a:p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6462232" y="6265198"/>
            <a:ext cx="1914525" cy="19145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488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8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76267" y="13081000"/>
            <a:ext cx="418766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2100" baseline="0">
                <a:solidFill>
                  <a:srgbClr val="45475B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ctr" defTabSz="825500" rtl="0" latinLnBrk="0">
        <a:lnSpc>
          <a:spcPct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500" b="0" i="0" u="none" strike="noStrike" cap="all" spc="2625" baseline="0">
          <a:ln>
            <a:noFill/>
          </a:ln>
          <a:solidFill>
            <a:srgbClr val="F0F0F0"/>
          </a:solidFill>
          <a:uFillTx/>
          <a:latin typeface="+mn-lt"/>
          <a:ea typeface="+mn-ea"/>
          <a:cs typeface="+mn-cs"/>
          <a:sym typeface="Open Sans Light"/>
        </a:defRPr>
      </a:lvl1pPr>
      <a:lvl2pPr marL="0" marR="0" indent="228600" algn="ctr" defTabSz="825500" rtl="0" latinLnBrk="0">
        <a:lnSpc>
          <a:spcPct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500" b="0" i="0" u="none" strike="noStrike" cap="all" spc="2625" baseline="0">
          <a:ln>
            <a:noFill/>
          </a:ln>
          <a:solidFill>
            <a:srgbClr val="F0F0F0"/>
          </a:solidFill>
          <a:uFillTx/>
          <a:latin typeface="+mn-lt"/>
          <a:ea typeface="+mn-ea"/>
          <a:cs typeface="+mn-cs"/>
          <a:sym typeface="Open Sans Light"/>
        </a:defRPr>
      </a:lvl2pPr>
      <a:lvl3pPr marL="0" marR="0" indent="457200" algn="ctr" defTabSz="825500" rtl="0" latinLnBrk="0">
        <a:lnSpc>
          <a:spcPct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500" b="0" i="0" u="none" strike="noStrike" cap="all" spc="2625" baseline="0">
          <a:ln>
            <a:noFill/>
          </a:ln>
          <a:solidFill>
            <a:srgbClr val="F0F0F0"/>
          </a:solidFill>
          <a:uFillTx/>
          <a:latin typeface="+mn-lt"/>
          <a:ea typeface="+mn-ea"/>
          <a:cs typeface="+mn-cs"/>
          <a:sym typeface="Open Sans Light"/>
        </a:defRPr>
      </a:lvl3pPr>
      <a:lvl4pPr marL="0" marR="0" indent="685800" algn="ctr" defTabSz="825500" rtl="0" latinLnBrk="0">
        <a:lnSpc>
          <a:spcPct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500" b="0" i="0" u="none" strike="noStrike" cap="all" spc="2625" baseline="0">
          <a:ln>
            <a:noFill/>
          </a:ln>
          <a:solidFill>
            <a:srgbClr val="F0F0F0"/>
          </a:solidFill>
          <a:uFillTx/>
          <a:latin typeface="+mn-lt"/>
          <a:ea typeface="+mn-ea"/>
          <a:cs typeface="+mn-cs"/>
          <a:sym typeface="Open Sans Light"/>
        </a:defRPr>
      </a:lvl4pPr>
      <a:lvl5pPr marL="0" marR="0" indent="914400" algn="ctr" defTabSz="825500" rtl="0" latinLnBrk="0">
        <a:lnSpc>
          <a:spcPct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500" b="0" i="0" u="none" strike="noStrike" cap="all" spc="2625" baseline="0">
          <a:ln>
            <a:noFill/>
          </a:ln>
          <a:solidFill>
            <a:srgbClr val="F0F0F0"/>
          </a:solidFill>
          <a:uFillTx/>
          <a:latin typeface="+mn-lt"/>
          <a:ea typeface="+mn-ea"/>
          <a:cs typeface="+mn-cs"/>
          <a:sym typeface="Open Sans Light"/>
        </a:defRPr>
      </a:lvl5pPr>
      <a:lvl6pPr marL="0" marR="0" indent="1143000" algn="ctr" defTabSz="825500" rtl="0" latinLnBrk="0">
        <a:lnSpc>
          <a:spcPct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500" b="0" i="0" u="none" strike="noStrike" cap="all" spc="2625" baseline="0">
          <a:ln>
            <a:noFill/>
          </a:ln>
          <a:solidFill>
            <a:srgbClr val="F0F0F0"/>
          </a:solidFill>
          <a:uFillTx/>
          <a:latin typeface="+mn-lt"/>
          <a:ea typeface="+mn-ea"/>
          <a:cs typeface="+mn-cs"/>
          <a:sym typeface="Open Sans Light"/>
        </a:defRPr>
      </a:lvl6pPr>
      <a:lvl7pPr marL="0" marR="0" indent="1371600" algn="ctr" defTabSz="825500" rtl="0" latinLnBrk="0">
        <a:lnSpc>
          <a:spcPct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500" b="0" i="0" u="none" strike="noStrike" cap="all" spc="2625" baseline="0">
          <a:ln>
            <a:noFill/>
          </a:ln>
          <a:solidFill>
            <a:srgbClr val="F0F0F0"/>
          </a:solidFill>
          <a:uFillTx/>
          <a:latin typeface="+mn-lt"/>
          <a:ea typeface="+mn-ea"/>
          <a:cs typeface="+mn-cs"/>
          <a:sym typeface="Open Sans Light"/>
        </a:defRPr>
      </a:lvl7pPr>
      <a:lvl8pPr marL="0" marR="0" indent="1600200" algn="ctr" defTabSz="825500" rtl="0" latinLnBrk="0">
        <a:lnSpc>
          <a:spcPct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500" b="0" i="0" u="none" strike="noStrike" cap="all" spc="2625" baseline="0">
          <a:ln>
            <a:noFill/>
          </a:ln>
          <a:solidFill>
            <a:srgbClr val="F0F0F0"/>
          </a:solidFill>
          <a:uFillTx/>
          <a:latin typeface="+mn-lt"/>
          <a:ea typeface="+mn-ea"/>
          <a:cs typeface="+mn-cs"/>
          <a:sym typeface="Open Sans Light"/>
        </a:defRPr>
      </a:lvl8pPr>
      <a:lvl9pPr marL="0" marR="0" indent="1828800" algn="ctr" defTabSz="825500" rtl="0" latinLnBrk="0">
        <a:lnSpc>
          <a:spcPct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500" b="0" i="0" u="none" strike="noStrike" cap="all" spc="2625" baseline="0">
          <a:ln>
            <a:noFill/>
          </a:ln>
          <a:solidFill>
            <a:srgbClr val="F0F0F0"/>
          </a:solidFill>
          <a:uFillTx/>
          <a:latin typeface="+mn-lt"/>
          <a:ea typeface="+mn-ea"/>
          <a:cs typeface="+mn-cs"/>
          <a:sym typeface="Open Sans Light"/>
        </a:defRPr>
      </a:lvl9pPr>
    </p:titleStyle>
    <p:bodyStyle>
      <a:lvl1pPr marL="268653" marR="0" indent="-268653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200" b="0" i="0" u="none" strike="noStrike" cap="none" spc="0" baseline="54545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Open Sans"/>
        </a:defRPr>
      </a:lvl1pPr>
      <a:lvl2pPr marL="903653" marR="0" indent="-268653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200" b="0" i="0" u="none" strike="noStrike" cap="none" spc="0" baseline="54545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Open Sans"/>
        </a:defRPr>
      </a:lvl2pPr>
      <a:lvl3pPr marL="1538653" marR="0" indent="-268653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200" b="0" i="0" u="none" strike="noStrike" cap="none" spc="0" baseline="54545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Open Sans"/>
        </a:defRPr>
      </a:lvl3pPr>
      <a:lvl4pPr marL="2173653" marR="0" indent="-268653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200" b="0" i="0" u="none" strike="noStrike" cap="none" spc="0" baseline="54545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Open Sans"/>
        </a:defRPr>
      </a:lvl4pPr>
      <a:lvl5pPr marL="2808653" marR="0" indent="-268653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200" b="0" i="0" u="none" strike="noStrike" cap="none" spc="0" baseline="54545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Open Sans"/>
        </a:defRPr>
      </a:lvl5pPr>
      <a:lvl6pPr marL="3443653" marR="0" indent="-268653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200" b="0" i="0" u="none" strike="noStrike" cap="none" spc="0" baseline="54545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Open Sans"/>
        </a:defRPr>
      </a:lvl6pPr>
      <a:lvl7pPr marL="4078653" marR="0" indent="-268653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200" b="0" i="0" u="none" strike="noStrike" cap="none" spc="0" baseline="54545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Open Sans"/>
        </a:defRPr>
      </a:lvl7pPr>
      <a:lvl8pPr marL="4713653" marR="0" indent="-268653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200" b="0" i="0" u="none" strike="noStrike" cap="none" spc="0" baseline="54545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Open Sans"/>
        </a:defRPr>
      </a:lvl8pPr>
      <a:lvl9pPr marL="5348653" marR="0" indent="-268653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200" b="0" i="0" u="none" strike="noStrike" cap="none" spc="0" baseline="54545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Open Sans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Semibold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Semibold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Semibold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Semibold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Semibold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Semibold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Semibold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Semibold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Semi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../../Postman.lnk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hyperlink" Target="fiware-point-map-master/home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ware/tutorials.Getting-Started/blob/master/README.md" TargetMode="External"/><Relationship Id="rId2" Type="http://schemas.openxmlformats.org/officeDocument/2006/relationships/hyperlink" Target="https://github.com/weslanra/fiware-point-map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edium.com/@alexandremjacques/entendendo-o-cors-parte-8331d0a777e1" TargetMode="External"/><Relationship Id="rId4" Type="http://schemas.openxmlformats.org/officeDocument/2006/relationships/hyperlink" Target="https://becode.com.br/o-que-e-api-rest-e-restful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eslanra/fiware-point-map" TargetMode="External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weslan-rezende-alves-212463110/" TargetMode="External"/><Relationship Id="rId5" Type="http://schemas.openxmlformats.org/officeDocument/2006/relationships/image" Target="../media/image30.png"/><Relationship Id="rId10" Type="http://schemas.openxmlformats.org/officeDocument/2006/relationships/image" Target="../media/image32.png"/><Relationship Id="rId4" Type="http://schemas.openxmlformats.org/officeDocument/2006/relationships/image" Target="../media/image29.jpg"/><Relationship Id="rId9" Type="http://schemas.openxmlformats.org/officeDocument/2006/relationships/hyperlink" Target="https://www.facebook.com/weslan.r.alve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-42656" y="0"/>
            <a:ext cx="24426656" cy="13720191"/>
          </a:xfrm>
          <a:prstGeom prst="rect">
            <a:avLst/>
          </a:prstGeom>
          <a:gradFill>
            <a:gsLst>
              <a:gs pos="0">
                <a:schemeClr val="tx1">
                  <a:lumMod val="100000"/>
                  <a:alpha val="94000"/>
                </a:schemeClr>
              </a:gs>
              <a:gs pos="100000">
                <a:schemeClr val="tx1">
                  <a:lumMod val="90000"/>
                  <a:lumOff val="10000"/>
                  <a:alpha val="70000"/>
                </a:schemeClr>
              </a:gs>
            </a:gsLst>
            <a:lin ang="6660000" scaled="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aseline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baseline="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643" y="4077866"/>
            <a:ext cx="12207816" cy="2939843"/>
          </a:xfrm>
          <a:prstGeom prst="rect">
            <a:avLst/>
          </a:prstGeom>
        </p:spPr>
      </p:pic>
      <p:sp>
        <p:nvSpPr>
          <p:cNvPr id="14" name="Shape 44"/>
          <p:cNvSpPr/>
          <p:nvPr/>
        </p:nvSpPr>
        <p:spPr>
          <a:xfrm>
            <a:off x="5462892" y="7101218"/>
            <a:ext cx="13415559" cy="170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3000" baseline="0">
                <a:solidFill>
                  <a:srgbClr val="F0F0F0"/>
                </a:solidFill>
                <a:latin typeface="+mn-lt"/>
                <a:ea typeface="+mn-ea"/>
                <a:cs typeface="+mn-cs"/>
                <a:sym typeface="Open Sans Light"/>
              </a:defRPr>
            </a:lvl1pPr>
          </a:lstStyle>
          <a:p>
            <a:r>
              <a:rPr lang="pt-BR" dirty="0" smtClean="0">
                <a:solidFill>
                  <a:srgbClr val="002466"/>
                </a:solidFill>
              </a:rPr>
              <a:t>THE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rgbClr val="5FC2D3"/>
                </a:solidFill>
              </a:rPr>
              <a:t>FISRT STEP</a:t>
            </a:r>
            <a:endParaRPr dirty="0">
              <a:solidFill>
                <a:srgbClr val="5FC2D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41" name="Shape 49"/>
          <p:cNvSpPr/>
          <p:nvPr/>
        </p:nvSpPr>
        <p:spPr>
          <a:xfrm>
            <a:off x="896971" y="923592"/>
            <a:ext cx="9914464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3000" baseline="0">
                <a:solidFill>
                  <a:srgbClr val="F0F0F0"/>
                </a:solidFill>
                <a:latin typeface="+mn-lt"/>
                <a:ea typeface="+mn-ea"/>
                <a:cs typeface="+mn-cs"/>
                <a:sym typeface="Open Sans Light"/>
              </a:defRPr>
            </a:lvl1pPr>
          </a:lstStyle>
          <a:p>
            <a:r>
              <a:rPr lang="pt-BR" sz="9600" dirty="0" smtClean="0"/>
              <a:t>CRUD: Alterar</a:t>
            </a:r>
            <a:endParaRPr lang="pt-BR" sz="9600" dirty="0"/>
          </a:p>
        </p:txBody>
      </p:sp>
      <p:sp>
        <p:nvSpPr>
          <p:cNvPr id="82" name="Shape 253"/>
          <p:cNvSpPr/>
          <p:nvPr/>
        </p:nvSpPr>
        <p:spPr>
          <a:xfrm>
            <a:off x="2026700" y="3484298"/>
            <a:ext cx="1406997" cy="1384981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defRPr sz="3200" baseline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" name="CaixaDeTexto 4"/>
          <p:cNvSpPr txBox="1"/>
          <p:nvPr/>
        </p:nvSpPr>
        <p:spPr>
          <a:xfrm>
            <a:off x="2026700" y="4164372"/>
            <a:ext cx="140699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54545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Open Sans"/>
              </a:rPr>
              <a:t>PATCH</a:t>
            </a:r>
            <a:endParaRPr kumimoji="0" lang="pt-BR" sz="3600" b="0" i="0" u="none" strike="noStrike" cap="none" spc="0" normalizeH="0" baseline="54545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Open Sans"/>
            </a:endParaRPr>
          </a:p>
        </p:txBody>
      </p:sp>
      <p:sp>
        <p:nvSpPr>
          <p:cNvPr id="20" name="Shape 253"/>
          <p:cNvSpPr/>
          <p:nvPr/>
        </p:nvSpPr>
        <p:spPr>
          <a:xfrm>
            <a:off x="2026700" y="8130648"/>
            <a:ext cx="1406997" cy="1384981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defRPr sz="3200" baseline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1" name="CaixaDeTexto 20"/>
          <p:cNvSpPr txBox="1"/>
          <p:nvPr/>
        </p:nvSpPr>
        <p:spPr>
          <a:xfrm>
            <a:off x="2013942" y="8823138"/>
            <a:ext cx="140699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54545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Open Sans"/>
              </a:rPr>
              <a:t>PUT</a:t>
            </a:r>
            <a:endParaRPr kumimoji="0" lang="pt-BR" sz="3600" b="0" i="0" u="none" strike="noStrike" cap="none" spc="0" normalizeH="0" baseline="54545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Open Sans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3625964" y="3866854"/>
            <a:ext cx="5951317" cy="595035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200.17.141.81:1026/v2/</a:t>
            </a:r>
            <a:r>
              <a:rPr lang="pt-BR" sz="3200" baseline="0" dirty="0" err="1" smtClean="0">
                <a:latin typeface="Helvetica Light"/>
                <a:ea typeface="Helvetica Light"/>
                <a:cs typeface="Helvetica Light"/>
                <a:sym typeface="Helvetica Light"/>
              </a:rPr>
              <a:t>entities</a:t>
            </a: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/</a:t>
            </a:r>
            <a:endParaRPr kumimoji="0" lang="pt-B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9769548" y="3880564"/>
            <a:ext cx="1648752" cy="59503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3200" baseline="0" dirty="0" err="1">
                <a:latin typeface="Helvetica Light"/>
                <a:ea typeface="Helvetica Light"/>
                <a:cs typeface="Helvetica Light"/>
                <a:sym typeface="Helvetica Light"/>
              </a:rPr>
              <a:t>d</a:t>
            </a:r>
            <a:r>
              <a:rPr kumimoji="0" lang="pt-BR" sz="32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comp</a:t>
            </a:r>
            <a:r>
              <a:rPr kumimoji="0" lang="pt-BR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/</a:t>
            </a:r>
            <a:endParaRPr kumimoji="0" lang="pt-B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cxnSp>
        <p:nvCxnSpPr>
          <p:cNvPr id="25" name="Conector de seta reta 24"/>
          <p:cNvCxnSpPr>
            <a:stCxn id="27" idx="0"/>
            <a:endCxn id="23" idx="2"/>
          </p:cNvCxnSpPr>
          <p:nvPr/>
        </p:nvCxnSpPr>
        <p:spPr>
          <a:xfrm flipV="1">
            <a:off x="6601622" y="4461889"/>
            <a:ext cx="1" cy="528306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Conector de seta reta 25"/>
          <p:cNvCxnSpPr/>
          <p:nvPr/>
        </p:nvCxnSpPr>
        <p:spPr>
          <a:xfrm flipV="1">
            <a:off x="10490488" y="4448097"/>
            <a:ext cx="0" cy="542098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Retângulo 26"/>
          <p:cNvSpPr/>
          <p:nvPr/>
        </p:nvSpPr>
        <p:spPr>
          <a:xfrm>
            <a:off x="5973664" y="4990195"/>
            <a:ext cx="1255916" cy="595035"/>
          </a:xfrm>
          <a:prstGeom prst="rect">
            <a:avLst/>
          </a:prstGeom>
          <a:solidFill>
            <a:srgbClr val="15D2FD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HOST</a:t>
            </a:r>
            <a:endParaRPr kumimoji="0" lang="pt-B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9769548" y="4990194"/>
            <a:ext cx="1537346" cy="595036"/>
          </a:xfrm>
          <a:prstGeom prst="rect">
            <a:avLst/>
          </a:prstGeom>
          <a:solidFill>
            <a:srgbClr val="15D2FD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ID</a:t>
            </a:r>
            <a:endParaRPr kumimoji="0" lang="pt-B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11610566" y="3859958"/>
            <a:ext cx="1227623" cy="61564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3200" baseline="0" dirty="0" err="1">
                <a:latin typeface="Helvetica Light"/>
                <a:ea typeface="Helvetica Light"/>
                <a:cs typeface="Helvetica Light"/>
                <a:sym typeface="Helvetica Light"/>
              </a:rPr>
              <a:t>a</a:t>
            </a:r>
            <a:r>
              <a:rPr lang="pt-BR" sz="3200" baseline="0" dirty="0" err="1" smtClean="0">
                <a:latin typeface="Helvetica Light"/>
                <a:ea typeface="Helvetica Light"/>
                <a:cs typeface="Helvetica Light"/>
                <a:sym typeface="Helvetica Light"/>
              </a:rPr>
              <a:t>ttrs</a:t>
            </a: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/</a:t>
            </a:r>
            <a:endParaRPr kumimoji="0" lang="pt-B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3466146" y="2724940"/>
            <a:ext cx="5325036" cy="595035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3200" baseline="0" dirty="0" err="1" smtClean="0">
                <a:latin typeface="Helvetica Light"/>
                <a:ea typeface="Helvetica Light"/>
                <a:cs typeface="Helvetica Light"/>
                <a:sym typeface="Helvetica Light"/>
              </a:rPr>
              <a:t>contentType</a:t>
            </a: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: ‘</a:t>
            </a:r>
            <a:r>
              <a:rPr lang="pt-BR" sz="3200" baseline="0" dirty="0" err="1" smtClean="0">
                <a:latin typeface="Helvetica Light"/>
                <a:ea typeface="Helvetica Light"/>
                <a:cs typeface="Helvetica Light"/>
                <a:sym typeface="Helvetica Light"/>
              </a:rPr>
              <a:t>aplication</a:t>
            </a: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/</a:t>
            </a:r>
            <a:r>
              <a:rPr lang="pt-BR" sz="3200" baseline="0" dirty="0" err="1" smtClean="0">
                <a:latin typeface="Helvetica Light"/>
                <a:ea typeface="Helvetica Light"/>
                <a:cs typeface="Helvetica Light"/>
                <a:sym typeface="Helvetica Light"/>
              </a:rPr>
              <a:t>json</a:t>
            </a: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’</a:t>
            </a:r>
            <a:endParaRPr kumimoji="0" lang="pt-B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3466146" y="3719408"/>
            <a:ext cx="5325036" cy="3057247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{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	“</a:t>
            </a:r>
            <a:r>
              <a:rPr lang="pt-BR" sz="3200" baseline="0" dirty="0" err="1" smtClean="0">
                <a:latin typeface="Helvetica Light"/>
                <a:ea typeface="Helvetica Light"/>
                <a:cs typeface="Helvetica Light"/>
                <a:sym typeface="Helvetica Light"/>
              </a:rPr>
              <a:t>name</a:t>
            </a: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”: {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3200" baseline="0" dirty="0">
                <a:latin typeface="Helvetica Light"/>
                <a:ea typeface="Helvetica Light"/>
                <a:cs typeface="Helvetica Light"/>
                <a:sym typeface="Helvetica Light"/>
              </a:rPr>
              <a:t>	</a:t>
            </a: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	“</a:t>
            </a:r>
            <a:r>
              <a:rPr lang="pt-BR" sz="3200" baseline="0" dirty="0" err="1" smtClean="0">
                <a:latin typeface="Helvetica Light"/>
                <a:ea typeface="Helvetica Light"/>
                <a:cs typeface="Helvetica Light"/>
                <a:sym typeface="Helvetica Light"/>
              </a:rPr>
              <a:t>type</a:t>
            </a: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”: “</a:t>
            </a:r>
            <a:r>
              <a:rPr lang="pt-BR" sz="3200" baseline="0" dirty="0" err="1" smtClean="0">
                <a:latin typeface="Helvetica Light"/>
                <a:ea typeface="Helvetica Light"/>
                <a:cs typeface="Helvetica Light"/>
                <a:sym typeface="Helvetica Light"/>
              </a:rPr>
              <a:t>Text</a:t>
            </a: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”,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3200" baseline="0" dirty="0">
                <a:latin typeface="Helvetica Light"/>
                <a:ea typeface="Helvetica Light"/>
                <a:cs typeface="Helvetica Light"/>
                <a:sym typeface="Helvetica Light"/>
              </a:rPr>
              <a:t>	</a:t>
            </a: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	“</a:t>
            </a:r>
            <a:r>
              <a:rPr lang="pt-BR" sz="3200" baseline="0" dirty="0" err="1" smtClean="0">
                <a:latin typeface="Helvetica Light"/>
                <a:ea typeface="Helvetica Light"/>
                <a:cs typeface="Helvetica Light"/>
                <a:sym typeface="Helvetica Light"/>
              </a:rPr>
              <a:t>value</a:t>
            </a: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”: “Teste”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	}</a:t>
            </a:r>
            <a:endParaRPr lang="pt-BR" sz="3200" baseline="0" dirty="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}</a:t>
            </a:r>
            <a:endParaRPr kumimoji="0" lang="pt-B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Chave direita 12"/>
          <p:cNvSpPr/>
          <p:nvPr/>
        </p:nvSpPr>
        <p:spPr>
          <a:xfrm>
            <a:off x="19007307" y="2724940"/>
            <a:ext cx="887506" cy="4051715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0" name="Shape 49"/>
          <p:cNvSpPr/>
          <p:nvPr/>
        </p:nvSpPr>
        <p:spPr>
          <a:xfrm>
            <a:off x="20009491" y="4475599"/>
            <a:ext cx="5122329" cy="76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3000" baseline="0">
                <a:solidFill>
                  <a:srgbClr val="F0F0F0"/>
                </a:solidFill>
                <a:latin typeface="+mn-lt"/>
                <a:ea typeface="+mn-ea"/>
                <a:cs typeface="+mn-cs"/>
                <a:sym typeface="Open Sans Light"/>
              </a:defRPr>
            </a:lvl1pPr>
          </a:lstStyle>
          <a:p>
            <a:r>
              <a:rPr lang="pt-BR" sz="5400" dirty="0" smtClean="0"/>
              <a:t>Mensagem</a:t>
            </a:r>
            <a:endParaRPr lang="pt-BR" sz="5400" dirty="0"/>
          </a:p>
        </p:txBody>
      </p:sp>
      <p:sp>
        <p:nvSpPr>
          <p:cNvPr id="42" name="Retângulo 41"/>
          <p:cNvSpPr/>
          <p:nvPr/>
        </p:nvSpPr>
        <p:spPr>
          <a:xfrm>
            <a:off x="15091633" y="8130648"/>
            <a:ext cx="5325036" cy="595035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3200" baseline="0" dirty="0" err="1" smtClean="0">
                <a:latin typeface="Helvetica Light"/>
                <a:ea typeface="Helvetica Light"/>
                <a:cs typeface="Helvetica Light"/>
                <a:sym typeface="Helvetica Light"/>
              </a:rPr>
              <a:t>contentType</a:t>
            </a: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: ‘</a:t>
            </a:r>
            <a:r>
              <a:rPr lang="pt-BR" sz="3200" baseline="0" dirty="0" err="1" smtClean="0">
                <a:latin typeface="Helvetica Light"/>
                <a:ea typeface="Helvetica Light"/>
                <a:cs typeface="Helvetica Light"/>
                <a:sym typeface="Helvetica Light"/>
              </a:rPr>
              <a:t>text</a:t>
            </a: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/</a:t>
            </a:r>
            <a:r>
              <a:rPr lang="pt-BR" sz="3200" baseline="0" dirty="0" err="1" smtClean="0">
                <a:latin typeface="Helvetica Light"/>
                <a:ea typeface="Helvetica Light"/>
                <a:cs typeface="Helvetica Light"/>
                <a:sym typeface="Helvetica Light"/>
              </a:rPr>
              <a:t>plain</a:t>
            </a: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’</a:t>
            </a:r>
            <a:endParaRPr kumimoji="0" lang="pt-B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15091633" y="9060985"/>
            <a:ext cx="7726419" cy="533479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pt-BR" sz="2800" baseline="0" dirty="0">
                <a:latin typeface="Helvetica Light"/>
                <a:ea typeface="Helvetica Light"/>
                <a:cs typeface="Helvetica Light"/>
                <a:sym typeface="Helvetica Light"/>
              </a:rPr>
              <a:t>“Departamento de Computação - DCOMP/UFS”</a:t>
            </a:r>
            <a:endParaRPr kumimoji="0" lang="pt-BR" sz="2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3625964" y="8525620"/>
            <a:ext cx="5951317" cy="595035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200.17.141.81:1026/v2/</a:t>
            </a:r>
            <a:r>
              <a:rPr lang="pt-BR" sz="3200" baseline="0" dirty="0" err="1" smtClean="0">
                <a:latin typeface="Helvetica Light"/>
                <a:ea typeface="Helvetica Light"/>
                <a:cs typeface="Helvetica Light"/>
                <a:sym typeface="Helvetica Light"/>
              </a:rPr>
              <a:t>entities</a:t>
            </a: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/</a:t>
            </a:r>
            <a:endParaRPr kumimoji="0" lang="pt-B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9769548" y="8539330"/>
            <a:ext cx="1648752" cy="59503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3200" baseline="0" dirty="0" err="1">
                <a:latin typeface="Helvetica Light"/>
                <a:ea typeface="Helvetica Light"/>
                <a:cs typeface="Helvetica Light"/>
                <a:sym typeface="Helvetica Light"/>
              </a:rPr>
              <a:t>d</a:t>
            </a:r>
            <a:r>
              <a:rPr kumimoji="0" lang="pt-BR" sz="32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comp</a:t>
            </a:r>
            <a:r>
              <a:rPr kumimoji="0" lang="pt-BR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/</a:t>
            </a:r>
            <a:endParaRPr kumimoji="0" lang="pt-B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11610566" y="8529027"/>
            <a:ext cx="3100516" cy="60533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3200" baseline="0" dirty="0" err="1" smtClean="0">
                <a:latin typeface="Helvetica Light"/>
                <a:ea typeface="Helvetica Light"/>
                <a:cs typeface="Helvetica Light"/>
                <a:sym typeface="Helvetica Light"/>
              </a:rPr>
              <a:t>attrs</a:t>
            </a: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/</a:t>
            </a:r>
            <a:r>
              <a:rPr lang="pt-BR" sz="3200" baseline="0" dirty="0" err="1" smtClean="0">
                <a:latin typeface="Helvetica Light"/>
                <a:ea typeface="Helvetica Light"/>
                <a:cs typeface="Helvetica Light"/>
                <a:sym typeface="Helvetica Light"/>
              </a:rPr>
              <a:t>name</a:t>
            </a: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/</a:t>
            </a:r>
            <a:r>
              <a:rPr lang="pt-BR" sz="3200" baseline="0" dirty="0" err="1" smtClean="0">
                <a:latin typeface="Helvetica Light"/>
                <a:ea typeface="Helvetica Light"/>
                <a:cs typeface="Helvetica Light"/>
                <a:sym typeface="Helvetica Light"/>
              </a:rPr>
              <a:t>value</a:t>
            </a:r>
            <a:endParaRPr kumimoji="0" lang="pt-B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37509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5" grpId="0"/>
      <p:bldP spid="20" grpId="0" animBg="1"/>
      <p:bldP spid="21" grpId="0"/>
      <p:bldP spid="23" grpId="0" animBg="1"/>
      <p:bldP spid="24" grpId="0" animBg="1"/>
      <p:bldP spid="27" grpId="0" animBg="1"/>
      <p:bldP spid="28" grpId="0" animBg="1"/>
      <p:bldP spid="31" grpId="0" animBg="1"/>
      <p:bldP spid="7" grpId="0" animBg="1"/>
      <p:bldP spid="11" grpId="0" animBg="1"/>
      <p:bldP spid="13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0" name="Shape 49"/>
          <p:cNvSpPr/>
          <p:nvPr/>
        </p:nvSpPr>
        <p:spPr>
          <a:xfrm>
            <a:off x="896971" y="923592"/>
            <a:ext cx="9914464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3000" baseline="0">
                <a:solidFill>
                  <a:srgbClr val="F0F0F0"/>
                </a:solidFill>
                <a:latin typeface="+mn-lt"/>
                <a:ea typeface="+mn-ea"/>
                <a:cs typeface="+mn-cs"/>
                <a:sym typeface="Open Sans Light"/>
              </a:defRPr>
            </a:lvl1pPr>
          </a:lstStyle>
          <a:p>
            <a:r>
              <a:rPr lang="pt-BR" sz="9600" dirty="0" smtClean="0"/>
              <a:t>CRUD: Deletar</a:t>
            </a:r>
            <a:endParaRPr lang="pt-BR" sz="9600" dirty="0"/>
          </a:p>
        </p:txBody>
      </p:sp>
      <p:sp>
        <p:nvSpPr>
          <p:cNvPr id="5" name="Shape 49"/>
          <p:cNvSpPr/>
          <p:nvPr/>
        </p:nvSpPr>
        <p:spPr>
          <a:xfrm>
            <a:off x="896970" y="2951648"/>
            <a:ext cx="9430369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3000" baseline="0">
                <a:solidFill>
                  <a:srgbClr val="F0F0F0"/>
                </a:solidFill>
                <a:latin typeface="+mn-lt"/>
                <a:ea typeface="+mn-ea"/>
                <a:cs typeface="+mn-cs"/>
                <a:sym typeface="Open Sans Light"/>
              </a:defRPr>
            </a:lvl1pPr>
          </a:lstStyle>
          <a:p>
            <a:r>
              <a:rPr lang="pt-BR" sz="9600" dirty="0" err="1" smtClean="0"/>
              <a:t>jQuery</a:t>
            </a:r>
            <a:endParaRPr lang="pt-BR" sz="9600" dirty="0"/>
          </a:p>
        </p:txBody>
      </p:sp>
      <p:sp>
        <p:nvSpPr>
          <p:cNvPr id="8" name="Shape 49"/>
          <p:cNvSpPr/>
          <p:nvPr/>
        </p:nvSpPr>
        <p:spPr>
          <a:xfrm>
            <a:off x="12012845" y="2951648"/>
            <a:ext cx="9430369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3000" baseline="0">
                <a:solidFill>
                  <a:srgbClr val="F0F0F0"/>
                </a:solidFill>
                <a:latin typeface="+mn-lt"/>
                <a:ea typeface="+mn-ea"/>
                <a:cs typeface="+mn-cs"/>
                <a:sym typeface="Open Sans Light"/>
              </a:defRPr>
            </a:lvl1pPr>
          </a:lstStyle>
          <a:p>
            <a:r>
              <a:rPr lang="pt-BR" sz="9600" dirty="0" err="1" smtClean="0"/>
              <a:t>Postman</a:t>
            </a:r>
            <a:endParaRPr lang="pt-BR" sz="9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844" y="4866996"/>
            <a:ext cx="11421889" cy="632095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71" y="4866995"/>
            <a:ext cx="9430368" cy="632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388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41" name="Shape 49"/>
          <p:cNvSpPr/>
          <p:nvPr/>
        </p:nvSpPr>
        <p:spPr>
          <a:xfrm>
            <a:off x="896971" y="923592"/>
            <a:ext cx="9914464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3000" baseline="0">
                <a:solidFill>
                  <a:srgbClr val="F0F0F0"/>
                </a:solidFill>
                <a:latin typeface="+mn-lt"/>
                <a:ea typeface="+mn-ea"/>
                <a:cs typeface="+mn-cs"/>
                <a:sym typeface="Open Sans Light"/>
              </a:defRPr>
            </a:lvl1pPr>
          </a:lstStyle>
          <a:p>
            <a:r>
              <a:rPr lang="pt-BR" sz="9600" dirty="0" smtClean="0"/>
              <a:t>CRUD: Deletar</a:t>
            </a:r>
            <a:endParaRPr lang="pt-BR" sz="9600" dirty="0"/>
          </a:p>
        </p:txBody>
      </p:sp>
      <p:sp>
        <p:nvSpPr>
          <p:cNvPr id="19" name="Shape 253"/>
          <p:cNvSpPr/>
          <p:nvPr/>
        </p:nvSpPr>
        <p:spPr>
          <a:xfrm>
            <a:off x="1915294" y="5934171"/>
            <a:ext cx="1406997" cy="1384981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defRPr sz="3200" baseline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0" name="CaixaDeTexto 19"/>
          <p:cNvSpPr txBox="1"/>
          <p:nvPr/>
        </p:nvSpPr>
        <p:spPr>
          <a:xfrm>
            <a:off x="1915294" y="6614245"/>
            <a:ext cx="140699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54545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Open Sans"/>
              </a:rPr>
              <a:t>DELETE</a:t>
            </a:r>
            <a:endParaRPr kumimoji="0" lang="pt-BR" sz="3600" b="0" i="0" u="none" strike="noStrike" cap="none" spc="0" normalizeH="0" baseline="54545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Open Sans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3514558" y="6316727"/>
            <a:ext cx="5951317" cy="595035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200.17.141.81:1026/v2/</a:t>
            </a:r>
            <a:r>
              <a:rPr lang="pt-BR" sz="3200" baseline="0" dirty="0" err="1" smtClean="0">
                <a:latin typeface="Helvetica Light"/>
                <a:ea typeface="Helvetica Light"/>
                <a:cs typeface="Helvetica Light"/>
                <a:sym typeface="Helvetica Light"/>
              </a:rPr>
              <a:t>entities</a:t>
            </a: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/</a:t>
            </a:r>
            <a:endParaRPr kumimoji="0" lang="pt-B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9658142" y="6330437"/>
            <a:ext cx="1648752" cy="59503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3200" baseline="0" dirty="0" err="1">
                <a:latin typeface="Helvetica Light"/>
                <a:ea typeface="Helvetica Light"/>
                <a:cs typeface="Helvetica Light"/>
                <a:sym typeface="Helvetica Light"/>
              </a:rPr>
              <a:t>d</a:t>
            </a:r>
            <a:r>
              <a:rPr kumimoji="0" lang="pt-BR" sz="32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comp</a:t>
            </a:r>
            <a:r>
              <a:rPr kumimoji="0" lang="pt-BR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/</a:t>
            </a:r>
            <a:endParaRPr kumimoji="0" lang="pt-B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5862258" y="7440068"/>
            <a:ext cx="1255916" cy="595035"/>
          </a:xfrm>
          <a:prstGeom prst="rect">
            <a:avLst/>
          </a:prstGeom>
          <a:solidFill>
            <a:srgbClr val="15D2FD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HOST</a:t>
            </a:r>
            <a:endParaRPr kumimoji="0" lang="pt-B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9658142" y="7440067"/>
            <a:ext cx="1537346" cy="595036"/>
          </a:xfrm>
          <a:prstGeom prst="rect">
            <a:avLst/>
          </a:prstGeom>
          <a:solidFill>
            <a:srgbClr val="15D2FD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ID</a:t>
            </a:r>
            <a:endParaRPr kumimoji="0" lang="pt-B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 flipV="1">
            <a:off x="6490216" y="6925472"/>
            <a:ext cx="1" cy="528306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Conector de seta reta 25"/>
          <p:cNvCxnSpPr/>
          <p:nvPr/>
        </p:nvCxnSpPr>
        <p:spPr>
          <a:xfrm flipV="1">
            <a:off x="10379082" y="6911680"/>
            <a:ext cx="0" cy="542098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5069118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 animBg="1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41" name="Shape 49"/>
          <p:cNvSpPr/>
          <p:nvPr/>
        </p:nvSpPr>
        <p:spPr>
          <a:xfrm>
            <a:off x="896971" y="923592"/>
            <a:ext cx="9914464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3000" baseline="0">
                <a:solidFill>
                  <a:srgbClr val="F0F0F0"/>
                </a:solidFill>
                <a:latin typeface="+mn-lt"/>
                <a:ea typeface="+mn-ea"/>
                <a:cs typeface="+mn-cs"/>
                <a:sym typeface="Open Sans Light"/>
              </a:defRPr>
            </a:lvl1pPr>
          </a:lstStyle>
          <a:p>
            <a:r>
              <a:rPr lang="pt-BR" sz="9600" dirty="0" smtClean="0"/>
              <a:t>NA PRÁTICA</a:t>
            </a:r>
            <a:endParaRPr lang="pt-BR" sz="9600" dirty="0"/>
          </a:p>
        </p:txBody>
      </p:sp>
      <p:pic>
        <p:nvPicPr>
          <p:cNvPr id="2" name="Imagem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6680" y="4419600"/>
            <a:ext cx="4876800" cy="4876800"/>
          </a:xfrm>
          <a:prstGeom prst="rect">
            <a:avLst/>
          </a:prstGeom>
        </p:spPr>
      </p:pic>
      <p:pic>
        <p:nvPicPr>
          <p:cNvPr id="3" name="Imagem 2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141" y="5762242"/>
            <a:ext cx="7565151" cy="219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771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72" name="Shape 49"/>
          <p:cNvSpPr/>
          <p:nvPr/>
        </p:nvSpPr>
        <p:spPr>
          <a:xfrm>
            <a:off x="896970" y="923592"/>
            <a:ext cx="21936136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3000" baseline="0">
                <a:solidFill>
                  <a:srgbClr val="F0F0F0"/>
                </a:solidFill>
                <a:latin typeface="+mn-lt"/>
                <a:ea typeface="+mn-ea"/>
                <a:cs typeface="+mn-cs"/>
                <a:sym typeface="Open Sans Light"/>
              </a:defRPr>
            </a:lvl1pPr>
          </a:lstStyle>
          <a:p>
            <a:r>
              <a:rPr lang="pt-BR" sz="9600" dirty="0" smtClean="0"/>
              <a:t>CORS (</a:t>
            </a:r>
            <a:r>
              <a:rPr lang="pt-BR" sz="8800" i="1" dirty="0" smtClean="0"/>
              <a:t>Cross-</a:t>
            </a:r>
            <a:r>
              <a:rPr lang="pt-BR" sz="8800" i="1" dirty="0" err="1" smtClean="0"/>
              <a:t>Origin</a:t>
            </a:r>
            <a:r>
              <a:rPr lang="pt-BR" sz="8800" i="1" dirty="0" smtClean="0"/>
              <a:t> </a:t>
            </a:r>
            <a:r>
              <a:rPr lang="pt-BR" sz="8800" i="1" dirty="0" err="1"/>
              <a:t>Resource</a:t>
            </a:r>
            <a:r>
              <a:rPr lang="pt-BR" sz="8800" i="1" dirty="0"/>
              <a:t> </a:t>
            </a:r>
            <a:r>
              <a:rPr lang="pt-BR" sz="8800" i="1" dirty="0" err="1" smtClean="0"/>
              <a:t>Sharing</a:t>
            </a:r>
            <a:r>
              <a:rPr lang="pt-BR" sz="9600" i="1" dirty="0" smtClean="0"/>
              <a:t>)</a:t>
            </a:r>
            <a:endParaRPr lang="pt-BR" sz="96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896970" y="3741328"/>
            <a:ext cx="22537763" cy="98898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lnSpc>
                <a:spcPct val="80000"/>
              </a:lnSpc>
              <a:defRPr sz="9600" baseline="0">
                <a:solidFill>
                  <a:srgbClr val="F0F0F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7200" dirty="0" smtClean="0"/>
              <a:t>Requisições entre sites: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1846238" y="4730317"/>
            <a:ext cx="15258422" cy="187538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lnSpc>
                <a:spcPct val="80000"/>
              </a:lnSpc>
              <a:defRPr sz="9600" baseline="0">
                <a:solidFill>
                  <a:srgbClr val="F0F0F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143000" indent="-1143000">
              <a:buFont typeface="+mj-lt"/>
              <a:buAutoNum type="arabicPeriod"/>
            </a:pPr>
            <a:r>
              <a:rPr lang="pt-BR" sz="7200" dirty="0" smtClean="0"/>
              <a:t>Sob o mesmo domínio;</a:t>
            </a:r>
          </a:p>
          <a:p>
            <a:pPr marL="1143000" indent="-1143000">
              <a:buFont typeface="+mj-lt"/>
              <a:buAutoNum type="arabicPeriod"/>
            </a:pPr>
            <a:r>
              <a:rPr lang="pt-BR" sz="7200" dirty="0" smtClean="0"/>
              <a:t>Mesma porta;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896970" y="8235843"/>
            <a:ext cx="22537763" cy="98898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lnSpc>
                <a:spcPct val="80000"/>
              </a:lnSpc>
              <a:defRPr sz="9600" baseline="0">
                <a:solidFill>
                  <a:srgbClr val="F0F0F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7200" dirty="0" smtClean="0"/>
              <a:t>Problema: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1846237" y="9239714"/>
            <a:ext cx="21588495" cy="187538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lnSpc>
                <a:spcPct val="80000"/>
              </a:lnSpc>
              <a:defRPr sz="9600" baseline="0">
                <a:solidFill>
                  <a:srgbClr val="F0F0F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143000" indent="-1143000">
              <a:buFont typeface="+mj-lt"/>
              <a:buAutoNum type="arabicPeriod"/>
            </a:pPr>
            <a:r>
              <a:rPr lang="pt-BR" sz="7200" dirty="0" smtClean="0"/>
              <a:t>API REST – </a:t>
            </a:r>
            <a:r>
              <a:rPr lang="pt-BR" sz="6000" dirty="0" smtClean="0"/>
              <a:t>Geralmente domínios diferente do </a:t>
            </a:r>
            <a:r>
              <a:rPr lang="pt-BR" sz="6000" dirty="0" err="1" smtClean="0"/>
              <a:t>app</a:t>
            </a:r>
            <a:r>
              <a:rPr lang="pt-BR" sz="6000" dirty="0" smtClean="0"/>
              <a:t>;</a:t>
            </a:r>
            <a:endParaRPr lang="pt-BR" sz="7200" dirty="0" smtClean="0"/>
          </a:p>
          <a:p>
            <a:pPr marL="1143000" indent="-1143000">
              <a:buFont typeface="+mj-lt"/>
              <a:buAutoNum type="arabicPeriod"/>
            </a:pPr>
            <a:r>
              <a:rPr lang="pt-BR" sz="7200" dirty="0" smtClean="0"/>
              <a:t>FIWARE – </a:t>
            </a:r>
            <a:r>
              <a:rPr lang="pt-BR" sz="6000" dirty="0"/>
              <a:t>Não tem cabeçalho CORS como padrão;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0" name="Shape 49"/>
          <p:cNvSpPr/>
          <p:nvPr/>
        </p:nvSpPr>
        <p:spPr>
          <a:xfrm>
            <a:off x="896970" y="923592"/>
            <a:ext cx="21936136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3000" baseline="0">
                <a:solidFill>
                  <a:srgbClr val="F0F0F0"/>
                </a:solidFill>
                <a:latin typeface="+mn-lt"/>
                <a:ea typeface="+mn-ea"/>
                <a:cs typeface="+mn-cs"/>
                <a:sym typeface="Open Sans Light"/>
              </a:defRPr>
            </a:lvl1pPr>
          </a:lstStyle>
          <a:p>
            <a:r>
              <a:rPr lang="pt-BR" sz="9600" dirty="0" smtClean="0"/>
              <a:t>CORS (</a:t>
            </a:r>
            <a:r>
              <a:rPr lang="pt-BR" sz="8800" i="1" dirty="0" smtClean="0"/>
              <a:t>Cross-</a:t>
            </a:r>
            <a:r>
              <a:rPr lang="pt-BR" sz="8800" i="1" dirty="0" err="1" smtClean="0"/>
              <a:t>Origin</a:t>
            </a:r>
            <a:r>
              <a:rPr lang="pt-BR" sz="8800" i="1" dirty="0" smtClean="0"/>
              <a:t> </a:t>
            </a:r>
            <a:r>
              <a:rPr lang="pt-BR" sz="8800" i="1" dirty="0" err="1"/>
              <a:t>Resource</a:t>
            </a:r>
            <a:r>
              <a:rPr lang="pt-BR" sz="8800" i="1" dirty="0"/>
              <a:t> </a:t>
            </a:r>
            <a:r>
              <a:rPr lang="pt-BR" sz="8800" i="1" dirty="0" err="1" smtClean="0"/>
              <a:t>Sharing</a:t>
            </a:r>
            <a:r>
              <a:rPr lang="pt-BR" sz="9600" i="1" dirty="0" smtClean="0"/>
              <a:t>)</a:t>
            </a:r>
            <a:endParaRPr lang="pt-BR" sz="96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896970" y="3741328"/>
            <a:ext cx="22537763" cy="98898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lnSpc>
                <a:spcPct val="80000"/>
              </a:lnSpc>
              <a:defRPr sz="9600" baseline="0">
                <a:solidFill>
                  <a:srgbClr val="F0F0F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7200" dirty="0" smtClean="0"/>
              <a:t>Contornando problema: instalação via </a:t>
            </a:r>
            <a:r>
              <a:rPr lang="pt-BR" sz="7200" dirty="0" err="1" smtClean="0"/>
              <a:t>docker</a:t>
            </a:r>
            <a:r>
              <a:rPr lang="pt-BR" sz="7200" dirty="0"/>
              <a:t>.</a:t>
            </a:r>
            <a:endParaRPr lang="pt-BR" sz="7200" dirty="0" smtClean="0"/>
          </a:p>
        </p:txBody>
      </p:sp>
      <p:sp>
        <p:nvSpPr>
          <p:cNvPr id="24" name="Retângulo 23"/>
          <p:cNvSpPr/>
          <p:nvPr/>
        </p:nvSpPr>
        <p:spPr>
          <a:xfrm>
            <a:off x="976556" y="5608110"/>
            <a:ext cx="12729488" cy="102592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pt-BR" sz="6000" baseline="0" dirty="0" err="1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docker</a:t>
            </a:r>
            <a:r>
              <a:rPr lang="pt-BR" sz="6000" baseline="0" dirty="0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lang="pt-BR" sz="6000" baseline="0" dirty="0" err="1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pull</a:t>
            </a:r>
            <a:r>
              <a:rPr lang="pt-BR" sz="6000" baseline="0" dirty="0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 mongo:3.6</a:t>
            </a:r>
            <a:endParaRPr lang="pt-BR" sz="6000" baseline="0" dirty="0">
              <a:solidFill>
                <a:srgbClr val="F0F0F0"/>
              </a:solidFill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976554" y="7141392"/>
            <a:ext cx="12729489" cy="102592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pt-BR" sz="6000" baseline="0" dirty="0" err="1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docker</a:t>
            </a:r>
            <a:r>
              <a:rPr lang="pt-BR" sz="6000" baseline="0" dirty="0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lang="pt-BR" sz="6000" baseline="0" dirty="0" err="1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pull</a:t>
            </a:r>
            <a:r>
              <a:rPr lang="pt-BR" sz="6000" baseline="0" dirty="0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lang="pt-BR" sz="6000" baseline="0" dirty="0" err="1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fiware</a:t>
            </a:r>
            <a:r>
              <a:rPr lang="pt-BR" sz="6000" baseline="0" dirty="0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/</a:t>
            </a:r>
            <a:r>
              <a:rPr lang="pt-BR" sz="6000" baseline="0" dirty="0" err="1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orion</a:t>
            </a:r>
            <a:endParaRPr lang="pt-BR" sz="6000" baseline="0" dirty="0">
              <a:solidFill>
                <a:srgbClr val="F0F0F0"/>
              </a:solidFill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976555" y="8674674"/>
            <a:ext cx="12729489" cy="102592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pt-BR" sz="6000" baseline="0" dirty="0" err="1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docker</a:t>
            </a:r>
            <a:r>
              <a:rPr lang="pt-BR" sz="6000" baseline="0" dirty="0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 network </a:t>
            </a:r>
            <a:r>
              <a:rPr lang="pt-BR" sz="6000" baseline="0" dirty="0" err="1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create</a:t>
            </a:r>
            <a:r>
              <a:rPr lang="pt-BR" sz="6000" baseline="0" dirty="0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lang="pt-BR" sz="6000" baseline="0" dirty="0" err="1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fiware_default</a:t>
            </a:r>
            <a:endParaRPr lang="pt-BR" sz="6000" baseline="0" dirty="0">
              <a:solidFill>
                <a:srgbClr val="F0F0F0"/>
              </a:solidFill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4193290" y="5700443"/>
            <a:ext cx="8639815" cy="84125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4800" baseline="0" dirty="0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Baixando container Mongo 3.6</a:t>
            </a:r>
            <a:endParaRPr kumimoji="0" lang="pt-BR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14193291" y="7233725"/>
            <a:ext cx="8639815" cy="84125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4800" baseline="0" dirty="0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Baixando container </a:t>
            </a:r>
            <a:r>
              <a:rPr lang="pt-BR" sz="4400" baseline="0" dirty="0" err="1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Fiware</a:t>
            </a:r>
            <a:r>
              <a:rPr lang="pt-BR" sz="4400" baseline="0" dirty="0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/</a:t>
            </a:r>
            <a:r>
              <a:rPr lang="pt-BR" sz="4400" baseline="0" dirty="0" err="1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orion</a:t>
            </a:r>
            <a:endParaRPr kumimoji="0" lang="pt-BR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14193289" y="8767007"/>
            <a:ext cx="8639815" cy="84125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4800" baseline="0" dirty="0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Criando Rede </a:t>
            </a:r>
            <a:r>
              <a:rPr lang="pt-BR" sz="4800" baseline="0" dirty="0" err="1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fiware_default</a:t>
            </a:r>
            <a:endParaRPr kumimoji="0" lang="pt-BR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1174772" y="5582254"/>
            <a:ext cx="21856549" cy="595035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pt-BR" sz="3200" baseline="0" dirty="0" err="1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d</a:t>
            </a:r>
            <a:r>
              <a:rPr lang="pt-BR" sz="3200" baseline="0" dirty="0" err="1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ocker</a:t>
            </a:r>
            <a:r>
              <a:rPr lang="pt-BR" sz="3200" baseline="0" dirty="0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lang="pt-BR" sz="3200" baseline="0" dirty="0" err="1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run</a:t>
            </a:r>
            <a:r>
              <a:rPr lang="pt-BR" sz="3200" baseline="0" dirty="0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 –d –</a:t>
            </a:r>
            <a:r>
              <a:rPr lang="pt-BR" sz="3200" baseline="0" dirty="0" err="1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name</a:t>
            </a:r>
            <a:r>
              <a:rPr lang="pt-BR" sz="3200" baseline="0" dirty="0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=mongo-</a:t>
            </a:r>
            <a:r>
              <a:rPr lang="pt-BR" sz="3200" baseline="0" dirty="0" err="1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db</a:t>
            </a:r>
            <a:r>
              <a:rPr lang="pt-BR" sz="3200" baseline="0" dirty="0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 –network=</a:t>
            </a:r>
            <a:r>
              <a:rPr lang="pt-BR" sz="3200" baseline="0" dirty="0" err="1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fiware_default</a:t>
            </a:r>
            <a:r>
              <a:rPr lang="pt-BR" sz="3200" baseline="0" dirty="0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 –</a:t>
            </a:r>
            <a:r>
              <a:rPr lang="pt-BR" sz="3200" baseline="0" dirty="0" err="1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expose</a:t>
            </a:r>
            <a:r>
              <a:rPr lang="pt-BR" sz="3200" baseline="0" dirty="0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=27017 mongo:3.6 –</a:t>
            </a:r>
            <a:r>
              <a:rPr lang="pt-BR" sz="3200" baseline="0" dirty="0" err="1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bind_ip_all</a:t>
            </a:r>
            <a:r>
              <a:rPr lang="pt-BR" sz="3200" baseline="0" dirty="0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 --</a:t>
            </a:r>
            <a:r>
              <a:rPr lang="pt-BR" sz="3200" baseline="0" dirty="0" err="1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smallfiles</a:t>
            </a:r>
            <a:endParaRPr lang="pt-BR" sz="3200" baseline="0" dirty="0">
              <a:solidFill>
                <a:srgbClr val="F0F0F0"/>
              </a:solidFill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1174772" y="6682483"/>
            <a:ext cx="12729486" cy="84125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4800" baseline="0" dirty="0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Criando e executando container mongo-</a:t>
            </a:r>
            <a:r>
              <a:rPr lang="pt-BR" sz="4800" baseline="0" dirty="0" err="1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db</a:t>
            </a:r>
            <a:endParaRPr kumimoji="0" lang="pt-BR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1174772" y="9374696"/>
            <a:ext cx="19802640" cy="84125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4800" baseline="0" dirty="0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Criando e executando container </a:t>
            </a:r>
            <a:r>
              <a:rPr lang="pt-BR" sz="4800" baseline="0" dirty="0" err="1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fiware-orion</a:t>
            </a:r>
            <a:r>
              <a:rPr lang="pt-BR" sz="4800" baseline="0" dirty="0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 (Com o cabeçalho CORS)</a:t>
            </a:r>
            <a:endParaRPr kumimoji="0" lang="pt-BR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896970" y="8335874"/>
            <a:ext cx="18188992" cy="530475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pt-BR" sz="2800" baseline="0" dirty="0" err="1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d</a:t>
            </a:r>
            <a:r>
              <a:rPr lang="pt-BR" sz="2800" baseline="0" dirty="0" err="1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ocker</a:t>
            </a:r>
            <a:r>
              <a:rPr lang="pt-BR" sz="2800" baseline="0" dirty="0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lang="pt-BR" sz="2800" baseline="0" dirty="0" err="1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run</a:t>
            </a:r>
            <a:r>
              <a:rPr lang="pt-BR" sz="2800" baseline="0" dirty="0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 –d –</a:t>
            </a:r>
            <a:r>
              <a:rPr lang="pt-BR" sz="2800" baseline="0" dirty="0" err="1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name</a:t>
            </a:r>
            <a:r>
              <a:rPr lang="pt-BR" sz="2800" baseline="0" dirty="0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lang="pt-BR" sz="2800" baseline="0" dirty="0" err="1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fiware-orion</a:t>
            </a:r>
            <a:r>
              <a:rPr lang="pt-BR" sz="2800" baseline="0" dirty="0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 –h </a:t>
            </a:r>
            <a:r>
              <a:rPr lang="pt-BR" sz="2800" baseline="0" dirty="0" err="1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orion</a:t>
            </a:r>
            <a:r>
              <a:rPr lang="pt-BR" sz="2800" baseline="0" dirty="0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 –network=</a:t>
            </a:r>
            <a:r>
              <a:rPr lang="pt-BR" sz="2800" baseline="0" dirty="0" err="1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fiware_default</a:t>
            </a:r>
            <a:r>
              <a:rPr lang="pt-BR" sz="2800" baseline="0" dirty="0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 –p 1026:1026 </a:t>
            </a:r>
            <a:r>
              <a:rPr lang="pt-BR" sz="2800" baseline="0" dirty="0" err="1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fiware</a:t>
            </a:r>
            <a:r>
              <a:rPr lang="pt-BR" sz="2800" baseline="0" dirty="0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/</a:t>
            </a:r>
            <a:r>
              <a:rPr lang="pt-BR" sz="2800" baseline="0" dirty="0" err="1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orion</a:t>
            </a:r>
            <a:r>
              <a:rPr lang="pt-BR" sz="2800" baseline="0" dirty="0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 –</a:t>
            </a:r>
            <a:r>
              <a:rPr lang="pt-BR" sz="2800" baseline="0" dirty="0" err="1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dbhost</a:t>
            </a:r>
            <a:r>
              <a:rPr lang="pt-BR" sz="2800" baseline="0" dirty="0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 mongo-</a:t>
            </a:r>
            <a:r>
              <a:rPr lang="pt-BR" sz="2800" baseline="0" dirty="0" err="1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db</a:t>
            </a:r>
            <a:endParaRPr lang="pt-BR" sz="2800" baseline="0" dirty="0">
              <a:solidFill>
                <a:srgbClr val="F0F0F0"/>
              </a:solidFill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19218251" y="8274319"/>
            <a:ext cx="3813069" cy="65659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pt-BR" sz="3600" baseline="0" dirty="0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-</a:t>
            </a:r>
            <a:r>
              <a:rPr lang="pt-BR" sz="3600" baseline="0" dirty="0" err="1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corOrigin</a:t>
            </a:r>
            <a:r>
              <a:rPr lang="pt-BR" sz="3600" baseline="0" dirty="0" smtClean="0">
                <a:solidFill>
                  <a:srgbClr val="F0F0F0"/>
                </a:solidFill>
                <a:latin typeface="+mn-lt"/>
                <a:ea typeface="+mn-ea"/>
                <a:cs typeface="+mn-cs"/>
                <a:sym typeface="Helvetica Light"/>
              </a:rPr>
              <a:t> __ALL</a:t>
            </a:r>
            <a:endParaRPr lang="pt-BR" sz="3600" baseline="0" dirty="0">
              <a:solidFill>
                <a:srgbClr val="F0F0F0"/>
              </a:solidFill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3" grpId="0" animBg="1"/>
      <p:bldP spid="36" grpId="0" animBg="1"/>
      <p:bldP spid="37" grpId="0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9" name="Shape 49"/>
          <p:cNvSpPr/>
          <p:nvPr/>
        </p:nvSpPr>
        <p:spPr>
          <a:xfrm>
            <a:off x="896970" y="923592"/>
            <a:ext cx="21936136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3000" baseline="0">
                <a:solidFill>
                  <a:srgbClr val="F0F0F0"/>
                </a:solidFill>
                <a:latin typeface="+mn-lt"/>
                <a:ea typeface="+mn-ea"/>
                <a:cs typeface="+mn-cs"/>
                <a:sym typeface="Open Sans Light"/>
              </a:defRPr>
            </a:lvl1pPr>
          </a:lstStyle>
          <a:p>
            <a:r>
              <a:rPr lang="pt-BR" sz="9600" dirty="0" smtClean="0"/>
              <a:t>REFERÊNCIA</a:t>
            </a:r>
            <a:endParaRPr lang="pt-BR" sz="9600" dirty="0"/>
          </a:p>
        </p:txBody>
      </p:sp>
      <p:sp>
        <p:nvSpPr>
          <p:cNvPr id="20" name="CaixaDeTexto 19">
            <a:hlinkClick r:id="rId2"/>
          </p:cNvPr>
          <p:cNvSpPr txBox="1"/>
          <p:nvPr/>
        </p:nvSpPr>
        <p:spPr>
          <a:xfrm>
            <a:off x="896970" y="3913682"/>
            <a:ext cx="22537763" cy="64427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lnSpc>
                <a:spcPct val="80000"/>
              </a:lnSpc>
              <a:defRPr sz="9600" baseline="0">
                <a:solidFill>
                  <a:srgbClr val="F0F0F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4400" dirty="0"/>
              <a:t>https://github.com/weslanra/fiware-point-map</a:t>
            </a:r>
            <a:endParaRPr lang="pt-BR" sz="4400" dirty="0" smtClean="0"/>
          </a:p>
        </p:txBody>
      </p:sp>
      <p:sp>
        <p:nvSpPr>
          <p:cNvPr id="21" name="CaixaDeTexto 20">
            <a:hlinkClick r:id="rId3"/>
          </p:cNvPr>
          <p:cNvSpPr txBox="1"/>
          <p:nvPr/>
        </p:nvSpPr>
        <p:spPr>
          <a:xfrm>
            <a:off x="896969" y="5129834"/>
            <a:ext cx="22537763" cy="64427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lnSpc>
                <a:spcPct val="80000"/>
              </a:lnSpc>
              <a:defRPr sz="9600" baseline="0">
                <a:solidFill>
                  <a:srgbClr val="F0F0F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4400" dirty="0"/>
              <a:t>https://github.com/Fiware/tutorials.Getting-Started/blob/master/README.md</a:t>
            </a:r>
            <a:endParaRPr lang="pt-BR" sz="4400" dirty="0" smtClean="0"/>
          </a:p>
        </p:txBody>
      </p:sp>
      <p:sp>
        <p:nvSpPr>
          <p:cNvPr id="22" name="CaixaDeTexto 21">
            <a:hlinkClick r:id="rId4"/>
          </p:cNvPr>
          <p:cNvSpPr txBox="1"/>
          <p:nvPr/>
        </p:nvSpPr>
        <p:spPr>
          <a:xfrm>
            <a:off x="896968" y="6288219"/>
            <a:ext cx="22537763" cy="64427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lnSpc>
                <a:spcPct val="80000"/>
              </a:lnSpc>
              <a:defRPr sz="9600" baseline="0">
                <a:solidFill>
                  <a:srgbClr val="F0F0F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4400" dirty="0"/>
              <a:t>https://becode.com.br/o-que-e-api-rest-e-restful/</a:t>
            </a:r>
            <a:endParaRPr lang="pt-BR" sz="4400" dirty="0" smtClean="0"/>
          </a:p>
        </p:txBody>
      </p:sp>
      <p:sp>
        <p:nvSpPr>
          <p:cNvPr id="23" name="CaixaDeTexto 22">
            <a:hlinkClick r:id="rId5"/>
          </p:cNvPr>
          <p:cNvSpPr txBox="1"/>
          <p:nvPr/>
        </p:nvSpPr>
        <p:spPr>
          <a:xfrm>
            <a:off x="896967" y="7504371"/>
            <a:ext cx="22537763" cy="64427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lnSpc>
                <a:spcPct val="80000"/>
              </a:lnSpc>
              <a:defRPr sz="9600" baseline="0">
                <a:solidFill>
                  <a:srgbClr val="F0F0F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4400" dirty="0"/>
              <a:t>https://medium.com/@alexandremjacques/entendendo-o-cors-parte-8331d0a777e1</a:t>
            </a:r>
            <a:endParaRPr lang="pt-BR" sz="4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9521" y="0"/>
            <a:ext cx="7262707" cy="13305723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17414263" y="1586753"/>
            <a:ext cx="6293224" cy="5889812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17414263" y="7979113"/>
            <a:ext cx="1277149" cy="1210236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Elipse 9">
            <a:hlinkClick r:id="rId6"/>
          </p:cNvPr>
          <p:cNvSpPr/>
          <p:nvPr/>
        </p:nvSpPr>
        <p:spPr>
          <a:xfrm>
            <a:off x="18933782" y="10642418"/>
            <a:ext cx="1277149" cy="1210236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CaixaDeTexto 10">
            <a:hlinkClick r:id="rId8"/>
          </p:cNvPr>
          <p:cNvSpPr txBox="1"/>
          <p:nvPr/>
        </p:nvSpPr>
        <p:spPr>
          <a:xfrm>
            <a:off x="18933782" y="8360580"/>
            <a:ext cx="4773705" cy="4473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lnSpc>
                <a:spcPct val="80000"/>
              </a:lnSpc>
              <a:defRPr sz="9600" baseline="0">
                <a:solidFill>
                  <a:srgbClr val="F0F0F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t-BR" sz="2800" dirty="0">
                <a:solidFill>
                  <a:srgbClr val="1A1A1A"/>
                </a:solidFill>
              </a:rPr>
              <a:t>w</a:t>
            </a:r>
            <a:r>
              <a:rPr lang="pt-BR" sz="2800" dirty="0" smtClean="0">
                <a:solidFill>
                  <a:srgbClr val="1A1A1A"/>
                </a:solidFill>
              </a:rPr>
              <a:t>eslan.Rezende@gmail.com</a:t>
            </a:r>
            <a:endParaRPr lang="pt-BR" sz="2800" dirty="0" smtClean="0">
              <a:solidFill>
                <a:srgbClr val="1A1A1A"/>
              </a:solidFill>
            </a:endParaRPr>
          </a:p>
        </p:txBody>
      </p:sp>
      <p:sp>
        <p:nvSpPr>
          <p:cNvPr id="13" name="Elipse 12">
            <a:hlinkClick r:id="rId9"/>
          </p:cNvPr>
          <p:cNvSpPr/>
          <p:nvPr/>
        </p:nvSpPr>
        <p:spPr>
          <a:xfrm>
            <a:off x="20803245" y="10642418"/>
            <a:ext cx="1277149" cy="1210236"/>
          </a:xfrm>
          <a:prstGeom prst="ellipse">
            <a:avLst/>
          </a:pr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695954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8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 smtClean="0"/>
              <a:t>2</a:t>
            </a:fld>
            <a:endParaRPr dirty="0"/>
          </a:p>
        </p:txBody>
      </p:sp>
      <p:sp>
        <p:nvSpPr>
          <p:cNvPr id="219" name="Shape 219"/>
          <p:cNvSpPr/>
          <p:nvPr/>
        </p:nvSpPr>
        <p:spPr>
          <a:xfrm>
            <a:off x="2152864" y="3421862"/>
            <a:ext cx="5810036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 b="1" cap="all" spc="299" baseline="0">
                <a:solidFill>
                  <a:srgbClr val="45485C"/>
                </a:solidFill>
              </a:defRPr>
            </a:lvl1pPr>
          </a:lstStyle>
          <a:p>
            <a:r>
              <a:rPr lang="pt-BR" dirty="0" smtClean="0"/>
              <a:t>Orion </a:t>
            </a:r>
            <a:r>
              <a:rPr lang="pt-BR" dirty="0" err="1" smtClean="0"/>
              <a:t>Context</a:t>
            </a:r>
            <a:r>
              <a:rPr lang="pt-BR" dirty="0" smtClean="0"/>
              <a:t> </a:t>
            </a:r>
            <a:r>
              <a:rPr lang="pt-BR" dirty="0" err="1" smtClean="0"/>
              <a:t>Broker</a:t>
            </a:r>
            <a:endParaRPr dirty="0"/>
          </a:p>
        </p:txBody>
      </p:sp>
      <p:sp>
        <p:nvSpPr>
          <p:cNvPr id="220" name="Shape 220"/>
          <p:cNvSpPr/>
          <p:nvPr/>
        </p:nvSpPr>
        <p:spPr>
          <a:xfrm>
            <a:off x="2128993" y="4311208"/>
            <a:ext cx="5833907" cy="1822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/>
          <a:lstStyle/>
          <a:p>
            <a:r>
              <a:rPr lang="pt-BR" sz="3000" baseline="0" dirty="0"/>
              <a:t>Permite modelagem </a:t>
            </a:r>
            <a:r>
              <a:rPr lang="pt-BR" sz="3000" baseline="0" dirty="0" smtClean="0"/>
              <a:t>e gerenciamento de informações de contexto em larga escala</a:t>
            </a:r>
            <a:endParaRPr sz="3000" dirty="0"/>
          </a:p>
        </p:txBody>
      </p:sp>
      <p:sp>
        <p:nvSpPr>
          <p:cNvPr id="40" name="Shape 219"/>
          <p:cNvSpPr/>
          <p:nvPr/>
        </p:nvSpPr>
        <p:spPr>
          <a:xfrm>
            <a:off x="2152864" y="8040625"/>
            <a:ext cx="5810036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 b="1" cap="all" spc="299" baseline="0">
                <a:solidFill>
                  <a:srgbClr val="45485C"/>
                </a:solidFill>
              </a:defRPr>
            </a:lvl1pPr>
          </a:lstStyle>
          <a:p>
            <a:r>
              <a:rPr lang="pt-BR" dirty="0" smtClean="0"/>
              <a:t>Autorização e controle de acesso</a:t>
            </a:r>
            <a:endParaRPr dirty="0"/>
          </a:p>
        </p:txBody>
      </p:sp>
      <p:sp>
        <p:nvSpPr>
          <p:cNvPr id="41" name="Shape 220"/>
          <p:cNvSpPr/>
          <p:nvPr/>
        </p:nvSpPr>
        <p:spPr>
          <a:xfrm>
            <a:off x="2128993" y="9160803"/>
            <a:ext cx="5833907" cy="1831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/>
          <a:lstStyle/>
          <a:p>
            <a:r>
              <a:rPr lang="pt-BR" sz="3000" baseline="0" dirty="0"/>
              <a:t>Permite configurar </a:t>
            </a:r>
            <a:r>
              <a:rPr lang="pt-BR" sz="3000" baseline="0" dirty="0" smtClean="0"/>
              <a:t>políticas de autorização e controle de acesso nos padrões: </a:t>
            </a:r>
            <a:r>
              <a:rPr lang="pt-BR" sz="3000" baseline="0" dirty="0" err="1" smtClean="0"/>
              <a:t>Oauth</a:t>
            </a:r>
            <a:r>
              <a:rPr lang="pt-BR" sz="3000" baseline="0" dirty="0" smtClean="0"/>
              <a:t>, XACML.</a:t>
            </a:r>
            <a:endParaRPr sz="3000" dirty="0"/>
          </a:p>
        </p:txBody>
      </p:sp>
      <p:sp>
        <p:nvSpPr>
          <p:cNvPr id="54" name="Shape 219"/>
          <p:cNvSpPr/>
          <p:nvPr/>
        </p:nvSpPr>
        <p:spPr>
          <a:xfrm>
            <a:off x="9847532" y="3421862"/>
            <a:ext cx="6402117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 b="1" cap="all" spc="299" baseline="0">
                <a:solidFill>
                  <a:srgbClr val="45485C"/>
                </a:solidFill>
              </a:defRPr>
            </a:lvl1pPr>
          </a:lstStyle>
          <a:p>
            <a:r>
              <a:rPr lang="pt-BR" dirty="0" smtClean="0"/>
              <a:t>Conexão a </a:t>
            </a:r>
            <a:r>
              <a:rPr lang="pt-BR" dirty="0" err="1" smtClean="0"/>
              <a:t>iot</a:t>
            </a:r>
            <a:endParaRPr dirty="0"/>
          </a:p>
        </p:txBody>
      </p:sp>
      <p:sp>
        <p:nvSpPr>
          <p:cNvPr id="55" name="Shape 220"/>
          <p:cNvSpPr/>
          <p:nvPr/>
        </p:nvSpPr>
        <p:spPr>
          <a:xfrm>
            <a:off x="9823662" y="4311208"/>
            <a:ext cx="6425987" cy="1557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/>
          <a:lstStyle/>
          <a:p>
            <a:r>
              <a:rPr lang="pt-BR" sz="3000" baseline="0" dirty="0"/>
              <a:t>Os agentes </a:t>
            </a:r>
            <a:r>
              <a:rPr lang="pt-BR" sz="3000" baseline="0" dirty="0" smtClean="0"/>
              <a:t>IDAS IoT permite reunir informações facilmente ou atuem sobre </a:t>
            </a:r>
            <a:endParaRPr sz="3000" dirty="0"/>
          </a:p>
        </p:txBody>
      </p:sp>
      <p:sp>
        <p:nvSpPr>
          <p:cNvPr id="49" name="Shape 219"/>
          <p:cNvSpPr/>
          <p:nvPr/>
        </p:nvSpPr>
        <p:spPr>
          <a:xfrm>
            <a:off x="9847533" y="8040625"/>
            <a:ext cx="5028454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 b="1" cap="all" spc="299" baseline="0">
                <a:solidFill>
                  <a:srgbClr val="45485C"/>
                </a:solidFill>
              </a:defRPr>
            </a:lvl1pPr>
          </a:lstStyle>
          <a:p>
            <a:r>
              <a:rPr lang="pt-BR" dirty="0" smtClean="0"/>
              <a:t>Análise de grandes dados</a:t>
            </a:r>
            <a:endParaRPr dirty="0"/>
          </a:p>
        </p:txBody>
      </p:sp>
      <p:sp>
        <p:nvSpPr>
          <p:cNvPr id="67" name="Shape 219"/>
          <p:cNvSpPr/>
          <p:nvPr/>
        </p:nvSpPr>
        <p:spPr>
          <a:xfrm>
            <a:off x="17542202" y="3421862"/>
            <a:ext cx="5028454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 b="1" cap="all" spc="299" baseline="0">
                <a:solidFill>
                  <a:srgbClr val="45485C"/>
                </a:solidFill>
              </a:defRPr>
            </a:lvl1pPr>
          </a:lstStyle>
          <a:p>
            <a:r>
              <a:rPr lang="pt-BR" dirty="0" smtClean="0"/>
              <a:t>Open </a:t>
            </a:r>
            <a:r>
              <a:rPr lang="pt-BR" dirty="0" err="1" smtClean="0"/>
              <a:t>datE</a:t>
            </a:r>
            <a:endParaRPr dirty="0"/>
          </a:p>
        </p:txBody>
      </p:sp>
      <p:sp>
        <p:nvSpPr>
          <p:cNvPr id="68" name="Shape 220"/>
          <p:cNvSpPr/>
          <p:nvPr/>
        </p:nvSpPr>
        <p:spPr>
          <a:xfrm>
            <a:off x="17518331" y="4311208"/>
            <a:ext cx="5668240" cy="1557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/>
          <a:lstStyle/>
          <a:p>
            <a:r>
              <a:rPr lang="pt-BR" sz="3000" baseline="0" dirty="0"/>
              <a:t>Incorpora o </a:t>
            </a:r>
            <a:r>
              <a:rPr lang="pt-BR" sz="3000" baseline="0" dirty="0" smtClean="0"/>
              <a:t>CKAN como parte de sua arquitetura para dados abertos.</a:t>
            </a:r>
            <a:endParaRPr sz="3000" dirty="0"/>
          </a:p>
        </p:txBody>
      </p:sp>
      <p:sp>
        <p:nvSpPr>
          <p:cNvPr id="62" name="Shape 219"/>
          <p:cNvSpPr/>
          <p:nvPr/>
        </p:nvSpPr>
        <p:spPr>
          <a:xfrm>
            <a:off x="17542202" y="8271457"/>
            <a:ext cx="5028454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 b="1" cap="all" spc="299" baseline="0">
                <a:solidFill>
                  <a:srgbClr val="45485C"/>
                </a:solidFill>
              </a:defRPr>
            </a:lvl1pPr>
          </a:lstStyle>
          <a:p>
            <a:r>
              <a:rPr lang="pt-BR" dirty="0" smtClean="0"/>
              <a:t>Criação de painéis</a:t>
            </a:r>
            <a:endParaRPr dirty="0"/>
          </a:p>
        </p:txBody>
      </p:sp>
      <p:pic>
        <p:nvPicPr>
          <p:cNvPr id="87" name="Imagem 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662" y="1871185"/>
            <a:ext cx="1074179" cy="1277826"/>
          </a:xfrm>
          <a:prstGeom prst="rect">
            <a:avLst/>
          </a:prstGeom>
        </p:spPr>
      </p:pic>
      <p:pic>
        <p:nvPicPr>
          <p:cNvPr id="88" name="Imagem 8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407" y="6611578"/>
            <a:ext cx="1334788" cy="1334788"/>
          </a:xfrm>
          <a:prstGeom prst="rect">
            <a:avLst/>
          </a:prstGeom>
        </p:spPr>
      </p:pic>
      <p:pic>
        <p:nvPicPr>
          <p:cNvPr id="89" name="Imagem 8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1694" y="1697147"/>
            <a:ext cx="1634344" cy="1634344"/>
          </a:xfrm>
          <a:prstGeom prst="rect">
            <a:avLst/>
          </a:prstGeom>
        </p:spPr>
      </p:pic>
      <p:sp>
        <p:nvSpPr>
          <p:cNvPr id="125" name="Shape 220"/>
          <p:cNvSpPr/>
          <p:nvPr/>
        </p:nvSpPr>
        <p:spPr>
          <a:xfrm>
            <a:off x="9906495" y="9066547"/>
            <a:ext cx="5668240" cy="1557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/>
          <a:lstStyle/>
          <a:p>
            <a:r>
              <a:rPr lang="pt-BR" sz="3000" baseline="0" dirty="0" smtClean="0"/>
              <a:t>O </a:t>
            </a:r>
            <a:r>
              <a:rPr lang="pt-BR" sz="3000" baseline="0" dirty="0" err="1" smtClean="0"/>
              <a:t>Cygnus</a:t>
            </a:r>
            <a:r>
              <a:rPr lang="pt-BR" sz="3000" baseline="0" dirty="0" smtClean="0"/>
              <a:t> permite injetar registros históricos de informações de contexto.</a:t>
            </a:r>
            <a:endParaRPr sz="3000" dirty="0"/>
          </a:p>
        </p:txBody>
      </p:sp>
      <p:sp>
        <p:nvSpPr>
          <p:cNvPr id="126" name="Shape 220"/>
          <p:cNvSpPr/>
          <p:nvPr/>
        </p:nvSpPr>
        <p:spPr>
          <a:xfrm>
            <a:off x="17574240" y="8982052"/>
            <a:ext cx="5668240" cy="1557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/>
          <a:lstStyle/>
          <a:p>
            <a:r>
              <a:rPr lang="pt-BR" sz="3000" baseline="0" dirty="0" err="1" smtClean="0"/>
              <a:t>Wirecloud</a:t>
            </a:r>
            <a:r>
              <a:rPr lang="pt-BR" sz="3000" baseline="0" dirty="0" smtClean="0"/>
              <a:t>, uma plataforma web destinada para usuários que não sabem programar.</a:t>
            </a:r>
            <a:endParaRPr sz="3000" dirty="0"/>
          </a:p>
        </p:txBody>
      </p:sp>
      <p:pic>
        <p:nvPicPr>
          <p:cNvPr id="90" name="Imagem 8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085" y="6511035"/>
            <a:ext cx="1435331" cy="1435331"/>
          </a:xfrm>
          <a:prstGeom prst="rect">
            <a:avLst/>
          </a:prstGeom>
        </p:spPr>
      </p:pic>
      <p:pic>
        <p:nvPicPr>
          <p:cNvPr id="91" name="Imagem 9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864" y="1851192"/>
            <a:ext cx="1353677" cy="1297819"/>
          </a:xfrm>
          <a:prstGeom prst="rect">
            <a:avLst/>
          </a:prstGeom>
        </p:spPr>
      </p:pic>
      <p:pic>
        <p:nvPicPr>
          <p:cNvPr id="92" name="Imagem 9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2202" y="6595162"/>
            <a:ext cx="1435331" cy="144546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/>
      <p:bldP spid="220" grpId="0" animBg="1"/>
      <p:bldP spid="40" grpId="0" animBg="1"/>
      <p:bldP spid="41" grpId="0" animBg="1"/>
      <p:bldP spid="54" grpId="0" animBg="1"/>
      <p:bldP spid="55" grpId="0" animBg="1"/>
      <p:bldP spid="49" grpId="0" animBg="1"/>
      <p:bldP spid="67" grpId="0" animBg="1"/>
      <p:bldP spid="68" grpId="0" animBg="1"/>
      <p:bldP spid="62" grpId="0" animBg="1"/>
      <p:bldP spid="125" grpId="0" animBg="1"/>
      <p:bldP spid="1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8121870" y="6148175"/>
            <a:ext cx="308489" cy="75600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spc="0" normalizeH="0" baseline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840827" y="3366063"/>
            <a:ext cx="2880033" cy="2725886"/>
          </a:xfrm>
          <a:prstGeom prst="rect">
            <a:avLst/>
          </a:prstGeom>
          <a:noFill/>
          <a:ln w="12700" cap="flat">
            <a:solidFill>
              <a:schemeClr val="bg1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2200" b="0" i="0" u="none" strike="noStrike" cap="none" spc="0" normalizeH="0" baseline="54545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Open Sans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1" y="151925"/>
            <a:ext cx="24384000" cy="170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3000" baseline="0">
                <a:solidFill>
                  <a:srgbClr val="F0F0F0"/>
                </a:solidFill>
                <a:latin typeface="+mn-lt"/>
                <a:ea typeface="+mn-ea"/>
                <a:cs typeface="+mn-cs"/>
                <a:sym typeface="Open Sans Light"/>
              </a:defRPr>
            </a:lvl1pPr>
          </a:lstStyle>
          <a:p>
            <a:pPr algn="ctr"/>
            <a:r>
              <a:rPr lang="pt-BR" dirty="0" smtClean="0"/>
              <a:t>Um pouco mais de Orion</a:t>
            </a:r>
            <a:endParaRPr dirty="0"/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" name="Retângulo 1"/>
          <p:cNvSpPr/>
          <p:nvPr/>
        </p:nvSpPr>
        <p:spPr>
          <a:xfrm>
            <a:off x="10485916" y="6247951"/>
            <a:ext cx="2985247" cy="2564805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ORION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CONTEXT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BROKER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081069" y="6124840"/>
            <a:ext cx="2985247" cy="2811026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6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APP REQUEST</a:t>
            </a:r>
            <a:endParaRPr kumimoji="0" lang="pt-BR" sz="16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Seta para a direita 8"/>
          <p:cNvSpPr/>
          <p:nvPr/>
        </p:nvSpPr>
        <p:spPr>
          <a:xfrm>
            <a:off x="6066316" y="6768351"/>
            <a:ext cx="4419600" cy="215153"/>
          </a:xfrm>
          <a:prstGeom prst="rightArrow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" name="Seta para a direita 13"/>
          <p:cNvSpPr/>
          <p:nvPr/>
        </p:nvSpPr>
        <p:spPr>
          <a:xfrm>
            <a:off x="13471163" y="6768352"/>
            <a:ext cx="4419600" cy="215153"/>
          </a:xfrm>
          <a:prstGeom prst="rightArrow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763" y="6247951"/>
            <a:ext cx="2564805" cy="2564805"/>
          </a:xfrm>
          <a:prstGeom prst="rect">
            <a:avLst/>
          </a:prstGeom>
        </p:spPr>
      </p:pic>
      <p:sp>
        <p:nvSpPr>
          <p:cNvPr id="11" name="Seta para a esquerda 10"/>
          <p:cNvSpPr/>
          <p:nvPr/>
        </p:nvSpPr>
        <p:spPr>
          <a:xfrm>
            <a:off x="6066316" y="8304222"/>
            <a:ext cx="4419600" cy="215153"/>
          </a:xfrm>
          <a:prstGeom prst="leftArrow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Seta para a esquerda 16"/>
          <p:cNvSpPr/>
          <p:nvPr/>
        </p:nvSpPr>
        <p:spPr>
          <a:xfrm>
            <a:off x="13471163" y="8304221"/>
            <a:ext cx="4419600" cy="215153"/>
          </a:xfrm>
          <a:prstGeom prst="leftArrow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253180" y="7627015"/>
            <a:ext cx="4045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54545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Open Sans"/>
              </a:rPr>
              <a:t>IP:1026</a:t>
            </a:r>
            <a:endParaRPr kumimoji="0" lang="pt-BR" sz="3600" b="0" i="0" u="none" strike="noStrike" cap="none" spc="0" normalizeH="0" baseline="54545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Open Sans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3471163" y="7627015"/>
            <a:ext cx="4045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3600" dirty="0" smtClean="0">
                <a:solidFill>
                  <a:schemeClr val="bg1"/>
                </a:solidFill>
              </a:rPr>
              <a:t>IP</a:t>
            </a:r>
            <a:r>
              <a:rPr kumimoji="0" lang="pt-BR" sz="3600" b="0" i="0" u="none" strike="noStrike" cap="none" spc="0" normalizeH="0" baseline="54545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Open Sans"/>
              </a:rPr>
              <a:t>:PORT</a:t>
            </a:r>
            <a:endParaRPr kumimoji="0" lang="pt-BR" sz="3600" b="0" i="0" u="none" strike="noStrike" cap="none" spc="0" normalizeH="0" baseline="54545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Open Sans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7150229" y="9286092"/>
            <a:ext cx="4045872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4400" dirty="0" err="1" smtClean="0">
                <a:solidFill>
                  <a:schemeClr val="bg1"/>
                </a:solidFill>
              </a:rPr>
              <a:t>mongoDB</a:t>
            </a:r>
            <a:endParaRPr kumimoji="0" lang="pt-BR" sz="4400" b="0" i="0" u="none" strike="noStrike" cap="none" spc="0" normalizeH="0" baseline="54545" dirty="0">
              <a:ln>
                <a:noFill/>
              </a:ln>
              <a:solidFill>
                <a:schemeClr val="bg1"/>
              </a:solidFill>
              <a:effectLst/>
              <a:uFillTx/>
              <a:sym typeface="Open Sans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253180" y="5735562"/>
            <a:ext cx="4045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54545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Open Sans"/>
              </a:rPr>
              <a:t>GET</a:t>
            </a:r>
            <a:endParaRPr kumimoji="0" lang="pt-BR" sz="3600" b="0" i="0" u="none" strike="noStrike" cap="none" spc="0" normalizeH="0" baseline="54545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Open Sans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253180" y="5183809"/>
            <a:ext cx="4045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54545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Open Sans"/>
              </a:rPr>
              <a:t>POST</a:t>
            </a:r>
            <a:endParaRPr kumimoji="0" lang="pt-BR" sz="3600" b="0" i="0" u="none" strike="noStrike" cap="none" spc="0" normalizeH="0" baseline="54545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Open Sans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6253180" y="4654466"/>
            <a:ext cx="4045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3600" dirty="0" smtClean="0">
                <a:solidFill>
                  <a:schemeClr val="bg1"/>
                </a:solidFill>
              </a:rPr>
              <a:t>PATCH</a:t>
            </a:r>
            <a:endParaRPr kumimoji="0" lang="pt-BR" sz="3600" b="0" i="0" u="none" strike="noStrike" cap="none" spc="0" normalizeH="0" baseline="54545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Open Sans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253180" y="4091751"/>
            <a:ext cx="4045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54545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Open Sans"/>
              </a:rPr>
              <a:t>DELETE</a:t>
            </a:r>
            <a:endParaRPr kumimoji="0" lang="pt-BR" sz="3600" b="0" i="0" u="none" strike="noStrike" cap="none" spc="0" normalizeH="0" baseline="54545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Open Sans"/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 flipV="1">
            <a:off x="9661163" y="3750137"/>
            <a:ext cx="1754089" cy="813538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Retângulo 26"/>
          <p:cNvSpPr/>
          <p:nvPr/>
        </p:nvSpPr>
        <p:spPr>
          <a:xfrm>
            <a:off x="11415252" y="3385429"/>
            <a:ext cx="3781205" cy="595035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200.17.141.87:1026</a:t>
            </a:r>
            <a:endParaRPr kumimoji="0" lang="pt-B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15259626" y="3385428"/>
            <a:ext cx="5936475" cy="59503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/v2/</a:t>
            </a:r>
            <a:r>
              <a:rPr kumimoji="0" lang="pt-BR" sz="32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entities</a:t>
            </a:r>
            <a:r>
              <a:rPr lang="pt-BR" sz="3200" baseline="0" dirty="0" err="1" smtClean="0">
                <a:latin typeface="Helvetica Light"/>
                <a:ea typeface="Helvetica Light"/>
                <a:cs typeface="Helvetica Light"/>
                <a:sym typeface="Helvetica Light"/>
              </a:rPr>
              <a:t>?type</a:t>
            </a: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=</a:t>
            </a:r>
            <a:r>
              <a:rPr lang="pt-BR" sz="3200" baseline="0" dirty="0" err="1" smtClean="0">
                <a:latin typeface="Helvetica Light"/>
                <a:ea typeface="Helvetica Light"/>
                <a:cs typeface="Helvetica Light"/>
                <a:sym typeface="Helvetica Light"/>
              </a:rPr>
              <a:t>hackathonUfs</a:t>
            </a:r>
            <a:endParaRPr kumimoji="0" lang="pt-B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cxnSp>
        <p:nvCxnSpPr>
          <p:cNvPr id="38" name="Conector de seta reta 37"/>
          <p:cNvCxnSpPr>
            <a:endCxn id="27" idx="2"/>
          </p:cNvCxnSpPr>
          <p:nvPr/>
        </p:nvCxnSpPr>
        <p:spPr>
          <a:xfrm flipV="1">
            <a:off x="13305855" y="3980464"/>
            <a:ext cx="0" cy="542098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Conector de seta reta 40"/>
          <p:cNvCxnSpPr/>
          <p:nvPr/>
        </p:nvCxnSpPr>
        <p:spPr>
          <a:xfrm flipV="1">
            <a:off x="18231375" y="3980463"/>
            <a:ext cx="0" cy="542098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Retângulo 41"/>
          <p:cNvSpPr/>
          <p:nvPr/>
        </p:nvSpPr>
        <p:spPr>
          <a:xfrm>
            <a:off x="12677896" y="4508770"/>
            <a:ext cx="1255916" cy="595035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HOST</a:t>
            </a:r>
            <a:endParaRPr kumimoji="0" lang="pt-B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17366569" y="4519171"/>
            <a:ext cx="1729612" cy="595035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NGSI v2</a:t>
            </a:r>
            <a:endParaRPr kumimoji="0" lang="pt-B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317" y="8935866"/>
            <a:ext cx="1424086" cy="1424086"/>
          </a:xfrm>
          <a:prstGeom prst="rect">
            <a:avLst/>
          </a:prstGeom>
        </p:spPr>
      </p:pic>
      <p:sp>
        <p:nvSpPr>
          <p:cNvPr id="48" name="Retângulo 47"/>
          <p:cNvSpPr/>
          <p:nvPr/>
        </p:nvSpPr>
        <p:spPr>
          <a:xfrm>
            <a:off x="8121871" y="8458092"/>
            <a:ext cx="308489" cy="61200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spc="0" normalizeH="0" baseline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6253180" y="3629953"/>
            <a:ext cx="4045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54545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Open Sans"/>
              </a:rPr>
              <a:t>PUT</a:t>
            </a:r>
            <a:endParaRPr kumimoji="0" lang="pt-BR" sz="3600" b="0" i="0" u="none" strike="noStrike" cap="none" spc="0" normalizeH="0" baseline="54545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Open San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9" grpId="0" animBg="1"/>
      <p:bldP spid="14" grpId="0" animBg="1"/>
      <p:bldP spid="11" grpId="0" animBg="1"/>
      <p:bldP spid="17" grpId="0" animBg="1"/>
      <p:bldP spid="12" grpId="0"/>
      <p:bldP spid="19" grpId="0"/>
      <p:bldP spid="22" grpId="0"/>
      <p:bldP spid="23" grpId="0"/>
      <p:bldP spid="24" grpId="0"/>
      <p:bldP spid="25" grpId="0"/>
      <p:bldP spid="27" grpId="0" animBg="1"/>
      <p:bldP spid="37" grpId="0" animBg="1"/>
      <p:bldP spid="42" grpId="0" animBg="1"/>
      <p:bldP spid="43" grpId="0" animBg="1"/>
      <p:bldP spid="48" grpId="0" animBg="1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896971" y="923592"/>
            <a:ext cx="9430369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3000" baseline="0">
                <a:solidFill>
                  <a:srgbClr val="F0F0F0"/>
                </a:solidFill>
                <a:latin typeface="+mn-lt"/>
                <a:ea typeface="+mn-ea"/>
                <a:cs typeface="+mn-cs"/>
                <a:sym typeface="Open Sans Light"/>
              </a:defRPr>
            </a:lvl1pPr>
          </a:lstStyle>
          <a:p>
            <a:r>
              <a:rPr lang="pt-BR" sz="9600" dirty="0" smtClean="0"/>
              <a:t>NGSI v2</a:t>
            </a:r>
            <a:endParaRPr sz="9600" dirty="0"/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7" name="Seta para baixo 6"/>
          <p:cNvSpPr/>
          <p:nvPr/>
        </p:nvSpPr>
        <p:spPr>
          <a:xfrm rot="2688171">
            <a:off x="13945489" y="5293107"/>
            <a:ext cx="2030570" cy="4182308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CaixaDeTexto 7"/>
          <p:cNvSpPr txBox="1"/>
          <p:nvPr/>
        </p:nvSpPr>
        <p:spPr>
          <a:xfrm rot="18888171">
            <a:off x="14279274" y="6863231"/>
            <a:ext cx="2984242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6600" b="0" i="0" u="none" strike="noStrike" cap="none" spc="0" normalizeH="0" baseline="54545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Open Sans"/>
              </a:rPr>
              <a:t>NGSI v2</a:t>
            </a:r>
            <a:endParaRPr kumimoji="0" lang="pt-BR" sz="6600" b="0" i="0" u="none" strike="noStrike" cap="none" spc="0" normalizeH="0" baseline="54545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Open Sans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16044946" y="3533327"/>
            <a:ext cx="3166295" cy="2778771"/>
          </a:xfrm>
          <a:prstGeom prst="round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3693" y="3848313"/>
            <a:ext cx="2148800" cy="21488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1757" y="4416240"/>
            <a:ext cx="1432671" cy="1012943"/>
          </a:xfrm>
          <a:prstGeom prst="rect">
            <a:avLst/>
          </a:prstGeom>
        </p:spPr>
      </p:pic>
      <p:sp>
        <p:nvSpPr>
          <p:cNvPr id="18" name="Seta para baixo 17"/>
          <p:cNvSpPr/>
          <p:nvPr/>
        </p:nvSpPr>
        <p:spPr>
          <a:xfrm>
            <a:off x="10934494" y="3860125"/>
            <a:ext cx="2030570" cy="4182308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CaixaDeTexto 18"/>
          <p:cNvSpPr txBox="1"/>
          <p:nvPr/>
        </p:nvSpPr>
        <p:spPr>
          <a:xfrm rot="16200000">
            <a:off x="10967354" y="4966403"/>
            <a:ext cx="2984242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6600" b="0" i="0" u="none" strike="noStrike" cap="none" spc="0" normalizeH="0" baseline="54545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Open Sans"/>
              </a:rPr>
              <a:t>NGSI v2</a:t>
            </a:r>
            <a:endParaRPr kumimoji="0" lang="pt-BR" sz="6600" b="0" i="0" u="none" strike="noStrike" cap="none" spc="0" normalizeH="0" baseline="54545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Open Sans"/>
            </a:endParaRP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10366631" y="1555276"/>
            <a:ext cx="3166295" cy="2778771"/>
          </a:xfrm>
          <a:prstGeom prst="round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452" y="1699335"/>
            <a:ext cx="2490652" cy="2490652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1477703" y="2836552"/>
            <a:ext cx="94415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6000" b="0" i="0" u="none" strike="noStrike" cap="none" spc="0" normalizeH="0" baseline="54545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 DESTINE" panose="02000000000000000000" pitchFamily="2" charset="0"/>
                <a:sym typeface="Open Sans"/>
              </a:rPr>
              <a:t>php</a:t>
            </a:r>
            <a:endParaRPr kumimoji="0" lang="pt-BR" sz="6000" b="0" i="0" u="none" strike="noStrike" cap="none" spc="0" normalizeH="0" baseline="54545" dirty="0">
              <a:ln>
                <a:noFill/>
              </a:ln>
              <a:solidFill>
                <a:schemeClr val="tx1"/>
              </a:solidFill>
              <a:effectLst/>
              <a:uFillTx/>
              <a:latin typeface="AR DESTINE" panose="02000000000000000000" pitchFamily="2" charset="0"/>
              <a:sym typeface="Open Sans"/>
            </a:endParaRPr>
          </a:p>
        </p:txBody>
      </p:sp>
      <p:sp>
        <p:nvSpPr>
          <p:cNvPr id="23" name="Seta para baixo 22"/>
          <p:cNvSpPr/>
          <p:nvPr/>
        </p:nvSpPr>
        <p:spPr>
          <a:xfrm rot="18845020">
            <a:off x="7973306" y="5293106"/>
            <a:ext cx="2030570" cy="4182308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4" name="CaixaDeTexto 23"/>
          <p:cNvSpPr txBox="1"/>
          <p:nvPr/>
        </p:nvSpPr>
        <p:spPr>
          <a:xfrm rot="2756737">
            <a:off x="7280027" y="7377428"/>
            <a:ext cx="2984242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6600" b="0" i="0" u="none" strike="noStrike" cap="none" spc="0" normalizeH="0" baseline="54545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Open Sans"/>
              </a:rPr>
              <a:t>NGSI v2</a:t>
            </a:r>
            <a:endParaRPr kumimoji="0" lang="pt-BR" sz="6600" b="0" i="0" u="none" strike="noStrike" cap="none" spc="0" normalizeH="0" baseline="54545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Open Sans"/>
            </a:endParaRP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4669181" y="3513847"/>
            <a:ext cx="3166295" cy="2778771"/>
          </a:xfrm>
          <a:prstGeom prst="round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299" y="4254555"/>
            <a:ext cx="2580058" cy="1346495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085" y="4513079"/>
            <a:ext cx="820402" cy="819264"/>
          </a:xfrm>
          <a:prstGeom prst="rect">
            <a:avLst/>
          </a:prstGeom>
        </p:spPr>
      </p:pic>
      <p:sp>
        <p:nvSpPr>
          <p:cNvPr id="30" name="Seta para a direita 29"/>
          <p:cNvSpPr/>
          <p:nvPr/>
        </p:nvSpPr>
        <p:spPr>
          <a:xfrm rot="2741360">
            <a:off x="15420462" y="7956439"/>
            <a:ext cx="1830808" cy="215371"/>
          </a:xfrm>
          <a:prstGeom prst="rightArrow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16352404" y="8779462"/>
            <a:ext cx="1992024" cy="595035"/>
          </a:xfrm>
          <a:prstGeom prst="rect">
            <a:avLst/>
          </a:prstGeom>
          <a:solidFill>
            <a:srgbClr val="0E0F1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CANAL</a:t>
            </a:r>
            <a:endParaRPr kumimoji="0" lang="pt-B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8" name="Elipse 27"/>
          <p:cNvSpPr/>
          <p:nvPr/>
        </p:nvSpPr>
        <p:spPr>
          <a:xfrm>
            <a:off x="10305110" y="8042433"/>
            <a:ext cx="3385501" cy="3227293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0769771" y="8681453"/>
            <a:ext cx="2456178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4000" baseline="0" dirty="0" smtClean="0">
                <a:solidFill>
                  <a:srgbClr val="33CC33"/>
                </a:solidFill>
              </a:rPr>
              <a:t>HTTP</a:t>
            </a:r>
            <a:endParaRPr lang="pt-BR" sz="4000" baseline="0" dirty="0">
              <a:solidFill>
                <a:srgbClr val="33CC33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4000" baseline="0" dirty="0" smtClean="0"/>
              <a:t>API REST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4000" baseline="0" dirty="0" smtClean="0"/>
              <a:t>ORION</a:t>
            </a:r>
            <a:endParaRPr lang="pt-BR" sz="4000" baseline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8" grpId="0" animBg="1"/>
      <p:bldP spid="19" grpId="0"/>
      <p:bldP spid="20" grpId="0" animBg="1"/>
      <p:bldP spid="12" grpId="0"/>
      <p:bldP spid="23" grpId="0" animBg="1"/>
      <p:bldP spid="24" grpId="0"/>
      <p:bldP spid="25" grpId="0" animBg="1"/>
      <p:bldP spid="30" grpId="0" animBg="1"/>
      <p:bldP spid="27" grpId="0" animBg="1"/>
      <p:bldP spid="28" grpId="0" animBg="1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0" name="Shape 49"/>
          <p:cNvSpPr/>
          <p:nvPr/>
        </p:nvSpPr>
        <p:spPr>
          <a:xfrm>
            <a:off x="896971" y="923592"/>
            <a:ext cx="9430369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3000" baseline="0">
                <a:solidFill>
                  <a:srgbClr val="F0F0F0"/>
                </a:solidFill>
                <a:latin typeface="+mn-lt"/>
                <a:ea typeface="+mn-ea"/>
                <a:cs typeface="+mn-cs"/>
                <a:sym typeface="Open Sans Light"/>
              </a:defRPr>
            </a:lvl1pPr>
          </a:lstStyle>
          <a:p>
            <a:r>
              <a:rPr lang="pt-BR" sz="9600" dirty="0" smtClean="0"/>
              <a:t>CRUD: Inserir</a:t>
            </a:r>
            <a:endParaRPr lang="pt-BR" sz="9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70" y="4323021"/>
            <a:ext cx="10539429" cy="6864931"/>
          </a:xfrm>
          <a:prstGeom prst="rect">
            <a:avLst/>
          </a:prstGeom>
        </p:spPr>
      </p:pic>
      <p:sp>
        <p:nvSpPr>
          <p:cNvPr id="5" name="Shape 49"/>
          <p:cNvSpPr/>
          <p:nvPr/>
        </p:nvSpPr>
        <p:spPr>
          <a:xfrm>
            <a:off x="896970" y="2951648"/>
            <a:ext cx="9430369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3000" baseline="0">
                <a:solidFill>
                  <a:srgbClr val="F0F0F0"/>
                </a:solidFill>
                <a:latin typeface="+mn-lt"/>
                <a:ea typeface="+mn-ea"/>
                <a:cs typeface="+mn-cs"/>
                <a:sym typeface="Open Sans Light"/>
              </a:defRPr>
            </a:lvl1pPr>
          </a:lstStyle>
          <a:p>
            <a:r>
              <a:rPr lang="pt-BR" sz="9600" dirty="0" err="1" smtClean="0"/>
              <a:t>jQuery</a:t>
            </a:r>
            <a:endParaRPr lang="pt-BR" sz="9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9831" y="4323021"/>
            <a:ext cx="9430369" cy="6870755"/>
          </a:xfrm>
          <a:prstGeom prst="rect">
            <a:avLst/>
          </a:prstGeom>
        </p:spPr>
      </p:pic>
      <p:sp>
        <p:nvSpPr>
          <p:cNvPr id="8" name="Shape 49"/>
          <p:cNvSpPr/>
          <p:nvPr/>
        </p:nvSpPr>
        <p:spPr>
          <a:xfrm>
            <a:off x="13879832" y="2951648"/>
            <a:ext cx="9430369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3000" baseline="0">
                <a:solidFill>
                  <a:srgbClr val="F0F0F0"/>
                </a:solidFill>
                <a:latin typeface="+mn-lt"/>
                <a:ea typeface="+mn-ea"/>
                <a:cs typeface="+mn-cs"/>
                <a:sym typeface="Open Sans Light"/>
              </a:defRPr>
            </a:lvl1pPr>
          </a:lstStyle>
          <a:p>
            <a:r>
              <a:rPr lang="pt-BR" sz="9600" dirty="0" err="1" smtClean="0"/>
              <a:t>Postman</a:t>
            </a:r>
            <a:endParaRPr lang="pt-BR" sz="9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41" name="Shape 49"/>
          <p:cNvSpPr/>
          <p:nvPr/>
        </p:nvSpPr>
        <p:spPr>
          <a:xfrm>
            <a:off x="896971" y="923592"/>
            <a:ext cx="9914464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3000" baseline="0">
                <a:solidFill>
                  <a:srgbClr val="F0F0F0"/>
                </a:solidFill>
                <a:latin typeface="+mn-lt"/>
                <a:ea typeface="+mn-ea"/>
                <a:cs typeface="+mn-cs"/>
                <a:sym typeface="Open Sans Light"/>
              </a:defRPr>
            </a:lvl1pPr>
          </a:lstStyle>
          <a:p>
            <a:r>
              <a:rPr lang="pt-BR" sz="9600" dirty="0" smtClean="0"/>
              <a:t>CRUD: Inserir</a:t>
            </a:r>
            <a:endParaRPr lang="pt-BR" sz="9600" dirty="0"/>
          </a:p>
        </p:txBody>
      </p:sp>
      <p:sp>
        <p:nvSpPr>
          <p:cNvPr id="19" name="Shape 253"/>
          <p:cNvSpPr/>
          <p:nvPr/>
        </p:nvSpPr>
        <p:spPr>
          <a:xfrm>
            <a:off x="1915294" y="5934171"/>
            <a:ext cx="1406997" cy="1384981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defRPr sz="3200" baseline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0" name="CaixaDeTexto 19"/>
          <p:cNvSpPr txBox="1"/>
          <p:nvPr/>
        </p:nvSpPr>
        <p:spPr>
          <a:xfrm>
            <a:off x="1915294" y="6576825"/>
            <a:ext cx="140699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4800" b="0" i="0" u="none" strike="noStrike" cap="none" spc="0" normalizeH="0" baseline="54545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Open Sans"/>
              </a:rPr>
              <a:t>POST</a:t>
            </a:r>
            <a:endParaRPr kumimoji="0" lang="pt-BR" sz="4800" b="0" i="0" u="none" strike="noStrike" cap="none" spc="0" normalizeH="0" baseline="54545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Open Sans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3514558" y="6316727"/>
            <a:ext cx="5951317" cy="595035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200.17.141.81:1026/v2/</a:t>
            </a:r>
            <a:r>
              <a:rPr lang="pt-BR" sz="3200" baseline="0" dirty="0" err="1" smtClean="0">
                <a:latin typeface="Helvetica Light"/>
                <a:ea typeface="Helvetica Light"/>
                <a:cs typeface="Helvetica Light"/>
                <a:sym typeface="Helvetica Light"/>
              </a:rPr>
              <a:t>entities</a:t>
            </a: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/</a:t>
            </a:r>
            <a:endParaRPr kumimoji="0" lang="pt-B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5862258" y="7440068"/>
            <a:ext cx="1255916" cy="595035"/>
          </a:xfrm>
          <a:prstGeom prst="rect">
            <a:avLst/>
          </a:prstGeom>
          <a:solidFill>
            <a:srgbClr val="15D2FD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HOST</a:t>
            </a:r>
            <a:endParaRPr kumimoji="0" lang="pt-B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 flipV="1">
            <a:off x="6490216" y="6925472"/>
            <a:ext cx="1" cy="528306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Retângulo 11"/>
          <p:cNvSpPr/>
          <p:nvPr/>
        </p:nvSpPr>
        <p:spPr>
          <a:xfrm>
            <a:off x="9971282" y="3977486"/>
            <a:ext cx="7509894" cy="595034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3200" baseline="0" dirty="0" err="1" smtClean="0">
                <a:latin typeface="Helvetica Light"/>
                <a:ea typeface="Helvetica Light"/>
                <a:cs typeface="Helvetica Light"/>
                <a:sym typeface="Helvetica Light"/>
              </a:rPr>
              <a:t>contentType</a:t>
            </a: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: ‘</a:t>
            </a:r>
            <a:r>
              <a:rPr lang="pt-BR" sz="3200" baseline="0" dirty="0" err="1" smtClean="0">
                <a:latin typeface="Helvetica Light"/>
                <a:ea typeface="Helvetica Light"/>
                <a:cs typeface="Helvetica Light"/>
                <a:sym typeface="Helvetica Light"/>
              </a:rPr>
              <a:t>aplication</a:t>
            </a: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/</a:t>
            </a:r>
            <a:r>
              <a:rPr lang="pt-BR" sz="3200" baseline="0" dirty="0" err="1" smtClean="0">
                <a:latin typeface="Helvetica Light"/>
                <a:ea typeface="Helvetica Light"/>
                <a:cs typeface="Helvetica Light"/>
                <a:sym typeface="Helvetica Light"/>
              </a:rPr>
              <a:t>json</a:t>
            </a: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’</a:t>
            </a:r>
            <a:endParaRPr kumimoji="0" lang="pt-B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9971282" y="4694134"/>
            <a:ext cx="7509894" cy="6011902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{</a:t>
            </a:r>
          </a:p>
          <a:p>
            <a:r>
              <a:rPr lang="pt-BR" sz="3200" baseline="0" dirty="0">
                <a:latin typeface="Helvetica Light"/>
                <a:ea typeface="Helvetica Light"/>
                <a:cs typeface="Helvetica Light"/>
                <a:sym typeface="Helvetica Light"/>
              </a:rPr>
              <a:t>	</a:t>
            </a: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"</a:t>
            </a:r>
            <a:r>
              <a:rPr lang="pt-BR" sz="3200" baseline="0" dirty="0">
                <a:latin typeface="Helvetica Light"/>
                <a:ea typeface="Helvetica Light"/>
                <a:cs typeface="Helvetica Light"/>
                <a:sym typeface="Helvetica Light"/>
              </a:rPr>
              <a:t>id": "</a:t>
            </a:r>
            <a:r>
              <a:rPr lang="pt-BR" sz="3200" baseline="0" dirty="0" err="1">
                <a:latin typeface="Helvetica Light"/>
                <a:ea typeface="Helvetica Light"/>
                <a:cs typeface="Helvetica Light"/>
                <a:sym typeface="Helvetica Light"/>
              </a:rPr>
              <a:t>dlev</a:t>
            </a:r>
            <a:r>
              <a:rPr lang="pt-BR" sz="3200" baseline="0" dirty="0">
                <a:latin typeface="Helvetica Light"/>
                <a:ea typeface="Helvetica Light"/>
                <a:cs typeface="Helvetica Light"/>
                <a:sym typeface="Helvetica Light"/>
              </a:rPr>
              <a:t>", </a:t>
            </a:r>
            <a:endParaRPr lang="pt-BR" sz="3200" baseline="0" dirty="0" smtClean="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r>
              <a:rPr lang="pt-BR" sz="3200" baseline="0" dirty="0">
                <a:latin typeface="Helvetica Light"/>
                <a:ea typeface="Helvetica Light"/>
                <a:cs typeface="Helvetica Light"/>
                <a:sym typeface="Helvetica Light"/>
              </a:rPr>
              <a:t>	</a:t>
            </a: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"</a:t>
            </a:r>
            <a:r>
              <a:rPr lang="pt-BR" sz="3200" baseline="0" dirty="0" err="1">
                <a:latin typeface="Helvetica Light"/>
                <a:ea typeface="Helvetica Light"/>
                <a:cs typeface="Helvetica Light"/>
                <a:sym typeface="Helvetica Light"/>
              </a:rPr>
              <a:t>type</a:t>
            </a:r>
            <a:r>
              <a:rPr lang="pt-BR" sz="3200" baseline="0" dirty="0">
                <a:latin typeface="Helvetica Light"/>
                <a:ea typeface="Helvetica Light"/>
                <a:cs typeface="Helvetica Light"/>
                <a:sym typeface="Helvetica Light"/>
              </a:rPr>
              <a:t>": "</a:t>
            </a:r>
            <a:r>
              <a:rPr lang="pt-BR" sz="3200" baseline="0" dirty="0" err="1">
                <a:latin typeface="Helvetica Light"/>
                <a:ea typeface="Helvetica Light"/>
                <a:cs typeface="Helvetica Light"/>
                <a:sym typeface="Helvetica Light"/>
              </a:rPr>
              <a:t>hk</a:t>
            </a:r>
            <a:r>
              <a:rPr lang="pt-BR" sz="3200" baseline="0" dirty="0">
                <a:latin typeface="Helvetica Light"/>
                <a:ea typeface="Helvetica Light"/>
                <a:cs typeface="Helvetica Light"/>
                <a:sym typeface="Helvetica Light"/>
              </a:rPr>
              <a:t>-</a:t>
            </a:r>
            <a:r>
              <a:rPr lang="pt-BR" sz="3200" baseline="0" dirty="0" err="1">
                <a:latin typeface="Helvetica Light"/>
                <a:ea typeface="Helvetica Light"/>
                <a:cs typeface="Helvetica Light"/>
                <a:sym typeface="Helvetica Light"/>
              </a:rPr>
              <a:t>ufs</a:t>
            </a:r>
            <a:r>
              <a:rPr lang="pt-BR" sz="3200" baseline="0" dirty="0">
                <a:latin typeface="Helvetica Light"/>
                <a:ea typeface="Helvetica Light"/>
                <a:cs typeface="Helvetica Light"/>
                <a:sym typeface="Helvetica Light"/>
              </a:rPr>
              <a:t>-point", </a:t>
            </a:r>
            <a:endParaRPr lang="pt-BR" sz="3200" baseline="0" dirty="0" smtClean="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r>
              <a:rPr lang="pt-BR" sz="3200" baseline="0" dirty="0">
                <a:latin typeface="Helvetica Light"/>
                <a:ea typeface="Helvetica Light"/>
                <a:cs typeface="Helvetica Light"/>
                <a:sym typeface="Helvetica Light"/>
              </a:rPr>
              <a:t>	</a:t>
            </a: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"</a:t>
            </a:r>
            <a:r>
              <a:rPr lang="pt-BR" sz="3200" baseline="0" dirty="0">
                <a:latin typeface="Helvetica Light"/>
                <a:ea typeface="Helvetica Light"/>
                <a:cs typeface="Helvetica Light"/>
                <a:sym typeface="Helvetica Light"/>
              </a:rPr>
              <a:t>membro": { </a:t>
            </a:r>
            <a:endParaRPr lang="pt-BR" sz="3200" baseline="0" dirty="0" smtClean="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r>
              <a:rPr lang="pt-BR" sz="3200" baseline="0" dirty="0">
                <a:latin typeface="Helvetica Light"/>
                <a:ea typeface="Helvetica Light"/>
                <a:cs typeface="Helvetica Light"/>
                <a:sym typeface="Helvetica Light"/>
              </a:rPr>
              <a:t>	</a:t>
            </a: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	"</a:t>
            </a:r>
            <a:r>
              <a:rPr lang="pt-BR" sz="3200" baseline="0" dirty="0" err="1">
                <a:latin typeface="Helvetica Light"/>
                <a:ea typeface="Helvetica Light"/>
                <a:cs typeface="Helvetica Light"/>
                <a:sym typeface="Helvetica Light"/>
              </a:rPr>
              <a:t>type</a:t>
            </a:r>
            <a:r>
              <a:rPr lang="pt-BR" sz="3200" baseline="0" dirty="0">
                <a:latin typeface="Helvetica Light"/>
                <a:ea typeface="Helvetica Light"/>
                <a:cs typeface="Helvetica Light"/>
                <a:sym typeface="Helvetica Light"/>
              </a:rPr>
              <a:t>": "membros", </a:t>
            </a:r>
            <a:endParaRPr lang="pt-BR" sz="3200" baseline="0" dirty="0" smtClean="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r>
              <a:rPr lang="pt-BR" sz="3200" baseline="0" dirty="0">
                <a:latin typeface="Helvetica Light"/>
                <a:ea typeface="Helvetica Light"/>
                <a:cs typeface="Helvetica Light"/>
                <a:sym typeface="Helvetica Light"/>
              </a:rPr>
              <a:t>	</a:t>
            </a: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	"</a:t>
            </a:r>
            <a:r>
              <a:rPr lang="pt-BR" sz="3200" baseline="0" dirty="0" err="1">
                <a:latin typeface="Helvetica Light"/>
                <a:ea typeface="Helvetica Light"/>
                <a:cs typeface="Helvetica Light"/>
                <a:sym typeface="Helvetica Light"/>
              </a:rPr>
              <a:t>value</a:t>
            </a:r>
            <a:r>
              <a:rPr lang="pt-BR" sz="3200" baseline="0" dirty="0">
                <a:latin typeface="Helvetica Light"/>
                <a:ea typeface="Helvetica Light"/>
                <a:cs typeface="Helvetica Light"/>
                <a:sym typeface="Helvetica Light"/>
              </a:rPr>
              <a:t>": </a:t>
            </a: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{</a:t>
            </a:r>
          </a:p>
          <a:p>
            <a:r>
              <a:rPr lang="pt-BR" sz="3200" baseline="0" dirty="0">
                <a:latin typeface="Helvetica Light"/>
                <a:ea typeface="Helvetica Light"/>
                <a:cs typeface="Helvetica Light"/>
                <a:sym typeface="Helvetica Light"/>
              </a:rPr>
              <a:t>	</a:t>
            </a: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		"</a:t>
            </a:r>
            <a:r>
              <a:rPr lang="pt-BR" sz="3200" baseline="0" dirty="0" err="1">
                <a:latin typeface="Helvetica Light"/>
                <a:ea typeface="Helvetica Light"/>
                <a:cs typeface="Helvetica Light"/>
                <a:sym typeface="Helvetica Light"/>
              </a:rPr>
              <a:t>responsavel</a:t>
            </a:r>
            <a:r>
              <a:rPr lang="pt-BR" sz="3200" baseline="0" dirty="0">
                <a:latin typeface="Helvetica Light"/>
                <a:ea typeface="Helvetica Light"/>
                <a:cs typeface="Helvetica Light"/>
                <a:sym typeface="Helvetica Light"/>
              </a:rPr>
              <a:t>": "Samuel</a:t>
            </a: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",</a:t>
            </a:r>
          </a:p>
          <a:p>
            <a:r>
              <a:rPr lang="pt-BR" sz="3200" baseline="0" dirty="0">
                <a:latin typeface="Helvetica Light"/>
                <a:ea typeface="Helvetica Light"/>
                <a:cs typeface="Helvetica Light"/>
                <a:sym typeface="Helvetica Light"/>
              </a:rPr>
              <a:t>	</a:t>
            </a: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	       </a:t>
            </a:r>
            <a:r>
              <a:rPr lang="pt-BR" sz="3200" baseline="0" dirty="0">
                <a:latin typeface="Helvetica Light"/>
                <a:ea typeface="Helvetica Light"/>
                <a:cs typeface="Helvetica Light"/>
                <a:sym typeface="Helvetica Light"/>
              </a:rPr>
              <a:t>"num-professor": </a:t>
            </a: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13</a:t>
            </a:r>
          </a:p>
          <a:p>
            <a:r>
              <a:rPr lang="pt-BR" sz="3200" baseline="0" dirty="0">
                <a:latin typeface="Helvetica Light"/>
                <a:ea typeface="Helvetica Light"/>
                <a:cs typeface="Helvetica Light"/>
                <a:sym typeface="Helvetica Light"/>
              </a:rPr>
              <a:t>	</a:t>
            </a: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	}</a:t>
            </a:r>
          </a:p>
          <a:p>
            <a:r>
              <a:rPr lang="pt-BR" sz="3200" baseline="0" dirty="0">
                <a:latin typeface="Helvetica Light"/>
                <a:ea typeface="Helvetica Light"/>
                <a:cs typeface="Helvetica Light"/>
                <a:sym typeface="Helvetica Light"/>
              </a:rPr>
              <a:t>	</a:t>
            </a: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},  </a:t>
            </a:r>
          </a:p>
          <a:p>
            <a:r>
              <a:rPr lang="pt-BR" sz="3200" baseline="0" dirty="0">
                <a:latin typeface="Helvetica Light"/>
                <a:ea typeface="Helvetica Light"/>
                <a:cs typeface="Helvetica Light"/>
                <a:sym typeface="Helvetica Light"/>
              </a:rPr>
              <a:t>	</a:t>
            </a: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...</a:t>
            </a:r>
          </a:p>
          <a:p>
            <a:r>
              <a:rPr kumimoji="0" lang="pt-B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}</a:t>
            </a:r>
          </a:p>
        </p:txBody>
      </p:sp>
      <p:sp>
        <p:nvSpPr>
          <p:cNvPr id="14" name="Chave direita 13"/>
          <p:cNvSpPr/>
          <p:nvPr/>
        </p:nvSpPr>
        <p:spPr>
          <a:xfrm>
            <a:off x="17542830" y="3977484"/>
            <a:ext cx="887506" cy="595035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5" name="Shape 49"/>
          <p:cNvSpPr/>
          <p:nvPr/>
        </p:nvSpPr>
        <p:spPr>
          <a:xfrm>
            <a:off x="18560197" y="3892568"/>
            <a:ext cx="5122329" cy="76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3000" baseline="0">
                <a:solidFill>
                  <a:srgbClr val="F0F0F0"/>
                </a:solidFill>
                <a:latin typeface="+mn-lt"/>
                <a:ea typeface="+mn-ea"/>
                <a:cs typeface="+mn-cs"/>
                <a:sym typeface="Open Sans Light"/>
              </a:defRPr>
            </a:lvl1pPr>
          </a:lstStyle>
          <a:p>
            <a:r>
              <a:rPr lang="pt-BR" sz="5400" dirty="0" smtClean="0"/>
              <a:t>Cabeçalho</a:t>
            </a:r>
            <a:endParaRPr lang="pt-BR" sz="5400" dirty="0"/>
          </a:p>
        </p:txBody>
      </p:sp>
      <p:sp>
        <p:nvSpPr>
          <p:cNvPr id="16" name="Chave direita 15"/>
          <p:cNvSpPr/>
          <p:nvPr/>
        </p:nvSpPr>
        <p:spPr>
          <a:xfrm>
            <a:off x="17542830" y="4694134"/>
            <a:ext cx="887506" cy="6011901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7" name="Shape 49"/>
          <p:cNvSpPr/>
          <p:nvPr/>
        </p:nvSpPr>
        <p:spPr>
          <a:xfrm>
            <a:off x="18491990" y="7267713"/>
            <a:ext cx="5122329" cy="76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3000" baseline="0">
                <a:solidFill>
                  <a:srgbClr val="F0F0F0"/>
                </a:solidFill>
                <a:latin typeface="+mn-lt"/>
                <a:ea typeface="+mn-ea"/>
                <a:cs typeface="+mn-cs"/>
                <a:sym typeface="Open Sans Light"/>
              </a:defRPr>
            </a:lvl1pPr>
          </a:lstStyle>
          <a:p>
            <a:r>
              <a:rPr lang="pt-BR" sz="5400" dirty="0" smtClean="0"/>
              <a:t>Objeto JSON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31947945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3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0" name="Shape 49"/>
          <p:cNvSpPr/>
          <p:nvPr/>
        </p:nvSpPr>
        <p:spPr>
          <a:xfrm>
            <a:off x="896971" y="923592"/>
            <a:ext cx="9914464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3000" baseline="0">
                <a:solidFill>
                  <a:srgbClr val="F0F0F0"/>
                </a:solidFill>
                <a:latin typeface="+mn-lt"/>
                <a:ea typeface="+mn-ea"/>
                <a:cs typeface="+mn-cs"/>
                <a:sym typeface="Open Sans Light"/>
              </a:defRPr>
            </a:lvl1pPr>
          </a:lstStyle>
          <a:p>
            <a:r>
              <a:rPr lang="pt-BR" sz="9600" dirty="0" smtClean="0"/>
              <a:t>CRUD: Consultar</a:t>
            </a:r>
            <a:endParaRPr lang="pt-BR" sz="9600" dirty="0"/>
          </a:p>
        </p:txBody>
      </p:sp>
      <p:sp>
        <p:nvSpPr>
          <p:cNvPr id="5" name="Shape 49"/>
          <p:cNvSpPr/>
          <p:nvPr/>
        </p:nvSpPr>
        <p:spPr>
          <a:xfrm>
            <a:off x="896970" y="2951648"/>
            <a:ext cx="9430369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3000" baseline="0">
                <a:solidFill>
                  <a:srgbClr val="F0F0F0"/>
                </a:solidFill>
                <a:latin typeface="+mn-lt"/>
                <a:ea typeface="+mn-ea"/>
                <a:cs typeface="+mn-cs"/>
                <a:sym typeface="Open Sans Light"/>
              </a:defRPr>
            </a:lvl1pPr>
          </a:lstStyle>
          <a:p>
            <a:r>
              <a:rPr lang="pt-BR" sz="9600" dirty="0" err="1" smtClean="0"/>
              <a:t>jQuery</a:t>
            </a:r>
            <a:endParaRPr lang="pt-BR" sz="9600" dirty="0"/>
          </a:p>
        </p:txBody>
      </p:sp>
      <p:sp>
        <p:nvSpPr>
          <p:cNvPr id="8" name="Shape 49"/>
          <p:cNvSpPr/>
          <p:nvPr/>
        </p:nvSpPr>
        <p:spPr>
          <a:xfrm>
            <a:off x="13074231" y="2951648"/>
            <a:ext cx="9430369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3000" baseline="0">
                <a:solidFill>
                  <a:srgbClr val="F0F0F0"/>
                </a:solidFill>
                <a:latin typeface="+mn-lt"/>
                <a:ea typeface="+mn-ea"/>
                <a:cs typeface="+mn-cs"/>
                <a:sym typeface="Open Sans Light"/>
              </a:defRPr>
            </a:lvl1pPr>
          </a:lstStyle>
          <a:p>
            <a:r>
              <a:rPr lang="pt-BR" sz="9600" dirty="0" err="1" smtClean="0"/>
              <a:t>Postman</a:t>
            </a:r>
            <a:endParaRPr lang="pt-BR" sz="96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70" y="4979704"/>
            <a:ext cx="9914465" cy="599840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4231" y="4979704"/>
            <a:ext cx="10501464" cy="599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346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2218967" y="8311908"/>
            <a:ext cx="1022464" cy="102246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defRPr sz="3200" baseline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1" name="Shape 49"/>
          <p:cNvSpPr/>
          <p:nvPr/>
        </p:nvSpPr>
        <p:spPr>
          <a:xfrm>
            <a:off x="896971" y="923592"/>
            <a:ext cx="9914464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3000" baseline="0">
                <a:solidFill>
                  <a:srgbClr val="F0F0F0"/>
                </a:solidFill>
                <a:latin typeface="+mn-lt"/>
                <a:ea typeface="+mn-ea"/>
                <a:cs typeface="+mn-cs"/>
                <a:sym typeface="Open Sans Light"/>
              </a:defRPr>
            </a:lvl1pPr>
          </a:lstStyle>
          <a:p>
            <a:r>
              <a:rPr lang="pt-BR" sz="9600" dirty="0" smtClean="0"/>
              <a:t>CRUD: Consultar</a:t>
            </a:r>
            <a:endParaRPr lang="pt-BR" sz="9600" dirty="0"/>
          </a:p>
        </p:txBody>
      </p:sp>
      <p:sp>
        <p:nvSpPr>
          <p:cNvPr id="72" name="Shape 253"/>
          <p:cNvSpPr/>
          <p:nvPr/>
        </p:nvSpPr>
        <p:spPr>
          <a:xfrm>
            <a:off x="2218967" y="5252104"/>
            <a:ext cx="1022464" cy="102246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defRPr sz="3200" baseline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7" name="Shape 253"/>
          <p:cNvSpPr/>
          <p:nvPr/>
        </p:nvSpPr>
        <p:spPr>
          <a:xfrm>
            <a:off x="2218967" y="6782007"/>
            <a:ext cx="1022464" cy="102246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defRPr sz="3200" baseline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2" name="Shape 253"/>
          <p:cNvSpPr/>
          <p:nvPr/>
        </p:nvSpPr>
        <p:spPr>
          <a:xfrm>
            <a:off x="2218967" y="3644219"/>
            <a:ext cx="1022464" cy="102246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defRPr sz="3200" baseline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" name="CaixaDeTexto 4"/>
          <p:cNvSpPr txBox="1"/>
          <p:nvPr/>
        </p:nvSpPr>
        <p:spPr>
          <a:xfrm>
            <a:off x="2218967" y="4145783"/>
            <a:ext cx="102246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4800" b="0" i="0" u="none" strike="noStrike" cap="none" spc="0" normalizeH="0" baseline="54545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Open Sans"/>
              </a:rPr>
              <a:t>GET</a:t>
            </a:r>
            <a:endParaRPr kumimoji="0" lang="pt-BR" sz="4800" b="0" i="0" u="none" strike="noStrike" cap="none" spc="0" normalizeH="0" baseline="54545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Open Sans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2236868" y="5763335"/>
            <a:ext cx="102246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4800" b="0" i="0" u="none" strike="noStrike" cap="none" spc="0" normalizeH="0" baseline="54545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Open Sans"/>
              </a:rPr>
              <a:t>GET</a:t>
            </a:r>
            <a:endParaRPr kumimoji="0" lang="pt-BR" sz="4800" b="0" i="0" u="none" strike="noStrike" cap="none" spc="0" normalizeH="0" baseline="54545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Open Sans"/>
            </a:endParaRPr>
          </a:p>
        </p:txBody>
      </p:sp>
      <p:sp>
        <p:nvSpPr>
          <p:cNvPr id="85" name="CaixaDeTexto 84"/>
          <p:cNvSpPr txBox="1"/>
          <p:nvPr/>
        </p:nvSpPr>
        <p:spPr>
          <a:xfrm>
            <a:off x="2218967" y="7293238"/>
            <a:ext cx="102246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4800" b="0" i="0" u="none" strike="noStrike" cap="none" spc="0" normalizeH="0" baseline="54545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Open Sans"/>
              </a:rPr>
              <a:t>GET</a:t>
            </a:r>
            <a:endParaRPr kumimoji="0" lang="pt-BR" sz="4800" b="0" i="0" u="none" strike="noStrike" cap="none" spc="0" normalizeH="0" baseline="54545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Open Sans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218967" y="8823139"/>
            <a:ext cx="102246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4800" b="0" i="0" u="none" strike="noStrike" cap="none" spc="0" normalizeH="0" baseline="54545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Open Sans"/>
              </a:rPr>
              <a:t>GET</a:t>
            </a:r>
            <a:endParaRPr kumimoji="0" lang="pt-BR" sz="4800" b="0" i="0" u="none" strike="noStrike" cap="none" spc="0" normalizeH="0" baseline="54545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Open Sans"/>
            </a:endParaRPr>
          </a:p>
        </p:txBody>
      </p:sp>
      <p:sp>
        <p:nvSpPr>
          <p:cNvPr id="87" name="Retângulo 86"/>
          <p:cNvSpPr/>
          <p:nvPr/>
        </p:nvSpPr>
        <p:spPr>
          <a:xfrm>
            <a:off x="3625964" y="3858089"/>
            <a:ext cx="5951317" cy="595035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200.17.141.81:1026/v2/</a:t>
            </a:r>
            <a:r>
              <a:rPr lang="pt-BR" sz="3200" baseline="0" dirty="0" err="1" smtClean="0">
                <a:latin typeface="Helvetica Light"/>
                <a:ea typeface="Helvetica Light"/>
                <a:cs typeface="Helvetica Light"/>
                <a:sym typeface="Helvetica Light"/>
              </a:rPr>
              <a:t>entities</a:t>
            </a: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/</a:t>
            </a:r>
            <a:endParaRPr kumimoji="0" lang="pt-B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8" name="Retângulo 87"/>
          <p:cNvSpPr/>
          <p:nvPr/>
        </p:nvSpPr>
        <p:spPr>
          <a:xfrm>
            <a:off x="9709395" y="5405902"/>
            <a:ext cx="3461325" cy="59503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?</a:t>
            </a:r>
            <a:r>
              <a:rPr lang="pt-BR" sz="3200" baseline="0" dirty="0" err="1" smtClean="0">
                <a:latin typeface="Helvetica Light"/>
                <a:ea typeface="Helvetica Light"/>
                <a:cs typeface="Helvetica Light"/>
                <a:sym typeface="Helvetica Light"/>
              </a:rPr>
              <a:t>type</a:t>
            </a: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=</a:t>
            </a:r>
            <a:r>
              <a:rPr lang="pt-BR" sz="3200" baseline="0" dirty="0" err="1" smtClean="0">
                <a:latin typeface="Helvetica Light"/>
                <a:ea typeface="Helvetica Light"/>
                <a:cs typeface="Helvetica Light"/>
                <a:sym typeface="Helvetica Light"/>
              </a:rPr>
              <a:t>hk</a:t>
            </a: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-</a:t>
            </a:r>
            <a:r>
              <a:rPr lang="pt-BR" sz="3200" baseline="0" dirty="0" err="1" smtClean="0">
                <a:latin typeface="Helvetica Light"/>
                <a:ea typeface="Helvetica Light"/>
                <a:cs typeface="Helvetica Light"/>
                <a:sym typeface="Helvetica Light"/>
              </a:rPr>
              <a:t>ufs</a:t>
            </a: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-point</a:t>
            </a:r>
            <a:endParaRPr kumimoji="0" lang="pt-B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9" name="Retângulo 88"/>
          <p:cNvSpPr/>
          <p:nvPr/>
        </p:nvSpPr>
        <p:spPr>
          <a:xfrm>
            <a:off x="3625965" y="5405903"/>
            <a:ext cx="5951317" cy="595035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200.17.141.81:1026/v2/</a:t>
            </a:r>
            <a:r>
              <a:rPr lang="pt-BR" sz="3200" baseline="0" dirty="0" err="1" smtClean="0">
                <a:latin typeface="Helvetica Light"/>
                <a:ea typeface="Helvetica Light"/>
                <a:cs typeface="Helvetica Light"/>
                <a:sym typeface="Helvetica Light"/>
              </a:rPr>
              <a:t>entities</a:t>
            </a: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/</a:t>
            </a:r>
            <a:endParaRPr kumimoji="0" lang="pt-B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0" name="Retângulo 89"/>
          <p:cNvSpPr/>
          <p:nvPr/>
        </p:nvSpPr>
        <p:spPr>
          <a:xfrm>
            <a:off x="9709395" y="6995720"/>
            <a:ext cx="3401171" cy="59503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pt-BR" sz="3200" baseline="0" dirty="0" err="1"/>
              <a:t>dcomp</a:t>
            </a:r>
            <a:r>
              <a:rPr lang="pt-BR" sz="3200" baseline="0" dirty="0"/>
              <a:t>/</a:t>
            </a:r>
            <a:r>
              <a:rPr lang="pt-BR" sz="3200" baseline="0" dirty="0" err="1"/>
              <a:t>attrs</a:t>
            </a:r>
            <a:r>
              <a:rPr lang="pt-BR" sz="3200" baseline="0" dirty="0"/>
              <a:t>/</a:t>
            </a:r>
            <a:r>
              <a:rPr lang="pt-BR" sz="3200" baseline="0" dirty="0" err="1"/>
              <a:t>name</a:t>
            </a:r>
            <a:endParaRPr lang="pt-BR" sz="3200" baseline="0" dirty="0"/>
          </a:p>
        </p:txBody>
      </p:sp>
      <p:sp>
        <p:nvSpPr>
          <p:cNvPr id="91" name="Retângulo 90"/>
          <p:cNvSpPr/>
          <p:nvPr/>
        </p:nvSpPr>
        <p:spPr>
          <a:xfrm>
            <a:off x="3625963" y="6953717"/>
            <a:ext cx="5951317" cy="595035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200.17.141.81:1026/v2/</a:t>
            </a:r>
            <a:r>
              <a:rPr lang="pt-BR" sz="3200" baseline="0" dirty="0" err="1" smtClean="0">
                <a:latin typeface="Helvetica Light"/>
                <a:ea typeface="Helvetica Light"/>
                <a:cs typeface="Helvetica Light"/>
                <a:sym typeface="Helvetica Light"/>
              </a:rPr>
              <a:t>entities</a:t>
            </a: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/</a:t>
            </a:r>
            <a:endParaRPr kumimoji="0" lang="pt-B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2" name="Retângulo 91"/>
          <p:cNvSpPr/>
          <p:nvPr/>
        </p:nvSpPr>
        <p:spPr>
          <a:xfrm>
            <a:off x="9709395" y="8543533"/>
            <a:ext cx="11025970" cy="59503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pt-BR" sz="3200" baseline="0" dirty="0"/>
              <a:t>?</a:t>
            </a:r>
            <a:r>
              <a:rPr lang="pt-BR" sz="3200" baseline="0" dirty="0" err="1"/>
              <a:t>type</a:t>
            </a:r>
            <a:r>
              <a:rPr lang="pt-BR" sz="3200" baseline="0" dirty="0"/>
              <a:t>=</a:t>
            </a:r>
            <a:r>
              <a:rPr lang="pt-BR" sz="3200" baseline="0" dirty="0" err="1"/>
              <a:t>hk-ufs-point&amp;options</a:t>
            </a:r>
            <a:r>
              <a:rPr lang="pt-BR" sz="3200" baseline="0" dirty="0"/>
              <a:t>=</a:t>
            </a:r>
            <a:r>
              <a:rPr lang="pt-BR" sz="3200" baseline="0" dirty="0" err="1"/>
              <a:t>keyValues&amp;attrs</a:t>
            </a:r>
            <a:r>
              <a:rPr lang="pt-BR" sz="3200" baseline="0" dirty="0"/>
              <a:t>=</a:t>
            </a:r>
            <a:r>
              <a:rPr lang="pt-BR" sz="3200" baseline="0" dirty="0" err="1"/>
              <a:t>name,location</a:t>
            </a:r>
            <a:endParaRPr lang="pt-BR" sz="3200" baseline="0" dirty="0"/>
          </a:p>
        </p:txBody>
      </p:sp>
      <p:sp>
        <p:nvSpPr>
          <p:cNvPr id="93" name="Retângulo 92"/>
          <p:cNvSpPr/>
          <p:nvPr/>
        </p:nvSpPr>
        <p:spPr>
          <a:xfrm>
            <a:off x="3625963" y="8501530"/>
            <a:ext cx="5951317" cy="595035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200.17.141.81:1026/v2/</a:t>
            </a:r>
            <a:r>
              <a:rPr lang="pt-BR" sz="3200" baseline="0" dirty="0" err="1" smtClean="0">
                <a:latin typeface="Helvetica Light"/>
                <a:ea typeface="Helvetica Light"/>
                <a:cs typeface="Helvetica Light"/>
                <a:sym typeface="Helvetica Light"/>
              </a:rPr>
              <a:t>entities</a:t>
            </a:r>
            <a:r>
              <a:rPr lang="pt-BR" sz="3200" baseline="0" dirty="0" smtClean="0">
                <a:latin typeface="Helvetica Light"/>
                <a:ea typeface="Helvetica Light"/>
                <a:cs typeface="Helvetica Light"/>
                <a:sym typeface="Helvetica Light"/>
              </a:rPr>
              <a:t>/</a:t>
            </a:r>
            <a:endParaRPr kumimoji="0" lang="pt-B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 animBg="1"/>
      <p:bldP spid="72" grpId="0" animBg="1"/>
      <p:bldP spid="77" grpId="0" animBg="1"/>
      <p:bldP spid="82" grpId="0" animBg="1"/>
      <p:bldP spid="5" grpId="0"/>
      <p:bldP spid="84" grpId="0"/>
      <p:bldP spid="85" grpId="0"/>
      <p:bldP spid="86" grpId="0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0" name="Shape 49"/>
          <p:cNvSpPr/>
          <p:nvPr/>
        </p:nvSpPr>
        <p:spPr>
          <a:xfrm>
            <a:off x="896971" y="923592"/>
            <a:ext cx="9914464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3000" baseline="0">
                <a:solidFill>
                  <a:srgbClr val="F0F0F0"/>
                </a:solidFill>
                <a:latin typeface="+mn-lt"/>
                <a:ea typeface="+mn-ea"/>
                <a:cs typeface="+mn-cs"/>
                <a:sym typeface="Open Sans Light"/>
              </a:defRPr>
            </a:lvl1pPr>
          </a:lstStyle>
          <a:p>
            <a:r>
              <a:rPr lang="pt-BR" sz="9600" dirty="0" smtClean="0"/>
              <a:t>CRUD: Alterar</a:t>
            </a:r>
            <a:endParaRPr lang="pt-BR" sz="9600" dirty="0"/>
          </a:p>
        </p:txBody>
      </p:sp>
      <p:sp>
        <p:nvSpPr>
          <p:cNvPr id="5" name="Shape 49"/>
          <p:cNvSpPr/>
          <p:nvPr/>
        </p:nvSpPr>
        <p:spPr>
          <a:xfrm>
            <a:off x="896970" y="2951648"/>
            <a:ext cx="9430369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3000" baseline="0">
                <a:solidFill>
                  <a:srgbClr val="F0F0F0"/>
                </a:solidFill>
                <a:latin typeface="+mn-lt"/>
                <a:ea typeface="+mn-ea"/>
                <a:cs typeface="+mn-cs"/>
                <a:sym typeface="Open Sans Light"/>
              </a:defRPr>
            </a:lvl1pPr>
          </a:lstStyle>
          <a:p>
            <a:r>
              <a:rPr lang="pt-BR" sz="9600" dirty="0" err="1" smtClean="0"/>
              <a:t>jQuery</a:t>
            </a:r>
            <a:endParaRPr lang="pt-BR" sz="9600" dirty="0"/>
          </a:p>
        </p:txBody>
      </p:sp>
      <p:sp>
        <p:nvSpPr>
          <p:cNvPr id="8" name="Shape 49"/>
          <p:cNvSpPr/>
          <p:nvPr/>
        </p:nvSpPr>
        <p:spPr>
          <a:xfrm>
            <a:off x="12012845" y="2951648"/>
            <a:ext cx="9430369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3000" baseline="0">
                <a:solidFill>
                  <a:srgbClr val="F0F0F0"/>
                </a:solidFill>
                <a:latin typeface="+mn-lt"/>
                <a:ea typeface="+mn-ea"/>
                <a:cs typeface="+mn-cs"/>
                <a:sym typeface="Open Sans Light"/>
              </a:defRPr>
            </a:lvl1pPr>
          </a:lstStyle>
          <a:p>
            <a:r>
              <a:rPr lang="pt-BR" sz="9600" dirty="0" err="1" smtClean="0"/>
              <a:t>Postman</a:t>
            </a:r>
            <a:endParaRPr lang="pt-BR" sz="9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70" y="4979704"/>
            <a:ext cx="9192366" cy="599840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845" y="4979704"/>
            <a:ext cx="11421888" cy="599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114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Aurora_color#2">
      <a:dk1>
        <a:srgbClr val="FFFFFF"/>
      </a:dk1>
      <a:lt1>
        <a:srgbClr val="151723"/>
      </a:lt1>
      <a:dk2>
        <a:srgbClr val="0D0E19"/>
      </a:dk2>
      <a:lt2>
        <a:srgbClr val="44475B"/>
      </a:lt2>
      <a:accent1>
        <a:srgbClr val="15D2FD"/>
      </a:accent1>
      <a:accent2>
        <a:srgbClr val="1A63EF"/>
      </a:accent2>
      <a:accent3>
        <a:srgbClr val="15D2FD"/>
      </a:accent3>
      <a:accent4>
        <a:srgbClr val="1A63EF"/>
      </a:accent4>
      <a:accent5>
        <a:srgbClr val="15D2FD"/>
      </a:accent5>
      <a:accent6>
        <a:srgbClr val="1A63EF"/>
      </a:accent6>
      <a:hlink>
        <a:srgbClr val="0D0E19"/>
      </a:hlink>
      <a:folHlink>
        <a:srgbClr val="0D0E19"/>
      </a:folHlink>
    </a:clrScheme>
    <a:fontScheme name="White">
      <a:majorFont>
        <a:latin typeface="Open Sans"/>
        <a:ea typeface="Open Sans"/>
        <a:cs typeface="Open Sans"/>
      </a:majorFont>
      <a:minorFont>
        <a:latin typeface="Open Sans Light"/>
        <a:ea typeface="Open Sans Light"/>
        <a:cs typeface="Open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54545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Open Sans"/>
        <a:ea typeface="Open Sans"/>
        <a:cs typeface="Open Sans"/>
      </a:majorFont>
      <a:minorFont>
        <a:latin typeface="Open Sans Light"/>
        <a:ea typeface="Open Sans Light"/>
        <a:cs typeface="Open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54545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397</Words>
  <Application>Microsoft Office PowerPoint</Application>
  <PresentationFormat>Personalizar</PresentationFormat>
  <Paragraphs>154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AR DESTINE</vt:lpstr>
      <vt:lpstr>Arial</vt:lpstr>
      <vt:lpstr>Helvetica Light</vt:lpstr>
      <vt:lpstr>Helvetica Neue</vt:lpstr>
      <vt:lpstr>Open Sans</vt:lpstr>
      <vt:lpstr>Open Sans Light</vt:lpstr>
      <vt:lpstr>Open Sans Semibold</vt:lpstr>
      <vt:lpstr>White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weslan</dc:creator>
  <cp:lastModifiedBy>weslan</cp:lastModifiedBy>
  <cp:revision>62</cp:revision>
  <dcterms:modified xsi:type="dcterms:W3CDTF">2018-06-12T18:50:22Z</dcterms:modified>
</cp:coreProperties>
</file>