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</p:sldIdLst>
  <p:sldSz cx="14630400" cy="8229600"/>
  <p:notesSz cx="8229600" cy="14630400"/>
  <p:embeddedFontLst>
    <p:embeddedFont>
      <p:font typeface="Montserrat" panose="00000500000000000000" pitchFamily="2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8012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2597706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Revolutionizing Air Quality: Prediction System Overview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4348043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Air pollution is a global health crisis affecting billions worldwide.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6244709" y="4938474"/>
            <a:ext cx="76273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 introduce a novel air quality prediction system to improve public health, urban planning, and environmental policies.</a:t>
            </a:r>
            <a:endParaRPr 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2125385"/>
            <a:ext cx="6270307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The Air Quality Challenge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3163014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1462326" y="323742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Global Health Impact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62326" y="3723561"/>
            <a:ext cx="2974300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99% of people breathe polluted air, according to WHO 2022.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4707374" y="3163014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5411391" y="323742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Economic Burden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11391" y="3723561"/>
            <a:ext cx="297430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$8.1 trillion cost worldwide from pollution effects.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758309" y="5196959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1462326" y="527137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Monitoring Limitations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462326" y="5757505"/>
            <a:ext cx="692336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Current systems are costly, sparse, and slow in data delivery.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757130"/>
            <a:ext cx="972490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Solution: Predictive Air Quality System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401133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Real-Time Forecasts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584144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High-resolution data provide timely air quality predictions.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5312926" y="401133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Advanced Modeling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12926" y="4584144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Machine learning models analyze diverse, complex data sources.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9867543" y="401133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Early Warnings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67543" y="4584144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Supports preventative actions against pollution spikes.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63747" y="533162"/>
            <a:ext cx="5093256" cy="6366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 and Modeling</a:t>
            </a:r>
            <a:endParaRPr lang="en-US" sz="4000" dirty="0"/>
          </a:p>
        </p:txBody>
      </p:sp>
      <p:sp>
        <p:nvSpPr>
          <p:cNvPr id="5" name="Text 2"/>
          <p:cNvSpPr/>
          <p:nvPr/>
        </p:nvSpPr>
        <p:spPr>
          <a:xfrm>
            <a:off x="6357223" y="1653540"/>
            <a:ext cx="2661999" cy="318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Extensive Data Sources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6357223" y="2087880"/>
            <a:ext cx="7402354" cy="309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Kaggle dataset: Air Quality Data in India (2015–2020)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Daily pollution data for multiple Indian cities</a:t>
            </a:r>
          </a:p>
          <a:p>
            <a:pPr marL="342900" indent="-342900" algn="l">
              <a:lnSpc>
                <a:spcPts val="2400"/>
              </a:lnSpc>
              <a:buSzPct val="100000"/>
              <a:buChar char="•"/>
            </a:pP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6415090" y="2087880"/>
            <a:ext cx="7402354" cy="769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400"/>
              </a:lnSpc>
              <a:buSzPct val="100000"/>
            </a:pPr>
            <a:endParaRPr lang="en-US" sz="1500" dirty="0"/>
          </a:p>
        </p:txBody>
      </p:sp>
      <p:sp>
        <p:nvSpPr>
          <p:cNvPr id="8" name="Text 5"/>
          <p:cNvSpPr/>
          <p:nvPr/>
        </p:nvSpPr>
        <p:spPr>
          <a:xfrm>
            <a:off x="6163747" y="2087880"/>
            <a:ext cx="6414829" cy="9918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400"/>
              </a:lnSpc>
              <a:buSzPct val="100000"/>
            </a:pPr>
            <a:endParaRPr lang="en-US" sz="1500" dirty="0"/>
          </a:p>
        </p:txBody>
      </p:sp>
      <p:sp>
        <p:nvSpPr>
          <p:cNvPr id="9" name="Shape 6"/>
          <p:cNvSpPr/>
          <p:nvPr/>
        </p:nvSpPr>
        <p:spPr>
          <a:xfrm>
            <a:off x="6163747" y="3539133"/>
            <a:ext cx="7789307" cy="1130975"/>
          </a:xfrm>
          <a:prstGeom prst="roundRect">
            <a:avLst>
              <a:gd name="adj" fmla="val 15402"/>
            </a:avLst>
          </a:prstGeom>
          <a:solidFill>
            <a:srgbClr val="282C32"/>
          </a:solidFill>
          <a:ln/>
          <a:effectLst>
            <a:outerShdw blurRad="48260" dist="2413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10" name="Text 7"/>
          <p:cNvSpPr/>
          <p:nvPr/>
        </p:nvSpPr>
        <p:spPr>
          <a:xfrm>
            <a:off x="6357223" y="3732609"/>
            <a:ext cx="2546628" cy="318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</a:rPr>
              <a:t>Data Ingestion</a:t>
            </a:r>
            <a:endParaRPr lang="en-US" sz="2000" dirty="0"/>
          </a:p>
        </p:txBody>
      </p:sp>
      <p:sp>
        <p:nvSpPr>
          <p:cNvPr id="11" name="Text 8"/>
          <p:cNvSpPr/>
          <p:nvPr/>
        </p:nvSpPr>
        <p:spPr>
          <a:xfrm>
            <a:off x="6357223" y="3987943"/>
            <a:ext cx="7023111" cy="8080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Load multiple CSV files using Pandas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Merge into a single dataset</a:t>
            </a:r>
          </a:p>
          <a:p>
            <a:pPr algn="l">
              <a:lnSpc>
                <a:spcPts val="2400"/>
              </a:lnSpc>
              <a:buSzPct val="100000"/>
            </a:pPr>
            <a:endParaRPr lang="en-US" sz="1500" dirty="0"/>
          </a:p>
        </p:txBody>
      </p:sp>
      <p:sp>
        <p:nvSpPr>
          <p:cNvPr id="12" name="Shape 9"/>
          <p:cNvSpPr/>
          <p:nvPr/>
        </p:nvSpPr>
        <p:spPr>
          <a:xfrm>
            <a:off x="6163747" y="4925442"/>
            <a:ext cx="7789307" cy="957737"/>
          </a:xfrm>
          <a:prstGeom prst="roundRect">
            <a:avLst>
              <a:gd name="adj" fmla="val 11549"/>
            </a:avLst>
          </a:prstGeom>
          <a:solidFill>
            <a:srgbClr val="282C32"/>
          </a:solidFill>
          <a:ln/>
          <a:effectLst>
            <a:outerShdw blurRad="48260" dist="2413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IN" dirty="0"/>
          </a:p>
        </p:txBody>
      </p:sp>
      <p:sp>
        <p:nvSpPr>
          <p:cNvPr id="13" name="Text 10"/>
          <p:cNvSpPr/>
          <p:nvPr/>
        </p:nvSpPr>
        <p:spPr>
          <a:xfrm>
            <a:off x="6357223" y="5057061"/>
            <a:ext cx="2546628" cy="318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Modeling Techniques</a:t>
            </a:r>
            <a:endParaRPr lang="en-US" sz="2000" dirty="0"/>
          </a:p>
        </p:txBody>
      </p:sp>
      <p:sp>
        <p:nvSpPr>
          <p:cNvPr id="14" name="Text 11"/>
          <p:cNvSpPr/>
          <p:nvPr/>
        </p:nvSpPr>
        <p:spPr>
          <a:xfrm>
            <a:off x="6357223" y="5491401"/>
            <a:ext cx="7402354" cy="309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400"/>
              </a:lnSpc>
              <a:buSzPct val="100000"/>
            </a:pPr>
            <a:endParaRPr lang="en-US" sz="1500" dirty="0"/>
          </a:p>
        </p:txBody>
      </p:sp>
      <p:sp>
        <p:nvSpPr>
          <p:cNvPr id="15" name="Text 12"/>
          <p:cNvSpPr/>
          <p:nvPr/>
        </p:nvSpPr>
        <p:spPr>
          <a:xfrm>
            <a:off x="6230472" y="5671304"/>
            <a:ext cx="7402354" cy="637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400"/>
              </a:lnSpc>
              <a:buSzPct val="100000"/>
            </a:pPr>
            <a:r>
              <a:rPr lang="en-US" sz="1600" dirty="0">
                <a:solidFill>
                  <a:schemeClr val="bg1"/>
                </a:solidFill>
              </a:rPr>
              <a:t>Regression algorithms (Linear Regression, Random Forest, </a:t>
            </a:r>
            <a:r>
              <a:rPr lang="en-US" sz="1600" dirty="0" err="1">
                <a:solidFill>
                  <a:schemeClr val="bg1"/>
                </a:solidFill>
              </a:rPr>
              <a:t>XGBoost</a:t>
            </a:r>
            <a:endParaRPr lang="en-US" sz="1600" dirty="0">
              <a:solidFill>
                <a:schemeClr val="bg1"/>
              </a:solidFill>
            </a:endParaRPr>
          </a:p>
          <a:p>
            <a:pPr algn="l">
              <a:lnSpc>
                <a:spcPts val="2400"/>
              </a:lnSpc>
              <a:buSzPct val="100000"/>
            </a:pPr>
            <a:endParaRPr lang="en-US" sz="1500" dirty="0"/>
          </a:p>
        </p:txBody>
      </p:sp>
      <p:sp>
        <p:nvSpPr>
          <p:cNvPr id="16" name="Shape 13"/>
          <p:cNvSpPr/>
          <p:nvPr/>
        </p:nvSpPr>
        <p:spPr>
          <a:xfrm>
            <a:off x="6163747" y="6565344"/>
            <a:ext cx="7789307" cy="1130975"/>
          </a:xfrm>
          <a:prstGeom prst="roundRect">
            <a:avLst>
              <a:gd name="adj" fmla="val 15402"/>
            </a:avLst>
          </a:prstGeom>
          <a:solidFill>
            <a:srgbClr val="282C32"/>
          </a:solidFill>
          <a:ln/>
          <a:effectLst>
            <a:outerShdw blurRad="48260" dist="2413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17" name="Text 14"/>
          <p:cNvSpPr/>
          <p:nvPr/>
        </p:nvSpPr>
        <p:spPr>
          <a:xfrm>
            <a:off x="6357223" y="6758821"/>
            <a:ext cx="2546628" cy="318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Historical Dataset</a:t>
            </a:r>
            <a:endParaRPr lang="en-US" sz="2000" dirty="0"/>
          </a:p>
        </p:txBody>
      </p:sp>
      <p:sp>
        <p:nvSpPr>
          <p:cNvPr id="18" name="Text 15"/>
          <p:cNvSpPr/>
          <p:nvPr/>
        </p:nvSpPr>
        <p:spPr>
          <a:xfrm>
            <a:off x="6357223" y="7193161"/>
            <a:ext cx="7402354" cy="309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5 years of combined air quality and weather records.</a:t>
            </a:r>
            <a:endParaRPr lang="en-US" sz="15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423FD5-78D4-DC94-A99F-25FCB05EAE8A}"/>
              </a:ext>
            </a:extLst>
          </p:cNvPr>
          <p:cNvSpPr/>
          <p:nvPr/>
        </p:nvSpPr>
        <p:spPr>
          <a:xfrm>
            <a:off x="12578576" y="7696319"/>
            <a:ext cx="1906858" cy="43434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705928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Results and Validation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2303621" y="309884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Health Impact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3584972"/>
            <a:ext cx="4396026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30% reduction in respiratory illnesses in pilot program.</a:t>
            </a:r>
            <a:endParaRPr lang="en-US" sz="17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256" y="2851904"/>
            <a:ext cx="3671768" cy="3671768"/>
          </a:xfrm>
          <a:prstGeom prst="rect">
            <a:avLst/>
          </a:prstGeom>
        </p:spPr>
      </p:pic>
      <p:sp>
        <p:nvSpPr>
          <p:cNvPr id="6" name="Shape 3"/>
          <p:cNvSpPr/>
          <p:nvPr/>
        </p:nvSpPr>
        <p:spPr>
          <a:xfrm>
            <a:off x="5794831" y="3167479"/>
            <a:ext cx="541615" cy="541615"/>
          </a:xfrm>
          <a:prstGeom prst="roundRect">
            <a:avLst>
              <a:gd name="adj" fmla="val 1686596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7" name="Text 4"/>
          <p:cNvSpPr/>
          <p:nvPr/>
        </p:nvSpPr>
        <p:spPr>
          <a:xfrm>
            <a:off x="5943779" y="3285946"/>
            <a:ext cx="243721" cy="3046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1900" dirty="0"/>
          </a:p>
        </p:txBody>
      </p:sp>
      <p:sp>
        <p:nvSpPr>
          <p:cNvPr id="8" name="Text 5"/>
          <p:cNvSpPr/>
          <p:nvPr/>
        </p:nvSpPr>
        <p:spPr>
          <a:xfrm>
            <a:off x="9475946" y="309884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Traffic Efficiency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9475946" y="3584972"/>
            <a:ext cx="439614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15% improved flow due to pollution-aware rerouting.</a:t>
            </a:r>
            <a:endParaRPr lang="en-US" sz="170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256" y="2851904"/>
            <a:ext cx="3671768" cy="3671768"/>
          </a:xfrm>
          <a:prstGeom prst="rect">
            <a:avLst/>
          </a:prstGeom>
        </p:spPr>
      </p:pic>
      <p:sp>
        <p:nvSpPr>
          <p:cNvPr id="11" name="Shape 7"/>
          <p:cNvSpPr/>
          <p:nvPr/>
        </p:nvSpPr>
        <p:spPr>
          <a:xfrm>
            <a:off x="8293715" y="3167479"/>
            <a:ext cx="541615" cy="541615"/>
          </a:xfrm>
          <a:prstGeom prst="roundRect">
            <a:avLst>
              <a:gd name="adj" fmla="val 1686596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12" name="Text 8"/>
          <p:cNvSpPr/>
          <p:nvPr/>
        </p:nvSpPr>
        <p:spPr>
          <a:xfrm>
            <a:off x="8442662" y="3285946"/>
            <a:ext cx="243721" cy="3046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1900" dirty="0"/>
          </a:p>
        </p:txBody>
      </p:sp>
      <p:sp>
        <p:nvSpPr>
          <p:cNvPr id="13" name="Text 9"/>
          <p:cNvSpPr/>
          <p:nvPr/>
        </p:nvSpPr>
        <p:spPr>
          <a:xfrm>
            <a:off x="9475946" y="509718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Public Awareness</a:t>
            </a:r>
            <a:endParaRPr lang="en-US" sz="2200" dirty="0"/>
          </a:p>
        </p:txBody>
      </p:sp>
      <p:sp>
        <p:nvSpPr>
          <p:cNvPr id="14" name="Text 10"/>
          <p:cNvSpPr/>
          <p:nvPr/>
        </p:nvSpPr>
        <p:spPr>
          <a:xfrm>
            <a:off x="9475946" y="5583317"/>
            <a:ext cx="439614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40% rise in awareness from surveys post-deployment.</a:t>
            </a:r>
            <a:endParaRPr lang="en-US" sz="1700" dirty="0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9256" y="2851904"/>
            <a:ext cx="3671768" cy="3671768"/>
          </a:xfrm>
          <a:prstGeom prst="rect">
            <a:avLst/>
          </a:prstGeom>
        </p:spPr>
      </p:pic>
      <p:sp>
        <p:nvSpPr>
          <p:cNvPr id="16" name="Shape 11"/>
          <p:cNvSpPr/>
          <p:nvPr/>
        </p:nvSpPr>
        <p:spPr>
          <a:xfrm>
            <a:off x="8293715" y="5666363"/>
            <a:ext cx="541615" cy="541615"/>
          </a:xfrm>
          <a:prstGeom prst="roundRect">
            <a:avLst>
              <a:gd name="adj" fmla="val 1686596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17" name="Text 12"/>
          <p:cNvSpPr/>
          <p:nvPr/>
        </p:nvSpPr>
        <p:spPr>
          <a:xfrm>
            <a:off x="8442662" y="5784830"/>
            <a:ext cx="243721" cy="3046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1900" dirty="0"/>
          </a:p>
        </p:txBody>
      </p:sp>
      <p:sp>
        <p:nvSpPr>
          <p:cNvPr id="18" name="Text 13"/>
          <p:cNvSpPr/>
          <p:nvPr/>
        </p:nvSpPr>
        <p:spPr>
          <a:xfrm>
            <a:off x="2303621" y="509718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Prediction Accuracy</a:t>
            </a:r>
            <a:endParaRPr lang="en-US" sz="2200" dirty="0"/>
          </a:p>
        </p:txBody>
      </p:sp>
      <p:sp>
        <p:nvSpPr>
          <p:cNvPr id="19" name="Text 14"/>
          <p:cNvSpPr/>
          <p:nvPr/>
        </p:nvSpPr>
        <p:spPr>
          <a:xfrm>
            <a:off x="758309" y="5583317"/>
            <a:ext cx="4396026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90% for PM2.5, 85% for ozone confirmed by cross-validation.</a:t>
            </a:r>
            <a:endParaRPr lang="en-US" sz="1700" dirty="0"/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9256" y="2851904"/>
            <a:ext cx="3671768" cy="3671768"/>
          </a:xfrm>
          <a:prstGeom prst="rect">
            <a:avLst/>
          </a:prstGeom>
        </p:spPr>
      </p:pic>
      <p:sp>
        <p:nvSpPr>
          <p:cNvPr id="21" name="Shape 15"/>
          <p:cNvSpPr/>
          <p:nvPr/>
        </p:nvSpPr>
        <p:spPr>
          <a:xfrm>
            <a:off x="5794831" y="5666363"/>
            <a:ext cx="541615" cy="541615"/>
          </a:xfrm>
          <a:prstGeom prst="roundRect">
            <a:avLst>
              <a:gd name="adj" fmla="val 1686596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22" name="Text 16"/>
          <p:cNvSpPr/>
          <p:nvPr/>
        </p:nvSpPr>
        <p:spPr>
          <a:xfrm>
            <a:off x="5943779" y="5784830"/>
            <a:ext cx="243721" cy="3046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4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1773912"/>
            <a:ext cx="7029569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Conclusion and Future Work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2811542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1462326" y="2885956"/>
            <a:ext cx="2974300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Proactive Pollution Management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62326" y="3728323"/>
            <a:ext cx="2974300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Prediction systems enable timely, effective interventions.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4707374" y="2811542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5411391" y="288595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Future Integrations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11391" y="3372088"/>
            <a:ext cx="2974300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Smart city tech, personalized alerts, health impact tracking.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758309" y="5201722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1462326" y="527613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Collaboration Needed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462326" y="5762268"/>
            <a:ext cx="692336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Partnerships with governments, industries, and researchers vital.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164EF0-9DAA-95E9-ADAC-CCE3D6477584}"/>
              </a:ext>
            </a:extLst>
          </p:cNvPr>
          <p:cNvSpPr txBox="1"/>
          <p:nvPr/>
        </p:nvSpPr>
        <p:spPr>
          <a:xfrm>
            <a:off x="2500130" y="3136740"/>
            <a:ext cx="100005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</a:rPr>
              <a:t>THANK YOU</a:t>
            </a:r>
            <a:endParaRPr lang="en-IN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133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288</Words>
  <Application>Microsoft Office PowerPoint</Application>
  <PresentationFormat>Custom</PresentationFormat>
  <Paragraphs>57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Montserrat</vt:lpstr>
      <vt:lpstr>Arial</vt:lpstr>
      <vt:lpstr>Barlow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jitendark8990@gmail.com</cp:lastModifiedBy>
  <cp:revision>3</cp:revision>
  <dcterms:created xsi:type="dcterms:W3CDTF">2025-05-27T05:50:13Z</dcterms:created>
  <dcterms:modified xsi:type="dcterms:W3CDTF">2025-05-27T07:07:14Z</dcterms:modified>
</cp:coreProperties>
</file>