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57" r:id="rId3"/>
    <p:sldId id="371" r:id="rId4"/>
    <p:sldId id="370" r:id="rId5"/>
    <p:sldId id="384" r:id="rId6"/>
    <p:sldId id="424" r:id="rId7"/>
    <p:sldId id="426" r:id="rId8"/>
    <p:sldId id="425" r:id="rId9"/>
    <p:sldId id="368" r:id="rId10"/>
    <p:sldId id="358" r:id="rId11"/>
    <p:sldId id="389" r:id="rId12"/>
    <p:sldId id="390" r:id="rId13"/>
    <p:sldId id="398" r:id="rId14"/>
    <p:sldId id="391" r:id="rId15"/>
    <p:sldId id="367" r:id="rId16"/>
    <p:sldId id="392" r:id="rId17"/>
    <p:sldId id="394" r:id="rId18"/>
    <p:sldId id="376" r:id="rId19"/>
    <p:sldId id="381" r:id="rId20"/>
    <p:sldId id="377" r:id="rId21"/>
    <p:sldId id="378" r:id="rId22"/>
    <p:sldId id="379" r:id="rId23"/>
    <p:sldId id="404" r:id="rId24"/>
    <p:sldId id="385" r:id="rId25"/>
    <p:sldId id="406" r:id="rId26"/>
    <p:sldId id="402" r:id="rId27"/>
    <p:sldId id="401" r:id="rId28"/>
    <p:sldId id="403" r:id="rId29"/>
    <p:sldId id="405" r:id="rId30"/>
    <p:sldId id="396" r:id="rId31"/>
    <p:sldId id="383" r:id="rId32"/>
    <p:sldId id="382" r:id="rId33"/>
    <p:sldId id="408" r:id="rId34"/>
    <p:sldId id="407" r:id="rId35"/>
    <p:sldId id="409" r:id="rId36"/>
    <p:sldId id="366" r:id="rId37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6305" autoAdjust="0"/>
  </p:normalViewPr>
  <p:slideViewPr>
    <p:cSldViewPr>
      <p:cViewPr varScale="1">
        <p:scale>
          <a:sx n="53" d="100"/>
          <a:sy n="53" d="100"/>
        </p:scale>
        <p:origin x="1016" y="56"/>
      </p:cViewPr>
      <p:guideLst>
        <p:guide orient="horz" pos="2381"/>
        <p:guide pos="4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3D1FC1-9D0B-46B9-9F64-9EA92AA61D81}" type="slidenum">
              <a:t>‹#›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09101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EAEDC65-2DF8-4719-9AC3-83AB26ACC6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7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GB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4043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3674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675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977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66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621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4297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819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5029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2850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907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4252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2466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4984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6633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4258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127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854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3242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7143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7800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611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8885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7249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1939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0400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775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8914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1210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829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546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913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058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93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757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599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007456" y="2347914"/>
            <a:ext cx="11424870" cy="1620838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017019" y="4283077"/>
            <a:ext cx="9407837" cy="193199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A55628-4385-4D44-BDF8-1311A666788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2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E4A073-33AF-4D58-8D43-6BC14EF030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744372" y="301623"/>
            <a:ext cx="3022366" cy="6456358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0934" y="301623"/>
            <a:ext cx="8870248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E9213E-455F-4EEF-A378-CC1BBCE7B6E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6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711D83-BBDA-4CE0-AF45-0BFC58340A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0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62486" y="4857750"/>
            <a:ext cx="11422747" cy="1501773"/>
          </a:xfrm>
        </p:spPr>
        <p:txBody>
          <a:bodyPr anchor="t" anchorCtr="0"/>
          <a:lstStyle>
            <a:lvl1pPr algn="l"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62486" y="3203573"/>
            <a:ext cx="11422747" cy="165417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C51980-780E-42DA-9C84-BB70D64860C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8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70935" y="1768478"/>
            <a:ext cx="5945253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819363" y="1768478"/>
            <a:ext cx="5947361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C78536-76BF-4A2D-9AAA-8BAB8E25827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3043" y="303216"/>
            <a:ext cx="12095803" cy="125889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3042" y="1692270"/>
            <a:ext cx="5936779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73042" y="2397128"/>
            <a:ext cx="5936779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827822" y="1692270"/>
            <a:ext cx="5941010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827822" y="2397128"/>
            <a:ext cx="5941010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012D71-9051-45EB-A753-6EB8B73B95E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3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6366F0-6BF7-44F9-8D72-0AA2A5D3065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D54CB-2B86-4BF5-AA95-812D0D3661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1702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3042" y="301624"/>
            <a:ext cx="4421373" cy="1279529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55264" y="301623"/>
            <a:ext cx="7513568" cy="6451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73042" y="1581154"/>
            <a:ext cx="4421373" cy="517207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0BD6A-1C72-45CA-B0FC-AE614477AF4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635045" y="5291140"/>
            <a:ext cx="8063860" cy="625477"/>
          </a:xfrm>
        </p:spPr>
        <p:txBody>
          <a:bodyPr anchor="b" anchorCtr="0"/>
          <a:lstStyle>
            <a:lvl1pPr algn="l"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2635045" y="674691"/>
            <a:ext cx="8063860" cy="4537079"/>
          </a:xfrm>
        </p:spPr>
        <p:txBody>
          <a:bodyPr/>
          <a:lstStyle>
            <a:lvl1pPr marL="0" indent="0">
              <a:buNone/>
              <a:defRPr lang="en-NZ"/>
            </a:lvl1pPr>
          </a:lstStyle>
          <a:p>
            <a:pPr lvl="0"/>
            <a:endParaRPr lang="en-NZ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635045" y="5916616"/>
            <a:ext cx="8063860" cy="88741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E3282F-B824-4C85-A110-02714677FE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6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71945" y="301323"/>
            <a:ext cx="12094572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1945" y="1769043"/>
            <a:ext cx="12094572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71945" y="6887161"/>
            <a:ext cx="3130792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96120" y="6887161"/>
            <a:ext cx="4259658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9635725" y="6887161"/>
            <a:ext cx="3130792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9682BE9-F93B-4B90-9473-241B6CD0F5A7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GB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1pPr>
    </p:titleStyle>
    <p:bodyStyle>
      <a:lvl1pPr marL="431999" marR="0" lvl="0" indent="-323999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1pPr>
      <a:lvl2pPr marL="863998" marR="0" lvl="1" indent="-323999" defTabSz="914400" rtl="0" fontAlgn="auto" hangingPunct="1">
        <a:lnSpc>
          <a:spcPct val="100000"/>
        </a:lnSpc>
        <a:spcBef>
          <a:spcPts val="0"/>
        </a:spcBef>
        <a:spcAft>
          <a:spcPts val="1135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2pPr>
      <a:lvl3pPr marL="1295997" marR="0" lvl="2" indent="-287999" defTabSz="914400" rtl="0" fontAlgn="auto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3pPr>
      <a:lvl4pPr marL="1727996" marR="0" lvl="3" indent="-215999" defTabSz="914400" rtl="0" fontAlgn="auto" hangingPunct="1">
        <a:lnSpc>
          <a:spcPct val="100000"/>
        </a:lnSpc>
        <a:spcBef>
          <a:spcPts val="0"/>
        </a:spcBef>
        <a:spcAft>
          <a:spcPts val="565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4pPr>
      <a:lvl5pPr marL="2159995" marR="0" lvl="4" indent="-215999" defTabSz="914400" rtl="0" fontAlgn="auto" hangingPunct="1">
        <a:lnSpc>
          <a:spcPct val="100000"/>
        </a:lnSpc>
        <a:spcBef>
          <a:spcPts val="0"/>
        </a:spcBef>
        <a:spcAft>
          <a:spcPts val="285"/>
        </a:spcAft>
        <a:buSzPct val="75000"/>
        <a:buFont typeface="StarSymbol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Mangal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83574" y="255292"/>
            <a:ext cx="9071643" cy="1354217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GB" sz="4400" dirty="0"/>
              <a:t>BCDE101 </a:t>
            </a:r>
            <a:br>
              <a:rPr lang="en-GB" sz="4400" dirty="0"/>
            </a:br>
            <a:r>
              <a:rPr lang="en-GB" sz="4400" dirty="0"/>
              <a:t>Introduction to Programming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183574" y="2886360"/>
            <a:ext cx="9071643" cy="2754600"/>
          </a:xfrm>
        </p:spPr>
        <p:txBody>
          <a:bodyPr anchor="ctr">
            <a:spAutoFit/>
          </a:bodyPr>
          <a:lstStyle/>
          <a:p>
            <a:pPr marL="0" indent="0" algn="ctr">
              <a:buNone/>
            </a:pPr>
            <a:r>
              <a:rPr lang="en-GB" sz="4000" dirty="0"/>
              <a:t>Dictionaries</a:t>
            </a:r>
          </a:p>
          <a:p>
            <a:pPr marL="0" indent="0" algn="l">
              <a:buNone/>
            </a:pPr>
            <a:endParaRPr lang="en-GB" sz="4000" dirty="0"/>
          </a:p>
          <a:p>
            <a:pPr marL="0" indent="0" algn="l">
              <a:buNone/>
            </a:pPr>
            <a:r>
              <a:rPr lang="en-GB" dirty="0"/>
              <a:t>			</a:t>
            </a:r>
          </a:p>
          <a:p>
            <a:pPr marL="0" indent="0" algn="l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1945" y="301324"/>
            <a:ext cx="12094572" cy="1246266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Creating a dictionary with</a:t>
            </a:r>
            <a:br>
              <a:rPr lang="en-GB" dirty="0"/>
            </a:br>
            <a:r>
              <a:rPr lang="en-GB" dirty="0"/>
              <a:t> </a:t>
            </a:r>
            <a:r>
              <a:rPr lang="en-NZ" dirty="0">
                <a:solidFill>
                  <a:schemeClr val="tx1"/>
                </a:solidFill>
              </a:rPr>
              <a:t>multiple key-value pairs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83574" y="1769043"/>
            <a:ext cx="8064705" cy="4603082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{'key1': 'value1', 'key2': 'value2', 'key3': 'value3'}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</a:rPr>
              <a:t>or preferably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</a:rPr>
              <a:t>as that is easier to read.  Use of the latter is preferred.</a:t>
            </a:r>
          </a:p>
        </p:txBody>
      </p:sp>
      <p:sp>
        <p:nvSpPr>
          <p:cNvPr id="5" name="Cloud Callout 7">
            <a:extLst>
              <a:ext uri="{FF2B5EF4-FFF2-40B4-BE49-F238E27FC236}">
                <a16:creationId xmlns:a16="http://schemas.microsoft.com/office/drawing/2014/main" id="{D25EDA1B-9DCE-462F-B538-8766AE7CF39F}"/>
              </a:ext>
            </a:extLst>
          </p:cNvPr>
          <p:cNvSpPr/>
          <p:nvPr/>
        </p:nvSpPr>
        <p:spPr>
          <a:xfrm>
            <a:off x="8016031" y="4088295"/>
            <a:ext cx="1584176" cy="756666"/>
          </a:xfrm>
          <a:prstGeom prst="cloudCallout">
            <a:avLst>
              <a:gd name="adj1" fmla="val -79480"/>
              <a:gd name="adj2" fmla="val 97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Clearer layout?</a:t>
            </a:r>
          </a:p>
        </p:txBody>
      </p:sp>
    </p:spTree>
    <p:extLst>
      <p:ext uri="{BB962C8B-B14F-4D97-AF65-F5344CB8AC3E}">
        <p14:creationId xmlns:p14="http://schemas.microsoft.com/office/powerpoint/2010/main" val="206497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Creating a dictionary and adding key-value pairs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1175" y="1403573"/>
            <a:ext cx="12889431" cy="5760640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</a:rPr>
              <a:t>or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'key1' = 'value1'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['key2'] = 'value1'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['key3'] = 'value3'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</a:rPr>
              <a:t>or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['key1'] = 'value1'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['key2'] = 'value2'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['key3'] = 'value2'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847679" y="1774689"/>
            <a:ext cx="2880320" cy="792088"/>
          </a:xfrm>
          <a:prstGeom prst="wedgeEllipseCallout">
            <a:avLst>
              <a:gd name="adj1" fmla="val -85010"/>
              <a:gd name="adj2" fmla="val 3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Create a populated dictionary.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495751" y="3125502"/>
            <a:ext cx="3600400" cy="1240024"/>
          </a:xfrm>
          <a:prstGeom prst="wedgeEllipseCallout">
            <a:avLst>
              <a:gd name="adj1" fmla="val -51331"/>
              <a:gd name="adj2" fmla="val 698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Create a semi-populated dictionary and add 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key-value pairs to it later.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287839" y="5852180"/>
            <a:ext cx="3600400" cy="1528057"/>
          </a:xfrm>
          <a:prstGeom prst="wedgeEllipseCallout">
            <a:avLst>
              <a:gd name="adj1" fmla="val -73140"/>
              <a:gd name="adj2" fmla="val 4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Create an empty dictionary and add 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key-value pairs to it later.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10824343" y="6153696"/>
            <a:ext cx="2520280" cy="1368152"/>
          </a:xfrm>
          <a:prstGeom prst="cloudCallout">
            <a:avLst>
              <a:gd name="adj1" fmla="val -20504"/>
              <a:gd name="adj2" fmla="val -1150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The important bit.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Use the one that is appropriate and you are comfortable with.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9192591" y="1928560"/>
            <a:ext cx="3573926" cy="2211317"/>
          </a:xfrm>
          <a:prstGeom prst="cloudCallout">
            <a:avLst>
              <a:gd name="adj1" fmla="val -49948"/>
              <a:gd name="adj2" fmla="val 548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When do you think each of these three ways would be the most appropriate approach to use?</a:t>
            </a:r>
          </a:p>
        </p:txBody>
      </p:sp>
    </p:spTree>
    <p:extLst>
      <p:ext uri="{BB962C8B-B14F-4D97-AF65-F5344CB8AC3E}">
        <p14:creationId xmlns:p14="http://schemas.microsoft.com/office/powerpoint/2010/main" val="312858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Accessing values using the key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1175" y="1403573"/>
            <a:ext cx="12889431" cy="5760640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['key2'])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575871" y="2483693"/>
            <a:ext cx="3600400" cy="1528057"/>
          </a:xfrm>
          <a:prstGeom prst="wedgeEllipseCallout">
            <a:avLst>
              <a:gd name="adj1" fmla="val -121735"/>
              <a:gd name="adj2" fmla="val 353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Find 'key2' in the dictionary and once found, tell me about it.</a:t>
            </a:r>
          </a:p>
        </p:txBody>
      </p:sp>
      <p:sp>
        <p:nvSpPr>
          <p:cNvPr id="8" name="Cloud Callout 6">
            <a:extLst>
              <a:ext uri="{FF2B5EF4-FFF2-40B4-BE49-F238E27FC236}">
                <a16:creationId xmlns:a16="http://schemas.microsoft.com/office/drawing/2014/main" id="{229FF924-ED35-47ED-8FF7-E1EB89F40261}"/>
              </a:ext>
            </a:extLst>
          </p:cNvPr>
          <p:cNvSpPr/>
          <p:nvPr/>
        </p:nvSpPr>
        <p:spPr>
          <a:xfrm>
            <a:off x="4919687" y="4537936"/>
            <a:ext cx="2088232" cy="1152128"/>
          </a:xfrm>
          <a:prstGeom prst="cloudCallout">
            <a:avLst>
              <a:gd name="adj1" fmla="val -63734"/>
              <a:gd name="adj2" fmla="val -509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We are assuming 'key2' exists.</a:t>
            </a:r>
          </a:p>
        </p:txBody>
      </p:sp>
    </p:spTree>
    <p:extLst>
      <p:ext uri="{BB962C8B-B14F-4D97-AF65-F5344CB8AC3E}">
        <p14:creationId xmlns:p14="http://schemas.microsoft.com/office/powerpoint/2010/main" val="289122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687439" y="301323"/>
            <a:ext cx="7776864" cy="1262155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Different ways of creating and populating a dictionary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167" y="1769043"/>
            <a:ext cx="4680520" cy="2808312"/>
          </a:xfrm>
          <a:ln>
            <a:solidFill>
              <a:schemeClr val="tx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'Karen': 1001,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'Alan': 1002,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'Phil': 1101,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'Alice': 1108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99" indent="0">
              <a:spcAft>
                <a:spcPts val="0"/>
              </a:spcAft>
              <a:buNone/>
            </a:pPr>
            <a:endParaRPr lang="fr-F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(phones)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{'Karen': 1001, 'Alan': 1002, 'Phil': 1101, 'Alice': 1108}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463303" y="4577355"/>
            <a:ext cx="4569313" cy="28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phones['Karen'] = 1001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phones['Alan'] = 1002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phones['Phil'] = 1101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phones['Alice'] = 1108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print(phones)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{'Karen': 1001, 'Alan': 1002, 'Phil': 1101, 'Alice': 1108}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47879" y="1769043"/>
            <a:ext cx="4680520" cy="258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(Karen=1001,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Alan=1002,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Phil=1101,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Alice=1108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)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print(phones)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{'Karen': 1001, 'Alan': 1002, 'Phil': 1101, 'Alice': 1108}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36111" y="4577355"/>
            <a:ext cx="4569313" cy="287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{}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phones['Karen'] = 1001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phones['Alan'] = 1002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phones['Phil'] = 1101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phones['Alice'] = 1108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print(phones)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{'Karen': 1001, 'Alan': 1002, 'Phil': 1101, 'Alice': 1108}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10464303" y="146148"/>
            <a:ext cx="2880320" cy="1512168"/>
          </a:xfrm>
          <a:prstGeom prst="cloudCallout">
            <a:avLst>
              <a:gd name="adj1" fmla="val -7322"/>
              <a:gd name="adj2" fmla="val 995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The important bit.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Use the one you are comfortable with.</a:t>
            </a:r>
          </a:p>
        </p:txBody>
      </p:sp>
    </p:spTree>
    <p:extLst>
      <p:ext uri="{BB962C8B-B14F-4D97-AF65-F5344CB8AC3E}">
        <p14:creationId xmlns:p14="http://schemas.microsoft.com/office/powerpoint/2010/main" val="261679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08604" y="395461"/>
            <a:ext cx="12094572" cy="720080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Modifying and deleting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7159" y="1403573"/>
            <a:ext cx="5184576" cy="6048672"/>
          </a:xfrm>
          <a:ln w="3175">
            <a:solidFill>
              <a:schemeClr val="accent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Modifying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['key2'])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output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Modify the value associated with 'key2'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['key2'] = 'value22'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['key2'])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value22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output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value22</a:t>
            </a:r>
            <a:endParaRPr lang="en-NZ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711775" y="1403573"/>
            <a:ext cx="7512246" cy="604867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Deleting</a:t>
            </a:r>
            <a:endParaRPr lang="fr-F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contacts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'Karen': 1001,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'Alan': 1002,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'Phil': 1101,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'Alice': 1108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99" indent="0"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(contacts)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more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specifically</a:t>
            </a:r>
            <a:endParaRPr lang="fr-F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(contacts['Karen'])</a:t>
            </a:r>
          </a:p>
          <a:p>
            <a:pPr marL="107999" indent="0"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Karen's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fr-F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contacts['Karen'] = 1011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(contacts)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(contacts['Karen'])</a:t>
            </a:r>
          </a:p>
          <a:p>
            <a:pPr marL="107999" indent="0">
              <a:spcAft>
                <a:spcPts val="0"/>
              </a:spcAft>
              <a:buNone/>
            </a:pPr>
            <a:endParaRPr lang="fr-F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Phil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contacts['Phil']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(contacts)</a:t>
            </a:r>
          </a:p>
          <a:p>
            <a:pPr marL="107999" indent="0">
              <a:spcAft>
                <a:spcPts val="0"/>
              </a:spcAft>
              <a:buNone/>
            </a:pPr>
            <a:endParaRPr lang="fr-FR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{'Karen': </a:t>
            </a:r>
            <a:r>
              <a:rPr lang="fr-FR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'Alan': 1002, 'Phil': 1101, 'Alice': 1108}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{'Karen': </a:t>
            </a:r>
            <a:r>
              <a:rPr lang="fr-FR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'Alan': 1002, 'Phil': 1101, 'Alice': 1108}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fr-F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{'Karen': 1011, 'Alan': 1002, 'Alice': 1108}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12028351" y="7057629"/>
            <a:ext cx="720080" cy="394616"/>
          </a:xfrm>
          <a:prstGeom prst="wedgeEllipseCallout">
            <a:avLst>
              <a:gd name="adj1" fmla="val -147747"/>
              <a:gd name="adj2" fmla="val -2173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 Phil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9240167" y="5364013"/>
            <a:ext cx="2232248" cy="864096"/>
          </a:xfrm>
          <a:prstGeom prst="cloudCallout">
            <a:avLst>
              <a:gd name="adj1" fmla="val -79872"/>
              <a:gd name="adj2" fmla="val 94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What would happen if you changed the key to '</a:t>
            </a:r>
            <a:r>
              <a:rPr lang="en-NZ" sz="1200" dirty="0" err="1">
                <a:solidFill>
                  <a:schemeClr val="tx1"/>
                </a:solidFill>
              </a:rPr>
              <a:t>phil</a:t>
            </a:r>
            <a:r>
              <a:rPr lang="en-NZ" sz="1200" dirty="0">
                <a:solidFill>
                  <a:schemeClr val="tx1"/>
                </a:solidFill>
              </a:rPr>
              <a:t>'?</a:t>
            </a:r>
          </a:p>
        </p:txBody>
      </p:sp>
    </p:spTree>
    <p:extLst>
      <p:ext uri="{BB962C8B-B14F-4D97-AF65-F5344CB8AC3E}">
        <p14:creationId xmlns:p14="http://schemas.microsoft.com/office/powerpoint/2010/main" val="152904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Keys must be unique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7159" y="1769043"/>
            <a:ext cx="6336703" cy="5251154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width=1, indent=4)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'value3'}</a:t>
            </a: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95951" y="1763613"/>
            <a:ext cx="5760640" cy="52565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width=1, indent=4)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'key1': 'value3',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'value2'}</a:t>
            </a: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58078" y="5532199"/>
            <a:ext cx="1940023" cy="1144992"/>
          </a:xfrm>
          <a:prstGeom prst="wedgeEllipseCallout">
            <a:avLst>
              <a:gd name="adj1" fmla="val -78830"/>
              <a:gd name="adj2" fmla="val 146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 dictionary with keys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key1, key2 &amp; key3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1472415" y="6415920"/>
            <a:ext cx="1872208" cy="1086282"/>
          </a:xfrm>
          <a:prstGeom prst="wedgeEllipseCallout">
            <a:avLst>
              <a:gd name="adj1" fmla="val -120141"/>
              <a:gd name="adj2" fmla="val -393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 dictionary with keys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key1 &amp; key2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10502762" y="131186"/>
            <a:ext cx="2736304" cy="1350557"/>
          </a:xfrm>
          <a:prstGeom prst="wedgeEllipseCallout">
            <a:avLst>
              <a:gd name="adj1" fmla="val -24399"/>
              <a:gd name="adj2" fmla="val 74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PrettyPrint</a:t>
            </a:r>
            <a:r>
              <a:rPr lang="en-NZ" sz="1100" dirty="0">
                <a:solidFill>
                  <a:schemeClr val="tx1"/>
                </a:solidFill>
              </a:rPr>
              <a:t> (</a:t>
            </a:r>
            <a:r>
              <a:rPr lang="en-NZ" sz="1100" dirty="0" err="1">
                <a:solidFill>
                  <a:schemeClr val="tx1"/>
                </a:solidFill>
              </a:rPr>
              <a:t>pprint</a:t>
            </a:r>
            <a:r>
              <a:rPr lang="en-NZ" sz="1100" dirty="0">
                <a:solidFill>
                  <a:schemeClr val="tx1"/>
                </a:solidFill>
              </a:rPr>
              <a:t>) is being used only because the output is clearer in this example.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Please experiment with </a:t>
            </a:r>
            <a:r>
              <a:rPr lang="en-NZ" sz="1100" dirty="0" err="1">
                <a:solidFill>
                  <a:schemeClr val="tx1"/>
                </a:solidFill>
              </a:rPr>
              <a:t>pprint</a:t>
            </a:r>
            <a:r>
              <a:rPr lang="en-NZ" sz="1100" dirty="0">
                <a:solidFill>
                  <a:schemeClr val="tx1"/>
                </a:solidFill>
              </a:rPr>
              <a:t> but don't use it in code submitted to Moodle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1256391" y="3677261"/>
            <a:ext cx="1872208" cy="1086282"/>
          </a:xfrm>
          <a:prstGeom prst="wedgeEllipseCallout">
            <a:avLst>
              <a:gd name="adj1" fmla="val -124748"/>
              <a:gd name="adj2" fmla="val -265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'value1' is replaced by 'value3'</a:t>
            </a:r>
          </a:p>
        </p:txBody>
      </p:sp>
    </p:spTree>
    <p:extLst>
      <p:ext uri="{BB962C8B-B14F-4D97-AF65-F5344CB8AC3E}">
        <p14:creationId xmlns:p14="http://schemas.microsoft.com/office/powerpoint/2010/main" val="392508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Unique keys but non-unique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94895" y="1403573"/>
            <a:ext cx="6048672" cy="5760640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['key2'])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output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Modify the value of 'key2'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['key2'] = 'value1'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['key2'])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output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['key1'])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output</a:t>
            </a:r>
            <a:endParaRPr lang="en-NZ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1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5151" y="301324"/>
            <a:ext cx="13249472" cy="598194"/>
          </a:xfrm>
        </p:spPr>
        <p:txBody>
          <a:bodyPr/>
          <a:lstStyle/>
          <a:p>
            <a:pPr>
              <a:buNone/>
            </a:pPr>
            <a:r>
              <a:rPr lang="en-NZ" dirty="0"/>
              <a:t>Side by side comparison of a dictionary with a list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151" y="1769043"/>
            <a:ext cx="6192688" cy="3738986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'Dave',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'Bracken'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Bracken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52160" y="1769043"/>
            <a:ext cx="6552728" cy="37389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first_name_idx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last_name_idx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['Dave', 'Bracken']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first_name_idx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last_name_idx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Bracken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775671" y="5696472"/>
            <a:ext cx="3312464" cy="1800200"/>
          </a:xfrm>
          <a:prstGeom prst="cloudCallout">
            <a:avLst>
              <a:gd name="adj1" fmla="val 1771"/>
              <a:gd name="adj2" fmla="val -946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tx1"/>
                </a:solidFill>
              </a:rPr>
              <a:t>Which approach do you think is clearer?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8B38B0-F22E-477F-9697-772B8C44C151}"/>
              </a:ext>
            </a:extLst>
          </p:cNvPr>
          <p:cNvSpPr txBox="1">
            <a:spLocks/>
          </p:cNvSpPr>
          <p:nvPr/>
        </p:nvSpPr>
        <p:spPr>
          <a:xfrm>
            <a:off x="1570911" y="1331565"/>
            <a:ext cx="3241168" cy="4204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2000" dirty="0"/>
              <a:t>Dictionary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416602-C76F-4AB5-9AE0-224EB4DD9209}"/>
              </a:ext>
            </a:extLst>
          </p:cNvPr>
          <p:cNvSpPr txBox="1">
            <a:spLocks/>
          </p:cNvSpPr>
          <p:nvPr/>
        </p:nvSpPr>
        <p:spPr>
          <a:xfrm>
            <a:off x="7994048" y="1331565"/>
            <a:ext cx="4068952" cy="4204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2000" dirty="0"/>
              <a:t>List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183AFA-BBB5-4659-98B9-C6F006B5EEE7}"/>
              </a:ext>
            </a:extLst>
          </p:cNvPr>
          <p:cNvSpPr txBox="1">
            <a:spLocks/>
          </p:cNvSpPr>
          <p:nvPr/>
        </p:nvSpPr>
        <p:spPr>
          <a:xfrm>
            <a:off x="9793907" y="7048109"/>
            <a:ext cx="3510981" cy="4204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2000" dirty="0"/>
              <a:t>Let's continue with dictionaries</a:t>
            </a:r>
          </a:p>
        </p:txBody>
      </p:sp>
    </p:spTree>
    <p:extLst>
      <p:ext uri="{BB962C8B-B14F-4D97-AF65-F5344CB8AC3E}">
        <p14:creationId xmlns:p14="http://schemas.microsoft.com/office/powerpoint/2010/main" val="341378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1945" y="301324"/>
            <a:ext cx="12094572" cy="598194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Using the keys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1175" y="1403573"/>
            <a:ext cx="6050714" cy="2586858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input('Enter your first name: 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input('Enter your last name: ')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with an empty dictionary for holding the user values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key-value pair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user_first_name:first_name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user_first_name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key-value pair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user_last_name:last_name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user_last_name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user_first_name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user_last_name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967359" y="6137452"/>
            <a:ext cx="3600153" cy="1152128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Enter your first name: </a:t>
            </a:r>
            <a:r>
              <a:rPr lang="en-NZ" sz="1800" dirty="0">
                <a:solidFill>
                  <a:schemeClr val="tx1"/>
                </a:solidFill>
              </a:rPr>
              <a:t>Dave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Enter your last: </a:t>
            </a:r>
            <a:r>
              <a:rPr lang="en-NZ" sz="1800" dirty="0">
                <a:solidFill>
                  <a:schemeClr val="tx1"/>
                </a:solidFill>
              </a:rPr>
              <a:t>Bracken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Dave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Bracken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10FEC47-F339-46B9-ACB3-C57A7F9BFBBE}"/>
              </a:ext>
            </a:extLst>
          </p:cNvPr>
          <p:cNvSpPr txBox="1">
            <a:spLocks/>
          </p:cNvSpPr>
          <p:nvPr/>
        </p:nvSpPr>
        <p:spPr>
          <a:xfrm>
            <a:off x="7077886" y="2483693"/>
            <a:ext cx="6046745" cy="17281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with an empty dictionary for holding the user values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key-value pairs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input('Enter your first name: 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input('Enter your last name: ') 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FAFE98-67F0-4E31-B9A3-D9F2C35E6D20}"/>
              </a:ext>
            </a:extLst>
          </p:cNvPr>
          <p:cNvSpPr txBox="1">
            <a:spLocks/>
          </p:cNvSpPr>
          <p:nvPr/>
        </p:nvSpPr>
        <p:spPr>
          <a:xfrm>
            <a:off x="311175" y="4787949"/>
            <a:ext cx="6050714" cy="10081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input('Enter your first name: '),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'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input('Enter your last name: 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D799EC-10D7-4C86-9EA4-F1B555E51D10}"/>
              </a:ext>
            </a:extLst>
          </p:cNvPr>
          <p:cNvSpPr txBox="1">
            <a:spLocks/>
          </p:cNvSpPr>
          <p:nvPr/>
        </p:nvSpPr>
        <p:spPr>
          <a:xfrm>
            <a:off x="7073917" y="5856559"/>
            <a:ext cx="6050714" cy="10801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=input('Enter your first name: '),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=input('Enter your last name: 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user_details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59408A-E4ED-4DBF-8D19-1A7D63B4D6A7}"/>
              </a:ext>
            </a:extLst>
          </p:cNvPr>
          <p:cNvSpPr txBox="1">
            <a:spLocks/>
          </p:cNvSpPr>
          <p:nvPr/>
        </p:nvSpPr>
        <p:spPr>
          <a:xfrm>
            <a:off x="2112396" y="997564"/>
            <a:ext cx="2448272" cy="27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1400" dirty="0"/>
              <a:t>Start with an empty dictionary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DD163B-4C54-4D2F-9D36-CB42D27FBD32}"/>
              </a:ext>
            </a:extLst>
          </p:cNvPr>
          <p:cNvSpPr txBox="1">
            <a:spLocks/>
          </p:cNvSpPr>
          <p:nvPr/>
        </p:nvSpPr>
        <p:spPr>
          <a:xfrm>
            <a:off x="8875137" y="5504129"/>
            <a:ext cx="2957317" cy="27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1400" dirty="0"/>
              <a:t>Alternatively using a </a:t>
            </a:r>
            <a:r>
              <a:rPr lang="en-NZ" sz="1400" dirty="0" err="1"/>
              <a:t>dict</a:t>
            </a:r>
            <a:r>
              <a:rPr lang="en-NZ" sz="1400" dirty="0"/>
              <a:t> constructor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F91FA6-A444-4FB0-9713-639ED3F50CF3}"/>
              </a:ext>
            </a:extLst>
          </p:cNvPr>
          <p:cNvSpPr txBox="1">
            <a:spLocks/>
          </p:cNvSpPr>
          <p:nvPr/>
        </p:nvSpPr>
        <p:spPr>
          <a:xfrm>
            <a:off x="1857873" y="4446558"/>
            <a:ext cx="2957317" cy="27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1400" dirty="0"/>
              <a:t>Simplified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8F280E-D817-472D-A1A1-8375F3A3D464}"/>
              </a:ext>
            </a:extLst>
          </p:cNvPr>
          <p:cNvSpPr/>
          <p:nvPr/>
        </p:nvSpPr>
        <p:spPr>
          <a:xfrm rot="1542039">
            <a:off x="6496159" y="2254047"/>
            <a:ext cx="516412" cy="15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ECF98A-F9F8-4E26-91FC-6F490663C52E}"/>
              </a:ext>
            </a:extLst>
          </p:cNvPr>
          <p:cNvSpPr/>
          <p:nvPr/>
        </p:nvSpPr>
        <p:spPr>
          <a:xfrm rot="1542039">
            <a:off x="6461025" y="5562886"/>
            <a:ext cx="516412" cy="15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8EF2E0-91E9-402F-AF66-34368A8B7C5C}"/>
              </a:ext>
            </a:extLst>
          </p:cNvPr>
          <p:cNvSpPr/>
          <p:nvPr/>
        </p:nvSpPr>
        <p:spPr>
          <a:xfrm rot="8417747">
            <a:off x="6520313" y="4339764"/>
            <a:ext cx="516412" cy="15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AA803D-7C41-4D00-9AC3-111AA866037C}"/>
              </a:ext>
            </a:extLst>
          </p:cNvPr>
          <p:cNvSpPr txBox="1">
            <a:spLocks/>
          </p:cNvSpPr>
          <p:nvPr/>
        </p:nvSpPr>
        <p:spPr>
          <a:xfrm>
            <a:off x="9129659" y="2191762"/>
            <a:ext cx="2448272" cy="27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1400" dirty="0"/>
              <a:t>Remove first/last name objects</a:t>
            </a:r>
          </a:p>
        </p:txBody>
      </p:sp>
    </p:spTree>
    <p:extLst>
      <p:ext uri="{BB962C8B-B14F-4D97-AF65-F5344CB8AC3E}">
        <p14:creationId xmlns:p14="http://schemas.microsoft.com/office/powerpoint/2010/main" val="296755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1945" y="301324"/>
            <a:ext cx="12094572" cy="790076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Functions, statements and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380" y="1563478"/>
            <a:ext cx="6120679" cy="790076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(dictionary)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</a:rPr>
              <a:t>Return the number of pairs in the dictionary.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34050" y="1563478"/>
            <a:ext cx="6638565" cy="16402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dictionary['key']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</a:rPr>
              <a:t>Delete the key and its value from the dictionary.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AU" sz="20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dictionary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</a:rPr>
              <a:t>Delete the </a:t>
            </a:r>
            <a:r>
              <a:rPr lang="en-NZ" sz="2000" b="1" dirty="0">
                <a:solidFill>
                  <a:schemeClr val="tx1"/>
                </a:solidFill>
              </a:rPr>
              <a:t>entire</a:t>
            </a:r>
            <a:r>
              <a:rPr lang="en-NZ" sz="2000" dirty="0">
                <a:solidFill>
                  <a:schemeClr val="tx1"/>
                </a:solidFill>
              </a:rPr>
              <a:t> dictionary.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C7AC52-3932-4FA0-BAE6-7D7ED8295634}"/>
              </a:ext>
            </a:extLst>
          </p:cNvPr>
          <p:cNvSpPr txBox="1">
            <a:spLocks/>
          </p:cNvSpPr>
          <p:nvPr/>
        </p:nvSpPr>
        <p:spPr>
          <a:xfrm>
            <a:off x="97384" y="4266705"/>
            <a:ext cx="6048672" cy="27584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dictionary.clear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</a:rPr>
              <a:t>Removes all entries from the dictionary.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</a:rPr>
              <a:t>This results in empty dictionary.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dictionary.get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value for the specified key.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dictionary.items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list of </a:t>
            </a:r>
            <a:r>
              <a:rPr lang="en-NZ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key:value</a:t>
            </a:r>
            <a:r>
              <a:rPr lang="en-N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pairs.</a:t>
            </a: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FBED82-F1C2-47D5-A9EF-FB136FE8A3F2}"/>
              </a:ext>
            </a:extLst>
          </p:cNvPr>
          <p:cNvSpPr txBox="1">
            <a:spLocks/>
          </p:cNvSpPr>
          <p:nvPr/>
        </p:nvSpPr>
        <p:spPr>
          <a:xfrm>
            <a:off x="6634050" y="4261763"/>
            <a:ext cx="6638565" cy="27584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dictionary.keys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list of keys.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dictionary.values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list of values.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dictionary.pop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value and removes the </a:t>
            </a:r>
            <a:r>
              <a:rPr lang="en-NZ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key:value</a:t>
            </a:r>
            <a:r>
              <a:rPr lang="en-N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  <a:br>
              <a:rPr lang="en-N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NZ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dictionary</a:t>
            </a:r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B2D32F-F6C3-4CC2-83E9-295283D89EDC}"/>
              </a:ext>
            </a:extLst>
          </p:cNvPr>
          <p:cNvSpPr txBox="1">
            <a:spLocks/>
          </p:cNvSpPr>
          <p:nvPr/>
        </p:nvSpPr>
        <p:spPr>
          <a:xfrm>
            <a:off x="1967359" y="1191780"/>
            <a:ext cx="2448272" cy="27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1400" dirty="0"/>
              <a:t>Functions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8D0507-191C-4D2F-9FF9-11083812AB6F}"/>
              </a:ext>
            </a:extLst>
          </p:cNvPr>
          <p:cNvSpPr txBox="1">
            <a:spLocks/>
          </p:cNvSpPr>
          <p:nvPr/>
        </p:nvSpPr>
        <p:spPr>
          <a:xfrm>
            <a:off x="8770186" y="1167976"/>
            <a:ext cx="2448272" cy="27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1400" dirty="0"/>
              <a:t>Statements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28CF5A-8DCB-4808-AE56-31AF3880C8BE}"/>
              </a:ext>
            </a:extLst>
          </p:cNvPr>
          <p:cNvSpPr txBox="1">
            <a:spLocks/>
          </p:cNvSpPr>
          <p:nvPr/>
        </p:nvSpPr>
        <p:spPr>
          <a:xfrm>
            <a:off x="1993503" y="3850425"/>
            <a:ext cx="2448272" cy="27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1400" dirty="0"/>
              <a:t>Methods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D315C5-85D6-41D9-B5B8-34F953B1568D}"/>
              </a:ext>
            </a:extLst>
          </p:cNvPr>
          <p:cNvSpPr txBox="1">
            <a:spLocks/>
          </p:cNvSpPr>
          <p:nvPr/>
        </p:nvSpPr>
        <p:spPr>
          <a:xfrm>
            <a:off x="8770187" y="3850425"/>
            <a:ext cx="2448272" cy="2713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14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61285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Review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83574" y="1769043"/>
            <a:ext cx="9071643" cy="5683202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  <a:p>
            <a:pPr marL="107999" indent="0" algn="ctr">
              <a:spcAft>
                <a:spcPts val="0"/>
              </a:spcAft>
              <a:buNone/>
            </a:pPr>
            <a:r>
              <a:rPr lang="en-AU" sz="2400" dirty="0">
                <a:solidFill>
                  <a:schemeClr val="tx1"/>
                </a:solidFill>
              </a:rPr>
              <a:t>Let's start with a quick review of lists.</a:t>
            </a:r>
          </a:p>
        </p:txBody>
      </p:sp>
    </p:spTree>
    <p:extLst>
      <p:ext uri="{BB962C8B-B14F-4D97-AF65-F5344CB8AC3E}">
        <p14:creationId xmlns:p14="http://schemas.microsoft.com/office/powerpoint/2010/main" val="341307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Listing the keys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95951" y="1763613"/>
            <a:ext cx="6048672" cy="4459066"/>
          </a:xfrm>
          <a:ln w="3175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the_dictionary.</a:t>
            </a:r>
            <a:r>
              <a:rPr lang="en-NZ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f'Key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key1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key2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key3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27200" y="1763613"/>
            <a:ext cx="5904656" cy="4459066"/>
          </a:xfrm>
          <a:prstGeom prst="rect">
            <a:avLst/>
          </a:prstGeom>
          <a:noFill/>
          <a:ln w="3175">
            <a:solidFill>
              <a:schemeClr val="accent1">
                <a:shade val="50000"/>
              </a:schemeClr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f'Key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NZ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key1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key2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key3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10702255" y="428344"/>
            <a:ext cx="2664296" cy="1008112"/>
          </a:xfrm>
          <a:prstGeom prst="wedgeEllipseCallout">
            <a:avLst>
              <a:gd name="adj1" fmla="val 16650"/>
              <a:gd name="adj2" fmla="val 2612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Using the explicit keys method might be clearer</a:t>
            </a:r>
          </a:p>
        </p:txBody>
      </p:sp>
    </p:spTree>
    <p:extLst>
      <p:ext uri="{BB962C8B-B14F-4D97-AF65-F5344CB8AC3E}">
        <p14:creationId xmlns:p14="http://schemas.microsoft.com/office/powerpoint/2010/main" val="276561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Listing the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83574" y="1769043"/>
            <a:ext cx="9077747" cy="5395170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each_value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the_dictionary.</a:t>
            </a:r>
            <a:r>
              <a:rPr lang="en-NZ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f'Value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each_value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value1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value2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value3</a:t>
            </a: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9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Listing keys and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9207" y="1769043"/>
            <a:ext cx="12673407" cy="5395170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each_value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the_dictionary.</a:t>
            </a:r>
            <a:r>
              <a:rPr lang="en-NZ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f'Key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has a value of {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each_value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key1 has a value of value1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key2 has a value of value2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key3 has a value of value3</a:t>
            </a:r>
            <a:endParaRPr lang="en-NZ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675769" y="2555701"/>
            <a:ext cx="3780422" cy="1296144"/>
          </a:xfrm>
          <a:prstGeom prst="wedgeEllipseCallout">
            <a:avLst>
              <a:gd name="adj1" fmla="val -119513"/>
              <a:gd name="adj2" fmla="val 66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This is a variation on the for loop we saw in an earlier session</a:t>
            </a:r>
          </a:p>
        </p:txBody>
      </p:sp>
    </p:spTree>
    <p:extLst>
      <p:ext uri="{BB962C8B-B14F-4D97-AF65-F5344CB8AC3E}">
        <p14:creationId xmlns:p14="http://schemas.microsoft.com/office/powerpoint/2010/main" val="186356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Modifying all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7159" y="1769043"/>
            <a:ext cx="9505056" cy="5395170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width=1, indent=4)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Iterate through each key modifying the associated value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'0'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width=1, indent=4)</a:t>
            </a:r>
            <a:r>
              <a:rPr lang="en-NZ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672215" y="5292005"/>
            <a:ext cx="3600400" cy="21602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'key1': 'value1',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'key1': 'value10',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'value20',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'value30'}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9456191" y="3851845"/>
            <a:ext cx="2988334" cy="720080"/>
          </a:xfrm>
          <a:prstGeom prst="wedgeEllipseCallout">
            <a:avLst>
              <a:gd name="adj1" fmla="val -53836"/>
              <a:gd name="adj2" fmla="val 1256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Append a 0 to the end of each value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0502762" y="131186"/>
            <a:ext cx="2736304" cy="1350557"/>
          </a:xfrm>
          <a:prstGeom prst="wedgeEllipseCallout">
            <a:avLst>
              <a:gd name="adj1" fmla="val -24399"/>
              <a:gd name="adj2" fmla="val 74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PrettyPrint</a:t>
            </a:r>
            <a:r>
              <a:rPr lang="en-NZ" sz="1100" dirty="0">
                <a:solidFill>
                  <a:schemeClr val="tx1"/>
                </a:solidFill>
              </a:rPr>
              <a:t> (</a:t>
            </a:r>
            <a:r>
              <a:rPr lang="en-NZ" sz="1100" dirty="0" err="1">
                <a:solidFill>
                  <a:schemeClr val="tx1"/>
                </a:solidFill>
              </a:rPr>
              <a:t>pprint</a:t>
            </a:r>
            <a:r>
              <a:rPr lang="en-NZ" sz="1100" dirty="0">
                <a:solidFill>
                  <a:schemeClr val="tx1"/>
                </a:solidFill>
              </a:rPr>
              <a:t>) is being used only because the output is clearer in this example.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Please experiment with </a:t>
            </a:r>
            <a:r>
              <a:rPr lang="en-NZ" sz="1100" dirty="0" err="1">
                <a:solidFill>
                  <a:schemeClr val="tx1"/>
                </a:solidFill>
              </a:rPr>
              <a:t>pprint</a:t>
            </a:r>
            <a:r>
              <a:rPr lang="en-NZ" sz="1100" dirty="0">
                <a:solidFill>
                  <a:schemeClr val="tx1"/>
                </a:solidFill>
              </a:rPr>
              <a:t> but don't use it in code submitted to Moodle</a:t>
            </a:r>
          </a:p>
        </p:txBody>
      </p:sp>
    </p:spTree>
    <p:extLst>
      <p:ext uri="{BB962C8B-B14F-4D97-AF65-F5344CB8AC3E}">
        <p14:creationId xmlns:p14="http://schemas.microsoft.com/office/powerpoint/2010/main" val="311546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1945" y="301324"/>
            <a:ext cx="12094572" cy="526186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Is a key </a:t>
            </a:r>
            <a:r>
              <a:rPr lang="en-GB" b="1" dirty="0"/>
              <a:t>in</a:t>
            </a:r>
            <a:r>
              <a:rPr lang="en-GB" dirty="0"/>
              <a:t> the dictionary?  Using the </a:t>
            </a:r>
            <a:r>
              <a:rPr lang="en-GB" b="1" dirty="0"/>
              <a:t>in</a:t>
            </a:r>
            <a:r>
              <a:rPr lang="en-GB" dirty="0"/>
              <a:t> operator.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1175" y="917531"/>
            <a:ext cx="6552728" cy="2664296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 if the key is present in the dictionary.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'key2'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key_present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f'It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key_present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that {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in the dictionary.')</a:t>
            </a:r>
          </a:p>
          <a:p>
            <a:pPr marL="107999" indent="0">
              <a:spcAft>
                <a:spcPts val="0"/>
              </a:spcAft>
              <a:buNone/>
            </a:pPr>
            <a:endParaRPr lang="en-AU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is True that key2 is in the dictionary.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1535311" y="3671848"/>
            <a:ext cx="2988334" cy="684053"/>
          </a:xfrm>
          <a:prstGeom prst="wedgeEllipseCallout">
            <a:avLst>
              <a:gd name="adj1" fmla="val -59934"/>
              <a:gd name="adj2" fmla="val -650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Hmmm, where have we seen this before?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79927" y="3581827"/>
            <a:ext cx="5976664" cy="28083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 if the key is present in the dictionary.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'key2'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key_present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key_present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print(f'{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in the dictionary.')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AU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 is in the dictionary.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175" y="4571925"/>
            <a:ext cx="5976664" cy="28083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 if the key is present in the dictionary.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'key2'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print(f'{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in the dictionary.')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AU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 is in the dictionary.</a:t>
            </a:r>
          </a:p>
        </p:txBody>
      </p:sp>
      <p:sp>
        <p:nvSpPr>
          <p:cNvPr id="7" name="Bent Arrow 6"/>
          <p:cNvSpPr/>
          <p:nvPr/>
        </p:nvSpPr>
        <p:spPr>
          <a:xfrm rot="5400000">
            <a:off x="8559533" y="572039"/>
            <a:ext cx="1001228" cy="3960440"/>
          </a:xfrm>
          <a:prstGeom prst="bentArrow">
            <a:avLst>
              <a:gd name="adj1" fmla="val 8229"/>
              <a:gd name="adj2" fmla="val 2244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800000">
            <a:off x="6575871" y="6516141"/>
            <a:ext cx="3230182" cy="510965"/>
          </a:xfrm>
          <a:prstGeom prst="bentArrow">
            <a:avLst>
              <a:gd name="adj1" fmla="val 17955"/>
              <a:gd name="adj2" fmla="val 36995"/>
              <a:gd name="adj3" fmla="val 4250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4199607" y="5079423"/>
            <a:ext cx="1656184" cy="788646"/>
          </a:xfrm>
          <a:prstGeom prst="cloudCallout">
            <a:avLst>
              <a:gd name="adj1" fmla="val -73644"/>
              <a:gd name="adj2" fmla="val 904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Simpler version?</a:t>
            </a:r>
          </a:p>
        </p:txBody>
      </p:sp>
    </p:spTree>
    <p:extLst>
      <p:ext uri="{BB962C8B-B14F-4D97-AF65-F5344CB8AC3E}">
        <p14:creationId xmlns:p14="http://schemas.microsoft.com/office/powerpoint/2010/main" val="83543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1945" y="301324"/>
            <a:ext cx="12094572" cy="526186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Using </a:t>
            </a:r>
            <a:r>
              <a:rPr lang="en-GB" b="1" dirty="0"/>
              <a:t>not</a:t>
            </a:r>
            <a:r>
              <a:rPr lang="en-GB" dirty="0"/>
              <a:t> with </a:t>
            </a:r>
            <a:r>
              <a:rPr lang="en-GB" b="1" dirty="0"/>
              <a:t>in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1175" y="917531"/>
            <a:ext cx="6696744" cy="2664296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 if the key is present in the dictionary.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'key4'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key_missing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f'It`s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key_missing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that {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not in the dictionary.')</a:t>
            </a:r>
          </a:p>
          <a:p>
            <a:pPr marL="107999" indent="0">
              <a:spcAft>
                <a:spcPts val="0"/>
              </a:spcAft>
              <a:buNone/>
            </a:pPr>
            <a:endParaRPr lang="en-AU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It`s True that key4 is not in the dictionary.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079927" y="3581827"/>
            <a:ext cx="6120680" cy="28083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 if the key is present in the dictionary.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'key4'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key_missing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key_missing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print(f'{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not in the dictionary.')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AU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key4 is not in the dictionary.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11175" y="4571925"/>
            <a:ext cx="5976664" cy="28083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True if the key is present in the dictionary.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'key4'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print(f'{</a:t>
            </a:r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reqd_key</a:t>
            </a:r>
            <a:r>
              <a:rPr lang="en-NZ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not in the dictionary.')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AU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key4 is not in the dictionary.</a:t>
            </a:r>
          </a:p>
        </p:txBody>
      </p:sp>
      <p:sp>
        <p:nvSpPr>
          <p:cNvPr id="7" name="Bent Arrow 6"/>
          <p:cNvSpPr/>
          <p:nvPr/>
        </p:nvSpPr>
        <p:spPr>
          <a:xfrm rot="5400000">
            <a:off x="8559533" y="572039"/>
            <a:ext cx="1001228" cy="3960440"/>
          </a:xfrm>
          <a:prstGeom prst="bentArrow">
            <a:avLst>
              <a:gd name="adj1" fmla="val 8229"/>
              <a:gd name="adj2" fmla="val 2244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800000">
            <a:off x="6575871" y="6516141"/>
            <a:ext cx="3230182" cy="510965"/>
          </a:xfrm>
          <a:prstGeom prst="bentArrow">
            <a:avLst>
              <a:gd name="adj1" fmla="val 17955"/>
              <a:gd name="adj2" fmla="val 36995"/>
              <a:gd name="adj3" fmla="val 4250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4199607" y="5079423"/>
            <a:ext cx="1656184" cy="788646"/>
          </a:xfrm>
          <a:prstGeom prst="cloudCallout">
            <a:avLst>
              <a:gd name="adj1" fmla="val -73644"/>
              <a:gd name="adj2" fmla="val 904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Simpler version?</a:t>
            </a:r>
          </a:p>
        </p:txBody>
      </p:sp>
    </p:spTree>
    <p:extLst>
      <p:ext uri="{BB962C8B-B14F-4D97-AF65-F5344CB8AC3E}">
        <p14:creationId xmlns:p14="http://schemas.microsoft.com/office/powerpoint/2010/main" val="36778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Using the get method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5" y="1259557"/>
            <a:ext cx="12384646" cy="612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endParaRPr lang="en-NZ" sz="2400" dirty="0"/>
          </a:p>
          <a:p>
            <a:pPr marL="107999" indent="0">
              <a:spcAft>
                <a:spcPts val="0"/>
              </a:spcAft>
              <a:buNone/>
            </a:pPr>
            <a:endParaRPr lang="en-NZ" sz="2400" dirty="0"/>
          </a:p>
          <a:p>
            <a:pPr marL="107999" indent="0">
              <a:spcAft>
                <a:spcPts val="0"/>
              </a:spcAft>
              <a:buNone/>
            </a:pPr>
            <a:endParaRPr lang="en-NZ" sz="2400" dirty="0"/>
          </a:p>
          <a:p>
            <a:pPr marL="107999" indent="0">
              <a:spcAft>
                <a:spcPts val="0"/>
              </a:spcAft>
              <a:buNone/>
            </a:pPr>
            <a:endParaRPr lang="en-NZ" sz="2400" dirty="0"/>
          </a:p>
          <a:p>
            <a:pPr marL="107999" indent="0" algn="ctr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the_dictionary</a:t>
            </a:r>
            <a:r>
              <a:rPr lang="en-NZ" sz="2400" dirty="0" err="1"/>
              <a:t>.get</a:t>
            </a:r>
            <a:r>
              <a:rPr lang="en-NZ" sz="2400" dirty="0"/>
              <a:t>(key[, default])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the_dictionary.get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key is present in </a:t>
            </a:r>
            <a:r>
              <a:rPr lang="en-NZ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the_dictionary</a:t>
            </a:r>
            <a:r>
              <a:rPr lang="en-N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the value will be returned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will be returned.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the_dictionary.get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'No such key')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key is present in </a:t>
            </a:r>
            <a:r>
              <a:rPr lang="en-NZ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the_dictionary</a:t>
            </a:r>
            <a:r>
              <a:rPr lang="en-N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the value will be returned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 such key' </a:t>
            </a:r>
            <a:r>
              <a:rPr lang="en-NZ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returned.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967359" y="1392942"/>
            <a:ext cx="2988334" cy="864096"/>
          </a:xfrm>
          <a:prstGeom prst="wedgeEllipseCallout">
            <a:avLst>
              <a:gd name="adj1" fmla="val 128595"/>
              <a:gd name="adj2" fmla="val 106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The </a:t>
            </a:r>
            <a:r>
              <a:rPr lang="en-NZ" i="1" dirty="0">
                <a:solidFill>
                  <a:schemeClr val="tx1"/>
                </a:solidFill>
              </a:rPr>
              <a:t>key</a:t>
            </a:r>
            <a:r>
              <a:rPr lang="en-NZ" dirty="0">
                <a:solidFill>
                  <a:schemeClr val="tx1"/>
                </a:solidFill>
              </a:rPr>
              <a:t> argument is mandatory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0068257" y="2950599"/>
            <a:ext cx="2988334" cy="1008112"/>
          </a:xfrm>
          <a:prstGeom prst="wedgeEllipseCallout">
            <a:avLst>
              <a:gd name="adj1" fmla="val -87902"/>
              <a:gd name="adj2" fmla="val -367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  <a:cs typeface="Courier New" panose="02070309020205020404" pitchFamily="49" charset="0"/>
              </a:rPr>
              <a:t>The []'s around the </a:t>
            </a:r>
            <a:r>
              <a:rPr lang="en-NZ" i="1" dirty="0">
                <a:solidFill>
                  <a:schemeClr val="tx1"/>
                </a:solidFill>
                <a:cs typeface="Courier New" panose="02070309020205020404" pitchFamily="49" charset="0"/>
              </a:rPr>
              <a:t>default</a:t>
            </a:r>
            <a:r>
              <a:rPr lang="en-NZ" dirty="0">
                <a:solidFill>
                  <a:schemeClr val="tx1"/>
                </a:solidFill>
                <a:cs typeface="Courier New" panose="02070309020205020404" pitchFamily="49" charset="0"/>
              </a:rPr>
              <a:t> argument means it is optional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65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Highlighting the power of the get method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945" y="1907629"/>
            <a:ext cx="12384646" cy="54726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not_present_msg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'Key is not present in the dictionary'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'key2'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print(f'{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}: {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not_present_msg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)}')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'key99'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print(f'{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}: {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the_dictionary.get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not_present_msg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)}')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key2: value2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key99: Key is not present in the dictionary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9777091" y="3419797"/>
            <a:ext cx="2988334" cy="864096"/>
          </a:xfrm>
          <a:prstGeom prst="wedgeEllipseCallout">
            <a:avLst>
              <a:gd name="adj1" fmla="val -69805"/>
              <a:gd name="adj2" fmla="val 897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'value2' is returned as the key is present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9929491" y="6516141"/>
            <a:ext cx="2988334" cy="864096"/>
          </a:xfrm>
          <a:prstGeom prst="wedgeEllipseCallout">
            <a:avLst>
              <a:gd name="adj1" fmla="val -42123"/>
              <a:gd name="adj2" fmla="val -88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not_present_msg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chemeClr val="tx1"/>
                </a:solidFill>
              </a:rPr>
              <a:t>is returned as the key is not present</a:t>
            </a:r>
          </a:p>
        </p:txBody>
      </p:sp>
    </p:spTree>
    <p:extLst>
      <p:ext uri="{BB962C8B-B14F-4D97-AF65-F5344CB8AC3E}">
        <p14:creationId xmlns:p14="http://schemas.microsoft.com/office/powerpoint/2010/main" val="2608312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81" y="200135"/>
            <a:ext cx="5760640" cy="27363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'Karen': 1001,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'Alan': 1002,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'Phil': 1101,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'Alice': 1108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 = 'Unknown contact.'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= input('Enter the contact: ')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contact in phones: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print(f'{contact}: {phones[contact]}')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print(f'{contact}: {unknown}')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3143" y="5147989"/>
            <a:ext cx="6690549" cy="2195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'Karen': 1001,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'Alan': 1002,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'Phil': 1101,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'Alice': 1108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 = 'Unknown contact.'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= input('Enter the contact: 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 =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phones.get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(contact, unknown)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print(f'{contact}: {extension}')</a:t>
            </a:r>
            <a:endParaRPr lang="en-NZ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3863302" y="1873598"/>
            <a:ext cx="1368152" cy="332412"/>
          </a:xfrm>
          <a:prstGeom prst="wedgeEllipseCallout">
            <a:avLst>
              <a:gd name="adj1" fmla="val -231733"/>
              <a:gd name="adj2" fmla="val 236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  <a:r>
              <a:rPr lang="en-NZ" sz="1400" baseline="30000" dirty="0">
                <a:solidFill>
                  <a:schemeClr val="tx1"/>
                </a:solidFill>
                <a:cs typeface="Courier New" panose="02070309020205020404" pitchFamily="49" charset="0"/>
              </a:rPr>
              <a:t>st</a:t>
            </a:r>
            <a:r>
              <a:rPr lang="en-NZ" sz="1400" dirty="0">
                <a:solidFill>
                  <a:schemeClr val="tx1"/>
                </a:solidFill>
                <a:cs typeface="Courier New" panose="02070309020205020404" pitchFamily="49" charset="0"/>
              </a:rPr>
              <a:t> lookup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85700" y="2778609"/>
            <a:ext cx="6624736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'Karen': 1001,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'Alan': 1002,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'Phil': 1101,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'Alice': 1108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 = 'Unknown contact.'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= input('Enter the contact: ')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 =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phones.get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extension is not None: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print(f'{contact}: {extension}')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print(f'{contact}: {unknown}')</a:t>
            </a:r>
            <a:endParaRPr lang="en-NZ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182699" y="2607468"/>
            <a:ext cx="1512168" cy="243174"/>
          </a:xfrm>
          <a:prstGeom prst="wedgeEllipseCallout">
            <a:avLst>
              <a:gd name="adj1" fmla="val -69964"/>
              <a:gd name="adj2" fmla="val -756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  <a:cs typeface="Courier New" panose="02070309020205020404" pitchFamily="49" charset="0"/>
              </a:rPr>
              <a:t>2nd lookup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5334571" y="4141850"/>
            <a:ext cx="1404156" cy="627374"/>
          </a:xfrm>
          <a:prstGeom prst="wedgeEllipseCallout">
            <a:avLst>
              <a:gd name="adj1" fmla="val 207308"/>
              <a:gd name="adj2" fmla="val 408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  <a:cs typeface="Courier New" panose="02070309020205020404" pitchFamily="49" charset="0"/>
              </a:rPr>
              <a:t>Only 1 dictionary lookup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949768" y="5219997"/>
            <a:ext cx="1978031" cy="987414"/>
          </a:xfrm>
          <a:prstGeom prst="wedgeEllipseCallout">
            <a:avLst>
              <a:gd name="adj1" fmla="val -28848"/>
              <a:gd name="adj2" fmla="val 101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  <a:cs typeface="Courier New" panose="02070309020205020404" pitchFamily="49" charset="0"/>
              </a:rPr>
              <a:t>Only 1 dictionary lookup and no conditional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11184383" y="3944551"/>
            <a:ext cx="2016224" cy="961759"/>
          </a:xfrm>
          <a:prstGeom prst="wedgeEllipseCallout">
            <a:avLst>
              <a:gd name="adj1" fmla="val -131368"/>
              <a:gd name="adj2" fmla="val 770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  <a:cs typeface="Courier New" panose="02070309020205020404" pitchFamily="49" charset="0"/>
              </a:rPr>
              <a:t>Conditional looking at the return value from get 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4" name="Bent Arrow 3"/>
          <p:cNvSpPr/>
          <p:nvPr/>
        </p:nvSpPr>
        <p:spPr>
          <a:xfrm rot="5400000">
            <a:off x="7407405" y="74867"/>
            <a:ext cx="1001228" cy="3960440"/>
          </a:xfrm>
          <a:prstGeom prst="bentArrow">
            <a:avLst>
              <a:gd name="adj1" fmla="val 8229"/>
              <a:gd name="adj2" fmla="val 2244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>
            <a:off x="6884837" y="6018969"/>
            <a:ext cx="2811595" cy="713196"/>
          </a:xfrm>
          <a:prstGeom prst="bentArrow">
            <a:avLst>
              <a:gd name="adj1" fmla="val 7138"/>
              <a:gd name="adj2" fmla="val 22446"/>
              <a:gd name="adj3" fmla="val 2600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5855791" y="788017"/>
            <a:ext cx="1512168" cy="504056"/>
          </a:xfrm>
          <a:prstGeom prst="cloudCallout">
            <a:avLst>
              <a:gd name="adj1" fmla="val -139144"/>
              <a:gd name="adj2" fmla="val 427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10100118" y="1885439"/>
            <a:ext cx="1512168" cy="504056"/>
          </a:xfrm>
          <a:prstGeom prst="cloudCallout">
            <a:avLst>
              <a:gd name="adj1" fmla="val -51068"/>
              <a:gd name="adj2" fmla="val 257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Better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7295951" y="6773193"/>
            <a:ext cx="1512168" cy="504056"/>
          </a:xfrm>
          <a:prstGeom prst="cloudCallout">
            <a:avLst>
              <a:gd name="adj1" fmla="val -89847"/>
              <a:gd name="adj2" fmla="val -2426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Best?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239167" y="3203773"/>
            <a:ext cx="4528119" cy="1611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All generate the following when run: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+mn-lt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contact: 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Phil: 1101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the contact: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NoSuchContact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NoSuchContact</a:t>
            </a:r>
            <a:r>
              <a:rPr lang="en-NZ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Unknown contact.</a:t>
            </a:r>
          </a:p>
        </p:txBody>
      </p:sp>
      <p:sp>
        <p:nvSpPr>
          <p:cNvPr id="19" name="Cloud Callout 18"/>
          <p:cNvSpPr/>
          <p:nvPr/>
        </p:nvSpPr>
        <p:spPr>
          <a:xfrm>
            <a:off x="9744223" y="6018969"/>
            <a:ext cx="3600399" cy="1433276"/>
          </a:xfrm>
          <a:prstGeom prst="cloudCallout">
            <a:avLst>
              <a:gd name="adj1" fmla="val 8518"/>
              <a:gd name="adj2" fmla="val -851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The important bit.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Where appropriate, please try to use this method, otherwise use the way you are comfortable with.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024143" y="110977"/>
            <a:ext cx="4319750" cy="9325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US" sz="2800" dirty="0"/>
              <a:t>Reasons for considering using the use get method</a:t>
            </a:r>
          </a:p>
        </p:txBody>
      </p:sp>
    </p:spTree>
    <p:extLst>
      <p:ext uri="{BB962C8B-B14F-4D97-AF65-F5344CB8AC3E}">
        <p14:creationId xmlns:p14="http://schemas.microsoft.com/office/powerpoint/2010/main" val="2626485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167160" y="103882"/>
            <a:ext cx="5184576" cy="2752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(Karen=1001,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Alan=1002,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Phil=1101,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Alice=1108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 = 'Unknown contact.'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= input('Enter the contact: ')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 =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phones.get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(contact, unknown)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print(f'{contact}: {extension}')</a:t>
            </a:r>
            <a:endParaRPr lang="en-NZ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47479" y="3350667"/>
            <a:ext cx="7200800" cy="10045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US" sz="2800" dirty="0"/>
              <a:t>Telephone lookup code using different ways to define and populate the dictionary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167855" y="4821510"/>
            <a:ext cx="5183881" cy="2664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{'Karen': 1001,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'Alan': 1002,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'Phil': 1101,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'Alice': 1108}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 = 'Unknown contact.'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= input('Enter the contact: ')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 =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phones.get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(contact, unknown)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print(f'{contact}: {extension}')</a:t>
            </a:r>
            <a:endParaRPr lang="en-NZ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8061547" y="103882"/>
            <a:ext cx="5184576" cy="2752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'Karen': 1001,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'Alan': 1002,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'Phil': 1101,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'Alice': 1108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 = 'Unknown contact.'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= input('Enter the contact: ')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 =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phones.get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(contact, unknown)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print(f'{contact}: {extension}')</a:t>
            </a:r>
            <a:endParaRPr lang="en-NZ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8035402" y="4825602"/>
            <a:ext cx="5184576" cy="2664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 =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'Karen A': '555 1001',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'Alan B': '555 1002',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'Phil C': '555 1101',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'Alice D': '555 1108'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 = 'Unknown contact.'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 = input('Enter the contact: ').title()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extension = </a:t>
            </a:r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phones.get</a:t>
            </a: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(contact, unknown)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print(f'{contact}: {extension}')</a:t>
            </a:r>
            <a:endParaRPr lang="en-NZ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11544423" y="5005622"/>
            <a:ext cx="1584176" cy="648072"/>
          </a:xfrm>
          <a:prstGeom prst="wedgeEllipseCallout">
            <a:avLst>
              <a:gd name="adj1" fmla="val -71176"/>
              <a:gd name="adj2" fmla="val 160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  <a:cs typeface="Courier New" panose="02070309020205020404" pitchFamily="49" charset="0"/>
              </a:rPr>
              <a:t>Needs quotes because the value is alphanumeric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623543" y="5005622"/>
            <a:ext cx="1548172" cy="648072"/>
          </a:xfrm>
          <a:prstGeom prst="wedgeEllipseCallout">
            <a:avLst>
              <a:gd name="adj1" fmla="val -87157"/>
              <a:gd name="adj2" fmla="val -94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  <a:cs typeface="Courier New" panose="02070309020205020404" pitchFamily="49" charset="0"/>
              </a:rPr>
              <a:t>Needs quotes either single or double around the keys</a:t>
            </a:r>
            <a:endParaRPr lang="en-NZ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Mixed 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1945" y="1769043"/>
            <a:ext cx="12094572" cy="3810994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mixed_data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[3, 'Elephant', 2, 'Bananas', 1, '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Pushmi-Pullyu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print(f'{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mixed_data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=}')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mixed_data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mixed_data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mixed_data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mixed_data</a:t>
            </a: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=[3, 'Elephant', 2, 'Bananas', 1, '</a:t>
            </a:r>
            <a:r>
              <a:rPr lang="en-NZ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Pushmi-Pullyu</a:t>
            </a: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Elephant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Bananas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Pushmi-Pullyu</a:t>
            </a:r>
            <a:endParaRPr lang="en-NZ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711775" y="2699717"/>
            <a:ext cx="2088232" cy="936104"/>
          </a:xfrm>
          <a:prstGeom prst="wedgeEllipseCallout">
            <a:avLst>
              <a:gd name="adj1" fmla="val -129196"/>
              <a:gd name="adj2" fmla="val -362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  <a:cs typeface="Arial" panose="020B0604020202020204" pitchFamily="34" charset="0"/>
              </a:rPr>
              <a:t>The index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234955" y="6804173"/>
            <a:ext cx="4968552" cy="4541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 algn="l">
              <a:spcAft>
                <a:spcPts val="0"/>
              </a:spcAft>
              <a:buFont typeface="StarSymbol"/>
              <a:buNone/>
            </a:pPr>
            <a:r>
              <a:rPr lang="en-AU" sz="2400" dirty="0">
                <a:solidFill>
                  <a:schemeClr val="tx1"/>
                </a:solidFill>
              </a:rPr>
              <a:t>Lists are accessed using an </a:t>
            </a:r>
            <a:r>
              <a:rPr lang="en-AU" sz="2400" b="1" dirty="0">
                <a:solidFill>
                  <a:schemeClr val="tx1"/>
                </a:solidFill>
              </a:rPr>
              <a:t>index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94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Mixed keys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7158" y="1338607"/>
            <a:ext cx="10873208" cy="5395170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no_award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'unplaced'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1: 'Gold',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2: 'Silver',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3: 'Bronze',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'unplaced': 'Sorry, no award'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= int(input('Finish position: '))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position in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f'Player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be awarded a {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[position]} medal.')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no_award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]}.')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11112375" y="4215083"/>
            <a:ext cx="2016224" cy="927683"/>
          </a:xfrm>
          <a:prstGeom prst="wedgeEllipseCallout">
            <a:avLst>
              <a:gd name="adj1" fmla="val -53718"/>
              <a:gd name="adj2" fmla="val 655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Program was run 3 times.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3551535" y="1338607"/>
            <a:ext cx="1944025" cy="1440160"/>
          </a:xfrm>
          <a:prstGeom prst="wedgeEllipseCallout">
            <a:avLst>
              <a:gd name="adj1" fmla="val -75936"/>
              <a:gd name="adj2" fmla="val 61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The keys are a mixture of integer and string types.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7872375" y="1166299"/>
            <a:ext cx="4462454" cy="2188954"/>
          </a:xfrm>
          <a:prstGeom prst="cloudCallout">
            <a:avLst>
              <a:gd name="adj1" fmla="val -66802"/>
              <a:gd name="adj2" fmla="val 376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Using the ideas raised in an earlier slide, how could this code be rewritten?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499532" y="5415815"/>
            <a:ext cx="4501521" cy="17483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 position: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 will be awarded a Gold medal.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 position: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 will be awarded a Bronze medal.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US" sz="1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 position: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Sorry, no award.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6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Removing a key from the dictionary.</a:t>
            </a:r>
            <a:br>
              <a:rPr lang="en-GB" dirty="0"/>
            </a:br>
            <a:r>
              <a:rPr lang="en-GB" dirty="0"/>
              <a:t>Using del()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7200" y="1769043"/>
            <a:ext cx="8136904" cy="5539186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1: 'Gold',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2: 'Silver',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3: 'Bronze',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'unplaced': 'Sorry, no award'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width = 1, indent = 4)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['unplaced']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print('After the deletion: 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pprint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width = 1, indent = 4)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888239" y="3563813"/>
            <a:ext cx="2808312" cy="34850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{   1: 'Gold',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    2: 'Silver',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    3: 'Bronze',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    'unplaced': 'Sorry, 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                'no 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                'award'}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After the deletion: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{   1: 'Gold',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    2: 'Silver',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    3: 'Bronze'}</a:t>
            </a:r>
          </a:p>
        </p:txBody>
      </p:sp>
      <p:sp>
        <p:nvSpPr>
          <p:cNvPr id="5" name="Cloud Callout 5">
            <a:extLst>
              <a:ext uri="{FF2B5EF4-FFF2-40B4-BE49-F238E27FC236}">
                <a16:creationId xmlns:a16="http://schemas.microsoft.com/office/drawing/2014/main" id="{401623B2-2974-4D60-8942-4057EB01C1D2}"/>
              </a:ext>
            </a:extLst>
          </p:cNvPr>
          <p:cNvSpPr/>
          <p:nvPr/>
        </p:nvSpPr>
        <p:spPr>
          <a:xfrm>
            <a:off x="5639767" y="2123653"/>
            <a:ext cx="2015864" cy="1029362"/>
          </a:xfrm>
          <a:prstGeom prst="cloudCallout">
            <a:avLst>
              <a:gd name="adj1" fmla="val -77197"/>
              <a:gd name="adj2" fmla="val -41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Remember pretty print is just to make the output clearer here</a:t>
            </a:r>
          </a:p>
        </p:txBody>
      </p:sp>
    </p:spTree>
    <p:extLst>
      <p:ext uri="{BB962C8B-B14F-4D97-AF65-F5344CB8AC3E}">
        <p14:creationId xmlns:p14="http://schemas.microsoft.com/office/powerpoint/2010/main" val="4236399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159" y="301323"/>
            <a:ext cx="13177464" cy="1262155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How many pairs are there in the dictionary?</a:t>
            </a:r>
            <a:br>
              <a:rPr lang="en-GB" dirty="0"/>
            </a:br>
            <a:r>
              <a:rPr lang="en-GB" dirty="0"/>
              <a:t>Using </a:t>
            </a:r>
            <a:r>
              <a:rPr lang="en-GB" dirty="0" err="1"/>
              <a:t>len</a:t>
            </a:r>
            <a:r>
              <a:rPr lang="en-GB" dirty="0"/>
              <a:t>()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3184" y="1907629"/>
            <a:ext cx="2952328" cy="1944216"/>
          </a:xfrm>
          <a:ln w="3175">
            <a:solidFill>
              <a:schemeClr val="accent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16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695551" y="1907629"/>
            <a:ext cx="2952327" cy="194421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1: 'Gold', 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2: 'Silver', 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3: 'Bronze'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3183" y="4787949"/>
            <a:ext cx="2952329" cy="201622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NZ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print(bool(</a:t>
            </a:r>
            <a:r>
              <a:rPr lang="en-NZ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NZ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NZ" sz="1600" dirty="0" err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695551" y="4787949"/>
            <a:ext cx="2952328" cy="201622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1: 'Gold', 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2: 'Silver', 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3: 'Bronze'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print(bool(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872015" y="4787949"/>
            <a:ext cx="5256584" cy="223224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1: 'Gold', 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2: 'Silver', 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3: 'Bronze'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print('When will this be displayed?')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print('What about this?')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11122554" y="1963458"/>
            <a:ext cx="1871848" cy="1043533"/>
          </a:xfrm>
          <a:prstGeom prst="cloudCallout">
            <a:avLst>
              <a:gd name="adj1" fmla="val -66802"/>
              <a:gd name="adj2" fmla="val 376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What if you wanted to know if the dictionary was empty or not?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839380" y="1878367"/>
            <a:ext cx="5256584" cy="223224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1: 'Gold', 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2: 'Silver', 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3: 'Bronze'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game_award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0: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print('When will this be displayed?')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print('What about this?')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11814903" y="4859957"/>
            <a:ext cx="1187591" cy="766709"/>
          </a:xfrm>
          <a:prstGeom prst="cloudCallout">
            <a:avLst>
              <a:gd name="adj1" fmla="val -66802"/>
              <a:gd name="adj2" fmla="val 376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This is more </a:t>
            </a:r>
            <a:r>
              <a:rPr lang="en-NZ" sz="1000" dirty="0" err="1">
                <a:solidFill>
                  <a:schemeClr val="tx1"/>
                </a:solidFill>
              </a:rPr>
              <a:t>Pythonic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1175271" y="6910936"/>
            <a:ext cx="1152127" cy="598577"/>
          </a:xfrm>
          <a:prstGeom prst="cloudCallout">
            <a:avLst>
              <a:gd name="adj1" fmla="val -34883"/>
              <a:gd name="adj2" fmla="val -918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Why was False displayed?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4595650" y="6910935"/>
            <a:ext cx="1152127" cy="598577"/>
          </a:xfrm>
          <a:prstGeom prst="cloudCallout">
            <a:avLst>
              <a:gd name="adj1" fmla="val -55588"/>
              <a:gd name="adj2" fmla="val -968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Why was True displayed?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3182" y="4355901"/>
            <a:ext cx="6264695" cy="3252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US" sz="1800" dirty="0"/>
              <a:t>Let's look at what happens when we treat it as a </a:t>
            </a:r>
            <a:r>
              <a:rPr lang="en-US" sz="1800" dirty="0" err="1"/>
              <a:t>boolean</a:t>
            </a:r>
            <a:endParaRPr lang="en-US" sz="18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83181" y="1553082"/>
            <a:ext cx="6264695" cy="3252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US" sz="1800" dirty="0"/>
              <a:t>The </a:t>
            </a:r>
            <a:r>
              <a:rPr lang="en-US" sz="1800" dirty="0" err="1"/>
              <a:t>len</a:t>
            </a:r>
            <a:r>
              <a:rPr lang="en-US" sz="1800" dirty="0"/>
              <a:t> function returns the number of pairs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223943" y="1763613"/>
            <a:ext cx="0" cy="56713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25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1945" y="3165754"/>
            <a:ext cx="12094572" cy="1262155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Dictionaries with functions </a:t>
            </a:r>
          </a:p>
        </p:txBody>
      </p:sp>
    </p:spTree>
    <p:extLst>
      <p:ext uri="{BB962C8B-B14F-4D97-AF65-F5344CB8AC3E}">
        <p14:creationId xmlns:p14="http://schemas.microsoft.com/office/powerpoint/2010/main" val="294311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Displaying the values using a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167" y="1597682"/>
            <a:ext cx="9077747" cy="5395170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display_values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 Display the values in a dictionary """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each_value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usr_dictionary.values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each_value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useful_dictionary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display_values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useful_dictionary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NZ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670173" y="6028044"/>
            <a:ext cx="3096344" cy="964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value1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value2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NZ" sz="1800" dirty="0">
                <a:solidFill>
                  <a:srgbClr val="00B0F0"/>
                </a:solidFill>
              </a:rPr>
              <a:t>value3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9347564" y="3503179"/>
            <a:ext cx="3816424" cy="1584176"/>
          </a:xfrm>
          <a:prstGeom prst="cloudCallout">
            <a:avLst>
              <a:gd name="adj1" fmla="val -54301"/>
              <a:gd name="adj2" fmla="val -395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tx1"/>
                </a:solidFill>
              </a:rPr>
              <a:t>What would we need to do in order to display each key and the associated value?</a:t>
            </a:r>
            <a:br>
              <a:rPr lang="en-NZ" sz="1600" dirty="0">
                <a:solidFill>
                  <a:schemeClr val="tx1"/>
                </a:solidFill>
              </a:rPr>
            </a:br>
            <a:r>
              <a:rPr lang="en-NZ" sz="1600" dirty="0">
                <a:solidFill>
                  <a:schemeClr val="tx1"/>
                </a:solidFill>
              </a:rPr>
              <a:t>Have we seen some code to do this?</a:t>
            </a:r>
          </a:p>
        </p:txBody>
      </p:sp>
    </p:spTree>
    <p:extLst>
      <p:ext uri="{BB962C8B-B14F-4D97-AF65-F5344CB8AC3E}">
        <p14:creationId xmlns:p14="http://schemas.microsoft.com/office/powerpoint/2010/main" val="726882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1945" y="301324"/>
            <a:ext cx="12094572" cy="454178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Modifying the values using a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167" y="899517"/>
            <a:ext cx="9077747" cy="6093335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display_values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usr_dictionary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 Display the values in a dictionary """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each_value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usr_dictionary.values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each_value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modify_values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usr_dictionary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 Modify the values in a dictionary """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usr_dictionary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usr_dictionary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'Updated ' +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usr_dictionary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each_key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useful_dictionary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'key2': 'value2',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'key3': 'value3'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 dictionary is ...')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display_values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useful_dictionary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print('Modifying the values...')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modify_values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useful_dictionary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 dictionary is now ...')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display_values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useful_dictionary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888239" y="4067869"/>
            <a:ext cx="3096344" cy="29810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</a:rPr>
              <a:t>The dictionary is ...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</a:rPr>
              <a:t>value1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</a:rPr>
              <a:t>value2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</a:rPr>
              <a:t>value3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</a:rPr>
              <a:t>Modifying the values...</a:t>
            </a:r>
          </a:p>
          <a:p>
            <a:pPr marL="107999" indent="0">
              <a:spcAft>
                <a:spcPts val="0"/>
              </a:spcAft>
              <a:buNone/>
            </a:pPr>
            <a:endParaRPr lang="en-US" sz="1800" dirty="0">
              <a:solidFill>
                <a:srgbClr val="00B0F0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</a:rPr>
              <a:t>The dictionary is now ...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</a:rPr>
              <a:t>Updated value1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</a:rPr>
              <a:t>Updated value2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</a:rPr>
              <a:t>Updated value3</a:t>
            </a:r>
            <a:endParaRPr lang="en-NZ" sz="1800" dirty="0">
              <a:solidFill>
                <a:srgbClr val="00B0F0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7727999" y="5724053"/>
            <a:ext cx="1728192" cy="720080"/>
          </a:xfrm>
          <a:prstGeom prst="cloudCallout">
            <a:avLst>
              <a:gd name="adj1" fmla="val 68630"/>
              <a:gd name="adj2" fmla="val 60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What happened?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343623" y="6042116"/>
            <a:ext cx="2232248" cy="804033"/>
          </a:xfrm>
          <a:prstGeom prst="cloudCallout">
            <a:avLst>
              <a:gd name="adj1" fmla="val -76077"/>
              <a:gd name="adj2" fmla="val 310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Which dictionary is passed to the function?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3695551" y="4067869"/>
            <a:ext cx="2448272" cy="720080"/>
          </a:xfrm>
          <a:prstGeom prst="cloudCallout">
            <a:avLst>
              <a:gd name="adj1" fmla="val -39763"/>
              <a:gd name="adj2" fmla="val -689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Which dictionary is being modified?</a:t>
            </a:r>
          </a:p>
        </p:txBody>
      </p:sp>
    </p:spTree>
    <p:extLst>
      <p:ext uri="{BB962C8B-B14F-4D97-AF65-F5344CB8AC3E}">
        <p14:creationId xmlns:p14="http://schemas.microsoft.com/office/powerpoint/2010/main" val="1007329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Review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107999" indent="0">
              <a:buNone/>
            </a:pPr>
            <a:endParaRPr lang="en-US" dirty="0"/>
          </a:p>
          <a:p>
            <a:pPr marL="107999" indent="0">
              <a:buNone/>
            </a:pPr>
            <a:r>
              <a:rPr lang="en-US" dirty="0"/>
              <a:t>In this session, we saw how to manipulate items in dictionaries.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066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This session.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1945" y="3419797"/>
            <a:ext cx="12094572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96240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dirty="0"/>
              <a:t>Dictionary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1175" y="1769043"/>
            <a:ext cx="12889431" cy="5683202"/>
          </a:xfrm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AU" sz="2400" dirty="0">
                <a:solidFill>
                  <a:schemeClr val="tx1"/>
                </a:solidFill>
              </a:rPr>
              <a:t>Remember the role of the </a:t>
            </a:r>
            <a:r>
              <a:rPr lang="en-AU" sz="2400" i="1" dirty="0">
                <a:solidFill>
                  <a:schemeClr val="tx1"/>
                </a:solidFill>
              </a:rPr>
              <a:t>keyword</a:t>
            </a:r>
            <a:r>
              <a:rPr lang="en-AU" sz="2400" dirty="0">
                <a:solidFill>
                  <a:schemeClr val="tx1"/>
                </a:solidFill>
              </a:rPr>
              <a:t> when using a carbon based dictionary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AU" sz="2400" dirty="0">
                <a:solidFill>
                  <a:schemeClr val="tx1"/>
                </a:solidFill>
              </a:rPr>
              <a:t>or even dictionary.com?</a:t>
            </a:r>
          </a:p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AU" sz="2400" dirty="0">
                <a:solidFill>
                  <a:schemeClr val="tx1"/>
                </a:solidFill>
              </a:rPr>
              <a:t>A dictionary data type is another data structure in Python. </a:t>
            </a:r>
          </a:p>
          <a:p>
            <a:pPr marL="107999" indent="0">
              <a:spcAft>
                <a:spcPts val="0"/>
              </a:spcAft>
              <a:buNone/>
            </a:pPr>
            <a:r>
              <a:rPr lang="en-AU" sz="2400" dirty="0">
                <a:solidFill>
                  <a:schemeClr val="tx1"/>
                </a:solidFill>
              </a:rPr>
              <a:t>Dictionaries store data in </a:t>
            </a:r>
            <a:r>
              <a:rPr lang="en-AU" sz="2400" i="1" dirty="0">
                <a:solidFill>
                  <a:schemeClr val="tx1"/>
                </a:solidFill>
              </a:rPr>
              <a:t>key-value</a:t>
            </a:r>
            <a:r>
              <a:rPr lang="en-AU" sz="2400" dirty="0">
                <a:solidFill>
                  <a:schemeClr val="tx1"/>
                </a:solidFill>
              </a:rPr>
              <a:t> pairs.  We can access the data (the value) in a Python dictionary by using a </a:t>
            </a:r>
            <a:r>
              <a:rPr lang="en-AU" sz="2400" i="1" dirty="0">
                <a:solidFill>
                  <a:schemeClr val="tx1"/>
                </a:solidFill>
              </a:rPr>
              <a:t>key</a:t>
            </a:r>
            <a:r>
              <a:rPr lang="en-AU" sz="2400" dirty="0">
                <a:solidFill>
                  <a:schemeClr val="tx1"/>
                </a:solidFill>
              </a:rPr>
              <a:t>, not its position or index.</a:t>
            </a:r>
          </a:p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AU" sz="2400" dirty="0">
                <a:solidFill>
                  <a:schemeClr val="tx1"/>
                </a:solidFill>
              </a:rPr>
              <a:t>Python dictionaries are efficient data structures and therefore </a:t>
            </a:r>
            <a:r>
              <a:rPr lang="en-AU" sz="2400" b="1" dirty="0">
                <a:solidFill>
                  <a:schemeClr val="tx1"/>
                </a:solidFill>
              </a:rPr>
              <a:t>fast</a:t>
            </a:r>
            <a:r>
              <a:rPr lang="en-AU" sz="2400" dirty="0">
                <a:solidFill>
                  <a:schemeClr val="tx1"/>
                </a:solidFill>
              </a:rPr>
              <a:t>.</a:t>
            </a:r>
          </a:p>
          <a:p>
            <a:pPr marL="107999" indent="0">
              <a:spcAft>
                <a:spcPts val="0"/>
              </a:spcAft>
              <a:buNone/>
            </a:pP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4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Terminology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A0A24E-3777-EDC0-7C48-D64F4B7C08E3}"/>
              </a:ext>
            </a:extLst>
          </p:cNvPr>
          <p:cNvGraphicFramePr>
            <a:graphicFrameLocks noGrp="1"/>
          </p:cNvGraphicFramePr>
          <p:nvPr/>
        </p:nvGraphicFramePr>
        <p:xfrm>
          <a:off x="887239" y="1331565"/>
          <a:ext cx="12094572" cy="602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17960502"/>
                    </a:ext>
                  </a:extLst>
                </a:gridCol>
                <a:gridCol w="8062124">
                  <a:extLst>
                    <a:ext uri="{9D8B030D-6E8A-4147-A177-3AD203B41FA5}">
                      <a16:colId xmlns:a16="http://schemas.microsoft.com/office/drawing/2014/main" val="643901371"/>
                    </a:ext>
                  </a:extLst>
                </a:gridCol>
              </a:tblGrid>
              <a:tr h="579718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  <a:endParaRPr lang="en-NZ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Meaning</a:t>
                      </a:r>
                      <a:endParaRPr lang="en-NZ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16510"/>
                  </a:ext>
                </a:extLst>
              </a:tr>
              <a:tr h="1023031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Dictionary</a:t>
                      </a:r>
                      <a:endParaRPr lang="en-N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/>
                        <a:t>A collection in which the elements are arranged by keys, with each value having its own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96143"/>
                  </a:ext>
                </a:extLst>
              </a:tr>
              <a:tr h="1023031">
                <a:tc>
                  <a:txBody>
                    <a:bodyPr/>
                    <a:lstStyle/>
                    <a:p>
                      <a:r>
                        <a:rPr lang="en-AU" sz="2400" b="1" dirty="0"/>
                        <a:t>Key</a:t>
                      </a:r>
                      <a:endParaRPr lang="en-N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Provides a unique identifier for a value in a dictionary, to make it easy to look 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18510"/>
                  </a:ext>
                </a:extLst>
              </a:tr>
              <a:tr h="1023031">
                <a:tc>
                  <a:txBody>
                    <a:bodyPr/>
                    <a:lstStyle/>
                    <a:p>
                      <a:r>
                        <a:rPr lang="en-AU" sz="2400" b="1" dirty="0"/>
                        <a:t>Value</a:t>
                      </a:r>
                      <a:endParaRPr lang="en-NZ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/>
                        <a:t>Each element in a dictionary has a key and a value. The key is how to find the value, the value is the actual data in the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28578"/>
                  </a:ext>
                </a:extLst>
              </a:tr>
              <a:tr h="1023031">
                <a:tc>
                  <a:txBody>
                    <a:bodyPr/>
                    <a:lstStyle/>
                    <a:p>
                      <a:r>
                        <a:rPr lang="en-US" sz="2400" b="1" dirty="0"/>
                        <a:t>Mutable/Immutable</a:t>
                      </a:r>
                      <a:endParaRPr lang="en-NZ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something is </a:t>
                      </a:r>
                      <a:r>
                        <a:rPr lang="en-US" sz="2400" b="1" i="1" dirty="0"/>
                        <a:t>mutable</a:t>
                      </a:r>
                      <a:r>
                        <a:rPr lang="en-US" sz="2400" dirty="0"/>
                        <a:t> it can be changed, if it is </a:t>
                      </a:r>
                      <a:r>
                        <a:rPr lang="en-US" sz="2400" b="1" i="1" dirty="0"/>
                        <a:t>immutable</a:t>
                      </a:r>
                      <a:r>
                        <a:rPr lang="en-US" sz="2400" dirty="0"/>
                        <a:t>, it cannot be changed. </a:t>
                      </a:r>
                    </a:p>
                    <a:p>
                      <a:r>
                        <a:rPr lang="en-US" sz="2400" dirty="0"/>
                        <a:t>Comes from the words ‘mutate’ (to change) and ‘able’.</a:t>
                      </a:r>
                      <a:endParaRPr lang="en-N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4302"/>
                  </a:ext>
                </a:extLst>
              </a:tr>
              <a:tr h="1023031">
                <a:tc>
                  <a:txBody>
                    <a:bodyPr/>
                    <a:lstStyle/>
                    <a:p>
                      <a:r>
                        <a:rPr lang="en-US" sz="2400" b="1" dirty="0"/>
                        <a:t>Tuple</a:t>
                      </a:r>
                      <a:endParaRPr lang="en-NZ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Like a list except it’s immutable (can’t be changed once it’s created)</a:t>
                      </a:r>
                      <a:endParaRPr lang="en-N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07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2601" y="611485"/>
            <a:ext cx="12094572" cy="598194"/>
          </a:xfrm>
        </p:spPr>
        <p:txBody>
          <a:bodyPr/>
          <a:lstStyle/>
          <a:p>
            <a:pPr lvl="0">
              <a:buNone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A List of numbers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60750" y="2843733"/>
          <a:ext cx="10306423" cy="217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0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67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92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45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3000" dirty="0">
                          <a:effectLst/>
                        </a:rPr>
                        <a:t>0</a:t>
                      </a: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DB1A76-4E49-8D97-32E4-BA41C2E2DE67}"/>
              </a:ext>
            </a:extLst>
          </p:cNvPr>
          <p:cNvSpPr txBox="1"/>
          <p:nvPr/>
        </p:nvSpPr>
        <p:spPr>
          <a:xfrm>
            <a:off x="167160" y="3047275"/>
            <a:ext cx="1994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/>
              <a:t>Value: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49504-9EB1-C94F-10D1-F9E115A2431F}"/>
              </a:ext>
            </a:extLst>
          </p:cNvPr>
          <p:cNvSpPr txBox="1"/>
          <p:nvPr/>
        </p:nvSpPr>
        <p:spPr>
          <a:xfrm>
            <a:off x="523781" y="4242203"/>
            <a:ext cx="163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/>
              <a:t>Index:</a:t>
            </a:r>
          </a:p>
        </p:txBody>
      </p:sp>
    </p:spTree>
    <p:extLst>
      <p:ext uri="{BB962C8B-B14F-4D97-AF65-F5344CB8AC3E}">
        <p14:creationId xmlns:p14="http://schemas.microsoft.com/office/powerpoint/2010/main" val="38416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2601" y="611485"/>
            <a:ext cx="12094572" cy="598194"/>
          </a:xfrm>
        </p:spPr>
        <p:txBody>
          <a:bodyPr/>
          <a:lstStyle/>
          <a:p>
            <a:pPr lvl="0">
              <a:buNone/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A Dictionary of numbers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60750" y="2843733"/>
          <a:ext cx="10306423" cy="217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0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67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92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45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NZ" sz="3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AU" sz="2400" dirty="0">
                          <a:effectLst/>
                        </a:rPr>
                        <a:t>“Tim”</a:t>
                      </a: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“Adnan”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“Hansi”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“Mehdi”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“Amit”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Dipendra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NZ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1000" marR="251000" marT="125500" marB="125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DB1A76-4E49-8D97-32E4-BA41C2E2DE67}"/>
              </a:ext>
            </a:extLst>
          </p:cNvPr>
          <p:cNvSpPr txBox="1"/>
          <p:nvPr/>
        </p:nvSpPr>
        <p:spPr>
          <a:xfrm>
            <a:off x="95152" y="3047275"/>
            <a:ext cx="2160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/>
              <a:t>Value: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49504-9EB1-C94F-10D1-F9E115A2431F}"/>
              </a:ext>
            </a:extLst>
          </p:cNvPr>
          <p:cNvSpPr txBox="1"/>
          <p:nvPr/>
        </p:nvSpPr>
        <p:spPr>
          <a:xfrm>
            <a:off x="523781" y="4242203"/>
            <a:ext cx="1638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/>
              <a:t>Key: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25A759-6212-7EBB-E5A3-38424E1A06B8}"/>
              </a:ext>
            </a:extLst>
          </p:cNvPr>
          <p:cNvCxnSpPr>
            <a:cxnSpLocks/>
          </p:cNvCxnSpPr>
          <p:nvPr/>
        </p:nvCxnSpPr>
        <p:spPr>
          <a:xfrm flipH="1" flipV="1">
            <a:off x="2161917" y="4888534"/>
            <a:ext cx="1317332" cy="15942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1D6107-AC7D-BE59-4313-85B04E61C408}"/>
              </a:ext>
            </a:extLst>
          </p:cNvPr>
          <p:cNvSpPr txBox="1"/>
          <p:nvPr/>
        </p:nvSpPr>
        <p:spPr>
          <a:xfrm>
            <a:off x="2363126" y="6375753"/>
            <a:ext cx="50768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 Key is like an index except we get to choose it!</a:t>
            </a:r>
          </a:p>
        </p:txBody>
      </p:sp>
    </p:spTree>
    <p:extLst>
      <p:ext uri="{BB962C8B-B14F-4D97-AF65-F5344CB8AC3E}">
        <p14:creationId xmlns:p14="http://schemas.microsoft.com/office/powerpoint/2010/main" val="9253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1945" y="301324"/>
            <a:ext cx="12094572" cy="958234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Creating a dictionary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1945" y="2022072"/>
            <a:ext cx="4032257" cy="1901781"/>
          </a:xfrm>
          <a:ln w="3175">
            <a:solidFill>
              <a:schemeClr val="accent1"/>
            </a:solidFill>
          </a:ln>
        </p:spPr>
        <p:txBody>
          <a:bodyPr/>
          <a:lstStyle/>
          <a:p>
            <a:pPr marL="107999" indent="0">
              <a:spcAft>
                <a:spcPts val="0"/>
              </a:spcAft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107999" indent="0">
              <a:spcAft>
                <a:spcPts val="0"/>
              </a:spcAft>
              <a:buNone/>
            </a:pPr>
            <a:endParaRPr lang="en-NZ" sz="2400" dirty="0">
              <a:solidFill>
                <a:schemeClr val="tx1"/>
              </a:solidFill>
            </a:endParaRPr>
          </a:p>
          <a:p>
            <a:pPr marL="107999" indent="0">
              <a:spcAft>
                <a:spcPts val="0"/>
              </a:spcAft>
              <a:buNone/>
            </a:pPr>
            <a:r>
              <a:rPr lang="en-NZ" sz="2400" dirty="0">
                <a:solidFill>
                  <a:schemeClr val="tx1"/>
                </a:solidFill>
              </a:rPr>
              <a:t>That's it!</a:t>
            </a:r>
          </a:p>
        </p:txBody>
      </p:sp>
      <p:sp>
        <p:nvSpPr>
          <p:cNvPr id="4" name="Cloud Callout 7">
            <a:extLst>
              <a:ext uri="{FF2B5EF4-FFF2-40B4-BE49-F238E27FC236}">
                <a16:creationId xmlns:a16="http://schemas.microsoft.com/office/drawing/2014/main" id="{0E6C908A-5EA7-4E5B-845F-608364F151F4}"/>
              </a:ext>
            </a:extLst>
          </p:cNvPr>
          <p:cNvSpPr/>
          <p:nvPr/>
        </p:nvSpPr>
        <p:spPr>
          <a:xfrm>
            <a:off x="11256391" y="65925"/>
            <a:ext cx="2083883" cy="936104"/>
          </a:xfrm>
          <a:prstGeom prst="cloudCallout">
            <a:avLst>
              <a:gd name="adj1" fmla="val -51974"/>
              <a:gd name="adj2" fmla="val 565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Generic object names are used just to focus on working with a dictionary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5A92547-BFB1-41B7-AECF-FCDFEE778A45}"/>
              </a:ext>
            </a:extLst>
          </p:cNvPr>
          <p:cNvSpPr txBox="1">
            <a:spLocks/>
          </p:cNvSpPr>
          <p:nvPr/>
        </p:nvSpPr>
        <p:spPr>
          <a:xfrm>
            <a:off x="6359847" y="2022072"/>
            <a:ext cx="6768561" cy="1901781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{'key1': 'value1'}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400" dirty="0">
                <a:solidFill>
                  <a:schemeClr val="tx1"/>
                </a:solidFill>
              </a:rPr>
              <a:t>or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'key1': 'value1'</a:t>
            </a:r>
          </a:p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NZ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3A4B61-6BA1-4186-927F-455A201D37FD}"/>
              </a:ext>
            </a:extLst>
          </p:cNvPr>
          <p:cNvSpPr txBox="1">
            <a:spLocks/>
          </p:cNvSpPr>
          <p:nvPr/>
        </p:nvSpPr>
        <p:spPr>
          <a:xfrm>
            <a:off x="1067489" y="1343129"/>
            <a:ext cx="3241168" cy="4204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2000" dirty="0"/>
              <a:t>Creating an empty dictionary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2C0AAD-A524-4823-8769-D7043F200FDB}"/>
              </a:ext>
            </a:extLst>
          </p:cNvPr>
          <p:cNvSpPr txBox="1">
            <a:spLocks/>
          </p:cNvSpPr>
          <p:nvPr/>
        </p:nvSpPr>
        <p:spPr>
          <a:xfrm>
            <a:off x="7709651" y="1343129"/>
            <a:ext cx="4068952" cy="4204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2000" dirty="0"/>
              <a:t>Creating a pre populated dictionary</a:t>
            </a:r>
          </a:p>
        </p:txBody>
      </p:sp>
      <p:sp>
        <p:nvSpPr>
          <p:cNvPr id="8" name="Oval Callout 3">
            <a:extLst>
              <a:ext uri="{FF2B5EF4-FFF2-40B4-BE49-F238E27FC236}">
                <a16:creationId xmlns:a16="http://schemas.microsoft.com/office/drawing/2014/main" id="{332685FF-017C-4B77-AF98-8FF0D078813F}"/>
              </a:ext>
            </a:extLst>
          </p:cNvPr>
          <p:cNvSpPr/>
          <p:nvPr/>
        </p:nvSpPr>
        <p:spPr>
          <a:xfrm>
            <a:off x="10104263" y="2742152"/>
            <a:ext cx="2880320" cy="650192"/>
          </a:xfrm>
          <a:prstGeom prst="wedgeEllipseCallout">
            <a:avLst>
              <a:gd name="adj1" fmla="val -29169"/>
              <a:gd name="adj2" fmla="val -920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  <a:cs typeface="Arial" panose="020B0604020202020204" pitchFamily="34" charset="0"/>
              </a:rPr>
              <a:t>This is referred to as a 'key-value pair'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446BD4-B627-4B23-A0EB-6E560C42EA52}"/>
              </a:ext>
            </a:extLst>
          </p:cNvPr>
          <p:cNvSpPr txBox="1">
            <a:spLocks/>
          </p:cNvSpPr>
          <p:nvPr/>
        </p:nvSpPr>
        <p:spPr>
          <a:xfrm>
            <a:off x="2435776" y="6228110"/>
            <a:ext cx="7848142" cy="45668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({'key1': 'value1'})</a:t>
            </a:r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CAD465-4E43-4D06-9265-4A6E868BF6DB}"/>
              </a:ext>
            </a:extLst>
          </p:cNvPr>
          <p:cNvSpPr txBox="1">
            <a:spLocks/>
          </p:cNvSpPr>
          <p:nvPr/>
        </p:nvSpPr>
        <p:spPr>
          <a:xfrm>
            <a:off x="2436346" y="6963327"/>
            <a:ext cx="7848142" cy="45668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(key1='value1')</a:t>
            </a:r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0F3F9D-0D58-49C3-99A6-4B0AB9D8EC1D}"/>
              </a:ext>
            </a:extLst>
          </p:cNvPr>
          <p:cNvSpPr txBox="1">
            <a:spLocks/>
          </p:cNvSpPr>
          <p:nvPr/>
        </p:nvSpPr>
        <p:spPr>
          <a:xfrm>
            <a:off x="4487639" y="4823908"/>
            <a:ext cx="3744416" cy="4204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GB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buFont typeface="StarSymbol"/>
              <a:buNone/>
            </a:pPr>
            <a:r>
              <a:rPr lang="en-NZ" sz="2000" dirty="0"/>
              <a:t>Or use a dictionary constructor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AF5DB88-18C6-4958-A351-18A06552E3AA}"/>
              </a:ext>
            </a:extLst>
          </p:cNvPr>
          <p:cNvSpPr txBox="1">
            <a:spLocks/>
          </p:cNvSpPr>
          <p:nvPr/>
        </p:nvSpPr>
        <p:spPr>
          <a:xfrm>
            <a:off x="2435776" y="5496449"/>
            <a:ext cx="7848142" cy="45668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wrap="square" lIns="0" tIns="0" rIns="0" bIns="0" anchor="t" anchorCtr="0" compatLnSpc="1"/>
          <a:lstStyle>
            <a:lvl1pPr marL="431999" marR="0" lvl="0" indent="-323999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SzPct val="45000"/>
              <a:buFont typeface="StarSymbol"/>
              <a:buChar char="●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1pPr>
            <a:lvl2pPr marL="863998" marR="0" lvl="1" indent="-323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35"/>
              </a:spcAft>
              <a:buSzPct val="45000"/>
              <a:buFont typeface="StarSymbol"/>
              <a:buChar char="●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2pPr>
            <a:lvl3pPr marL="1295997" marR="0" lvl="2" indent="-287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3pPr>
            <a:lvl4pPr marL="1727996" marR="0" lvl="3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565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4pPr>
            <a:lvl5pPr marL="2159995" marR="0" lvl="4" indent="-215999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defRPr>
            </a:lvl5pPr>
          </a:lstStyle>
          <a:p>
            <a:pPr marL="107999" indent="0">
              <a:spcAft>
                <a:spcPts val="0"/>
              </a:spcAft>
              <a:buFont typeface="StarSymbol"/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the_dictionary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14" name="Cloud Callout 7">
            <a:extLst>
              <a:ext uri="{FF2B5EF4-FFF2-40B4-BE49-F238E27FC236}">
                <a16:creationId xmlns:a16="http://schemas.microsoft.com/office/drawing/2014/main" id="{0EC45AB3-FCB2-4997-A657-7242D1B59011}"/>
              </a:ext>
            </a:extLst>
          </p:cNvPr>
          <p:cNvSpPr/>
          <p:nvPr/>
        </p:nvSpPr>
        <p:spPr>
          <a:xfrm>
            <a:off x="8260034" y="3940982"/>
            <a:ext cx="1584176" cy="756666"/>
          </a:xfrm>
          <a:prstGeom prst="cloudCallout">
            <a:avLst>
              <a:gd name="adj1" fmla="val -24765"/>
              <a:gd name="adj2" fmla="val -1010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Clearer layout?</a:t>
            </a:r>
          </a:p>
        </p:txBody>
      </p:sp>
    </p:spTree>
    <p:extLst>
      <p:ext uri="{BB962C8B-B14F-4D97-AF65-F5344CB8AC3E}">
        <p14:creationId xmlns:p14="http://schemas.microsoft.com/office/powerpoint/2010/main" val="32746347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14904</TotalTime>
  <Words>4540</Words>
  <Application>Microsoft Office PowerPoint</Application>
  <PresentationFormat>Custom</PresentationFormat>
  <Paragraphs>873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StarSymbol</vt:lpstr>
      <vt:lpstr>Arial</vt:lpstr>
      <vt:lpstr>Calibri</vt:lpstr>
      <vt:lpstr>Courier New</vt:lpstr>
      <vt:lpstr>Times New Roman</vt:lpstr>
      <vt:lpstr>Default</vt:lpstr>
      <vt:lpstr>BCDE101  Introduction to Programming</vt:lpstr>
      <vt:lpstr>Review</vt:lpstr>
      <vt:lpstr>Mixed types</vt:lpstr>
      <vt:lpstr>This session.</vt:lpstr>
      <vt:lpstr>Dictionary</vt:lpstr>
      <vt:lpstr>Terminology</vt:lpstr>
      <vt:lpstr>A List of numbers</vt:lpstr>
      <vt:lpstr>A Dictionary of numbers</vt:lpstr>
      <vt:lpstr>Creating a dictionary</vt:lpstr>
      <vt:lpstr>Creating a dictionary with  multiple key-value pairs</vt:lpstr>
      <vt:lpstr>Creating a dictionary and adding key-value pairs</vt:lpstr>
      <vt:lpstr>Accessing values using the key</vt:lpstr>
      <vt:lpstr>Different ways of creating and populating a dictionary</vt:lpstr>
      <vt:lpstr>Modifying and deleting</vt:lpstr>
      <vt:lpstr>Keys must be unique</vt:lpstr>
      <vt:lpstr>Unique keys but non-unique values</vt:lpstr>
      <vt:lpstr>Side by side comparison of a dictionary with a list</vt:lpstr>
      <vt:lpstr>Using the keys</vt:lpstr>
      <vt:lpstr>Functions, statements and methods</vt:lpstr>
      <vt:lpstr>Listing the keys</vt:lpstr>
      <vt:lpstr>Listing the values</vt:lpstr>
      <vt:lpstr>Listing keys and values</vt:lpstr>
      <vt:lpstr>Modifying all values</vt:lpstr>
      <vt:lpstr>Is a key in the dictionary?  Using the in operator.</vt:lpstr>
      <vt:lpstr>Using not with in</vt:lpstr>
      <vt:lpstr>Using the get method</vt:lpstr>
      <vt:lpstr>Highlighting the power of the get method</vt:lpstr>
      <vt:lpstr>PowerPoint Presentation</vt:lpstr>
      <vt:lpstr>PowerPoint Presentation</vt:lpstr>
      <vt:lpstr>Mixed keys</vt:lpstr>
      <vt:lpstr>Removing a key from the dictionary. Using del()</vt:lpstr>
      <vt:lpstr>How many pairs are there in the dictionary? Using len()</vt:lpstr>
      <vt:lpstr>Dictionaries with functions </vt:lpstr>
      <vt:lpstr>Displaying the values using a function</vt:lpstr>
      <vt:lpstr>Modifying the values using a function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DICT540 Introduction to scripting</dc:title>
  <dc:creator>Dave Bracken</dc:creator>
  <cp:lastModifiedBy>Amit Sarkar (he/him)</cp:lastModifiedBy>
  <cp:revision>374</cp:revision>
  <dcterms:created xsi:type="dcterms:W3CDTF">2012-02-26T17:29:24Z</dcterms:created>
  <dcterms:modified xsi:type="dcterms:W3CDTF">2025-03-31T10:12:06Z</dcterms:modified>
</cp:coreProperties>
</file>