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57" r:id="rId4"/>
    <p:sldId id="276" r:id="rId5"/>
    <p:sldId id="258" r:id="rId6"/>
    <p:sldId id="287" r:id="rId7"/>
    <p:sldId id="278" r:id="rId8"/>
    <p:sldId id="284" r:id="rId9"/>
    <p:sldId id="279" r:id="rId10"/>
    <p:sldId id="280" r:id="rId11"/>
    <p:sldId id="282" r:id="rId12"/>
    <p:sldId id="267" r:id="rId13"/>
    <p:sldId id="272" r:id="rId14"/>
    <p:sldId id="259" r:id="rId15"/>
    <p:sldId id="260" r:id="rId16"/>
    <p:sldId id="261" r:id="rId17"/>
    <p:sldId id="262" r:id="rId18"/>
    <p:sldId id="265" r:id="rId19"/>
    <p:sldId id="285" r:id="rId20"/>
    <p:sldId id="268" r:id="rId21"/>
    <p:sldId id="269" r:id="rId22"/>
    <p:sldId id="286" r:id="rId23"/>
    <p:sldId id="270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99AFE-453F-4278-ADA8-94E77F456F09}">
          <p14:sldIdLst>
            <p14:sldId id="256"/>
          </p14:sldIdLst>
        </p14:section>
        <p14:section name="Untitled Section" id="{EC8B879B-813A-47B0-B14E-E1B9E60C2257}">
          <p14:sldIdLst>
            <p14:sldId id="288"/>
            <p14:sldId id="257"/>
            <p14:sldId id="276"/>
            <p14:sldId id="258"/>
            <p14:sldId id="287"/>
            <p14:sldId id="278"/>
            <p14:sldId id="284"/>
            <p14:sldId id="279"/>
            <p14:sldId id="280"/>
            <p14:sldId id="282"/>
            <p14:sldId id="267"/>
            <p14:sldId id="272"/>
            <p14:sldId id="259"/>
            <p14:sldId id="260"/>
            <p14:sldId id="261"/>
            <p14:sldId id="262"/>
            <p14:sldId id="265"/>
            <p14:sldId id="285"/>
            <p14:sldId id="268"/>
            <p14:sldId id="269"/>
            <p14:sldId id="286"/>
            <p14:sldId id="270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9AB9-8A87-4748-8A2E-A9088BF3CA6D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F41E-F3FF-4C4F-A4EB-8EAC48A8E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6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584A-A5BB-48B4-A6C3-6F0DA682391D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65F-845F-4B47-AF72-4A0268152783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6CC0-D037-48D7-A14D-17E6E892A172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A617-AB1E-4483-AA31-2DD96DD77077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F90-0387-4C1D-83C1-24E70D19C53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78F6-2525-4E57-B65A-85495A1939E2}" type="datetimeyyyy">
              <a:rPr lang="en-US" smtClean="0"/>
              <a:t>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B2CB-A329-47B1-8A53-3F62F7A2344F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8095-3897-486C-BEB7-DE0A6AB1E605}" type="datetimeyyyy">
              <a:rPr lang="en-US" smtClean="0"/>
              <a:t>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75B1-164F-4D10-8520-2D2E65D86B47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5764-6B60-4FA8-B8C6-B794CD2F38F8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FDFB-EB6A-4D6A-A592-AF26409E4F1B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128230;%20events/forms.py.pdf" TargetMode="External"/><Relationship Id="rId2" Type="http://schemas.openxmlformats.org/officeDocument/2006/relationships/hyperlink" Target="../&#128230;%20events/models.p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128230;%20events/urls.py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128101;%20users/views.py.pdf" TargetMode="External"/><Relationship Id="rId7" Type="http://schemas.openxmlformats.org/officeDocument/2006/relationships/hyperlink" Target="../&#128101;%20users/urls.py.pdf" TargetMode="External"/><Relationship Id="rId2" Type="http://schemas.openxmlformats.org/officeDocument/2006/relationships/hyperlink" Target="../&#128101;%20users/models.p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101;%20users/decorators.py.pdf" TargetMode="External"/><Relationship Id="rId5" Type="http://schemas.openxmlformats.org/officeDocument/2006/relationships/hyperlink" Target="../&#128101;%20users/context_processor.py.pdf" TargetMode="External"/><Relationship Id="rId4" Type="http://schemas.openxmlformats.org/officeDocument/2006/relationships/hyperlink" Target="../&#128101;%20users/forms.py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127760;%20event_client/templates/event_client/api_event_list.html.pdf" TargetMode="External"/><Relationship Id="rId2" Type="http://schemas.openxmlformats.org/officeDocument/2006/relationships/hyperlink" Target="../&#127760;%20event_client/views.p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127760;%20event_client/DescriereGenerala/descriere_generala.pdf" TargetMode="External"/><Relationship Id="rId4" Type="http://schemas.openxmlformats.org/officeDocument/2006/relationships/hyperlink" Target="../&#127760;%20event_client/urls.py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128101;%20users/models.py.pdf" TargetMode="External"/><Relationship Id="rId2" Type="http://schemas.openxmlformats.org/officeDocument/2006/relationships/hyperlink" Target="../&#128230;%20events/models.p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128101;%20users/forms.py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128101;%20users/forms.py.pdf" TargetMode="External"/><Relationship Id="rId2" Type="http://schemas.openxmlformats.org/officeDocument/2006/relationships/hyperlink" Target="../&#128230;%20events/forms.py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../&#128230;%20events/views/07_upcoming_events_api.pdf" TargetMode="External"/><Relationship Id="rId3" Type="http://schemas.openxmlformats.org/officeDocument/2006/relationships/hyperlink" Target="../&#128230;%20events/views/02_event_detail.pdf" TargetMode="External"/><Relationship Id="rId7" Type="http://schemas.openxmlformats.org/officeDocument/2006/relationships/hyperlink" Target="../&#128230;%20events/views/10_delete_event.pdf" TargetMode="External"/><Relationship Id="rId2" Type="http://schemas.openxmlformats.org/officeDocument/2006/relationships/hyperlink" Target="../&#128230;%20events/views/01_event_lis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230;%20events/views/05_edit_event.pdf" TargetMode="External"/><Relationship Id="rId5" Type="http://schemas.openxmlformats.org/officeDocument/2006/relationships/hyperlink" Target="../&#128230;%20events/views/04_add_event.pdf" TargetMode="External"/><Relationship Id="rId4" Type="http://schemas.openxmlformats.org/officeDocument/2006/relationships/hyperlink" Target="../&#128230;%20events/views/06_unregister_from_event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128230;%20events/views/08_my_events.pdf" TargetMode="External"/><Relationship Id="rId2" Type="http://schemas.openxmlformats.org/officeDocument/2006/relationships/hyperlink" Target="../&#128230;%20events/views/03_register_for_even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101;%20users/views.py.pdf" TargetMode="External"/><Relationship Id="rId5" Type="http://schemas.openxmlformats.org/officeDocument/2006/relationships/hyperlink" Target="../&#128230;%20events/views/11_organizer_dashboard.pdf" TargetMode="External"/><Relationship Id="rId4" Type="http://schemas.openxmlformats.org/officeDocument/2006/relationships/hyperlink" Target="../&#128230;%20events/views/09_user_dashboard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129513;%20event_aggregator/templates/registration/login.html.pdf" TargetMode="External"/><Relationship Id="rId2" Type="http://schemas.openxmlformats.org/officeDocument/2006/relationships/hyperlink" Target="../&#129513;%20event_aggregator/templates/base.htm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128101;%20users/decorators.py.pdf" TargetMode="External"/><Relationship Id="rId4" Type="http://schemas.openxmlformats.org/officeDocument/2006/relationships/hyperlink" Target="../&#129513;%20event_aggregator/templates/registration/register.html.pd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../&#127760;%20event_client/templates/event_client/api_event_list.html.pdf" TargetMode="External"/><Relationship Id="rId3" Type="http://schemas.openxmlformats.org/officeDocument/2006/relationships/hyperlink" Target="../&#128230;%20events/templates/events/event_detail.html.pdf" TargetMode="External"/><Relationship Id="rId7" Type="http://schemas.openxmlformats.org/officeDocument/2006/relationships/hyperlink" Target="../&#128230;%20events/templates/events/user_dashboard.html.pdf" TargetMode="External"/><Relationship Id="rId2" Type="http://schemas.openxmlformats.org/officeDocument/2006/relationships/hyperlink" Target="../&#128230;%20events/templates/events/dashboard.htm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230;%20events/templates/events/my_events.html.pdf" TargetMode="External"/><Relationship Id="rId5" Type="http://schemas.openxmlformats.org/officeDocument/2006/relationships/hyperlink" Target="../&#128230;%20events/templates/events/events_list.html.pdf" TargetMode="External"/><Relationship Id="rId4" Type="http://schemas.openxmlformats.org/officeDocument/2006/relationships/hyperlink" Target="../&#128230;%20events/templates/events/event_form.htm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&#128450;%20Alte%20directoare%20importante/static/static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&#128738;&#65039;%20db.sqlite2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vents.pdf" TargetMode="External"/><Relationship Id="rId2" Type="http://schemas.openxmlformats.org/officeDocument/2006/relationships/hyperlink" Target="EVENT_AGGREGATO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vent_client.pdf" TargetMode="External"/><Relationship Id="rId4" Type="http://schemas.openxmlformats.org/officeDocument/2006/relationships/hyperlink" Target="user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129513;%20event_aggregator/urls.py.pdf" TargetMode="External"/><Relationship Id="rId2" Type="http://schemas.openxmlformats.org/officeDocument/2006/relationships/hyperlink" Target="../&#129513;%20event_aggregator/settins.p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5939"/>
            <a:ext cx="7772400" cy="18288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GB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Proiect</a:t>
            </a:r>
            <a:r>
              <a:rPr lang="en-GB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br>
              <a:rPr lang="en-GB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</a:br>
            <a:r>
              <a:rPr lang="en-GB" sz="3600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Platformă</a:t>
            </a:r>
            <a:r>
              <a:rPr lang="en-GB" sz="3600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GB" sz="3600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Centralizator</a:t>
            </a:r>
            <a:r>
              <a:rPr lang="en-GB" sz="3600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GB" sz="3600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evenimente</a:t>
            </a:r>
            <a:endParaRPr lang="en-GB" sz="3600" b="1" i="0" dirty="0">
              <a:solidFill>
                <a:srgbClr val="2125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9144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Platformă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Centralizator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al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învățare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practică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cunoștințelor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dobândite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cadrul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cursului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cu Django.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109C1-8754-4F52-B705-BF18556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3EA6-91BC-49F3-933F-599D1609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930C-2CF3-4D8E-BA8E-1A45F2093473}" type="datetimeyyyy">
              <a:rPr lang="en-US" smtClean="0">
                <a:latin typeface="Arial Narrow" panose="020B0606020202030204" pitchFamily="34" charset="0"/>
              </a:rPr>
              <a:t>2025</a:t>
            </a:fld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6CED-4116-487A-9C8D-23B8A5CA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latin typeface="Arial Narrow" panose="020B0606020202030204" pitchFamily="34" charset="0"/>
              </a:rPr>
              <a:t>1</a:t>
            </a:fld>
            <a:endParaRPr lang="en-U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04B-0202-4503-A17C-5242F7F7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2.1.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Ce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conţine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aplicaţia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7E6F53-67A3-4BCA-AAA7-39175495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03499"/>
              </p:ext>
            </p:extLst>
          </p:nvPr>
        </p:nvGraphicFramePr>
        <p:xfrm>
          <a:off x="457200" y="940863"/>
          <a:ext cx="8229600" cy="237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4110361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  <a:gridCol w="2179468">
                  <a:extLst>
                    <a:ext uri="{9D8B030D-6E8A-4147-A177-3AD203B41FA5}">
                      <a16:colId xmlns:a16="http://schemas.microsoft.com/office/drawing/2014/main" val="27250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Componentă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models.py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 Event, Registration, Comment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salvarea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DB)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events\models.py.pdf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views.py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Funcții care controlează logica de afișare și salvare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forms.py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Formulare pentru căutare, creare evenimente și comentarii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events\forms.py.pdf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templates/events/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Template-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HTML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detalii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formular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7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urls.py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Rute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care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leagă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URL-urile de 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logica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din views.py)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events\urls.py.pdf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4008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5EF-FC02-46D3-9ABF-3B5FFC4A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0FB8-8228-48B5-A07B-07EDD2E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BE8B-8421-4E5B-9B9C-B766E22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770D87-1A5D-47DB-85E3-6F90DE021A3E}"/>
              </a:ext>
            </a:extLst>
          </p:cNvPr>
          <p:cNvSpPr txBox="1">
            <a:spLocks/>
          </p:cNvSpPr>
          <p:nvPr/>
        </p:nvSpPr>
        <p:spPr>
          <a:xfrm>
            <a:off x="457200" y="3705128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Interacțiuni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GB" sz="18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FFDE62E-F773-4149-9DA4-8B936F87B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856399"/>
              </p:ext>
            </p:extLst>
          </p:nvPr>
        </p:nvGraphicFramePr>
        <p:xfrm>
          <a:off x="457200" y="4352559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6289829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nterac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iune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ția user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preia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roluri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(user / organizer).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salvează evenimente, înscrieri, comentarii.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event_client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oferă date prin API (/api/upcoming/), consumate apoi de aplicația client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98D-4E1F-41C4-8B5F-7F5B23D5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Gestiunea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utilizatorilor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și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rolurilor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AB6ED6-70F0-416F-85B7-4B11ACD0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55277"/>
              </p:ext>
            </p:extLst>
          </p:nvPr>
        </p:nvGraphicFramePr>
        <p:xfrm>
          <a:off x="457207" y="764471"/>
          <a:ext cx="8229600" cy="1419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872">
                  <a:extLst>
                    <a:ext uri="{9D8B030D-6E8A-4147-A177-3AD203B41FA5}">
                      <a16:colId xmlns:a16="http://schemas.microsoft.com/office/drawing/2014/main" val="1626448599"/>
                    </a:ext>
                  </a:extLst>
                </a:gridCol>
                <a:gridCol w="6369728">
                  <a:extLst>
                    <a:ext uri="{9D8B030D-6E8A-4147-A177-3AD203B41FA5}">
                      <a16:colId xmlns:a16="http://schemas.microsoft.com/office/drawing/2014/main" val="557963860"/>
                    </a:ext>
                  </a:extLst>
                </a:gridCol>
              </a:tblGrid>
              <a:tr h="28309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Functionalitate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4781"/>
                  </a:ext>
                </a:extLst>
              </a:tr>
              <a:tr h="339768">
                <a:tc gridSpan="2">
                  <a:txBody>
                    <a:bodyPr/>
                    <a:lstStyle/>
                    <a:p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0" dirty="0">
                          <a:latin typeface="Arial Narrow" panose="020B0606020202030204" pitchFamily="34" charset="0"/>
                        </a:rPr>
                        <a:t>principal: </a:t>
                      </a:r>
                      <a:r>
                        <a:rPr lang="en-GB" sz="1200" b="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users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extinde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implicit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din Django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adăuga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roluri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/ Participant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informații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suplimentare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despre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7546"/>
                  </a:ext>
                </a:extLst>
              </a:tr>
              <a:tr h="270769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Extindere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Django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fiecare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primește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(organizer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user)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display_name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3984"/>
                  </a:ext>
                </a:extLst>
              </a:tr>
              <a:tr h="253901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Redirecționare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după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login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sunt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trimiși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un dashboard specific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funcție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rolul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lor.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83410"/>
                  </a:ext>
                </a:extLst>
              </a:tr>
              <a:tr h="245912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Interfață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autentificare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Se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integrează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sistemul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Django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LoginView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LogoutView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).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399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F218-B183-4F05-A640-3D86A0C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162-EACC-493B-A1A9-B71E4D9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7396-9F4A-4E13-BCE2-4E7A36E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625F70-D867-4108-A06E-26A96C9FED06}"/>
              </a:ext>
            </a:extLst>
          </p:cNvPr>
          <p:cNvSpPr txBox="1">
            <a:spLocks/>
          </p:cNvSpPr>
          <p:nvPr/>
        </p:nvSpPr>
        <p:spPr>
          <a:xfrm>
            <a:off x="439445" y="2265722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3.1. Aplicația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Ce conţine aplicaţia</a:t>
            </a:r>
            <a:endParaRPr lang="en-GB" sz="18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B22E540-8BED-4DB5-89DE-F1922B13F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25782"/>
              </p:ext>
            </p:extLst>
          </p:nvPr>
        </p:nvGraphicFramePr>
        <p:xfrm>
          <a:off x="457200" y="2713297"/>
          <a:ext cx="8229600" cy="1988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  <a:gridCol w="2623351">
                  <a:extLst>
                    <a:ext uri="{9D8B030D-6E8A-4147-A177-3AD203B41FA5}">
                      <a16:colId xmlns:a16="http://schemas.microsoft.com/office/drawing/2014/main" val="272506361"/>
                    </a:ext>
                  </a:extLst>
                </a:gridCol>
              </a:tblGrid>
              <a:tr h="264077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Componentă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models.py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OneToOne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User) –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conține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role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display_name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..\👥 users\models.py.pdf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19554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views.py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View-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dashboard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profiluri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..\👥 users\views.py.pdf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19362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forms.py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Formulare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înregistrare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/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actualizare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profil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..\👥 users\forms.py.pdf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  <a:tr h="25255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context_processor.py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Creează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automat un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când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un User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creat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..\👥 users\context_processor.py.pdf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79777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decorators.py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Decoratori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personaliza</a:t>
                      </a:r>
                      <a:r>
                        <a:rPr lang="it-IT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ți. Verifică dacă utilizatorul (user sau organizer) are permisiunea să acceseze anumite pagini.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..\👥 users\decorators.py.pdf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338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urls.py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Definește rutele legate de utilizatori (ex: login, logout)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7" action="ppaction://hlinkfile"/>
                        </a:rPr>
                        <a:t>..\👥 users\urls.py.pdf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4008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BC78818-40FF-4412-A02B-D4F24FF72616}"/>
              </a:ext>
            </a:extLst>
          </p:cNvPr>
          <p:cNvSpPr txBox="1">
            <a:spLocks/>
          </p:cNvSpPr>
          <p:nvPr/>
        </p:nvSpPr>
        <p:spPr>
          <a:xfrm>
            <a:off x="457200" y="4812982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Interacţiuni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GB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DD0CBD-1805-44AC-9847-ED066E7BD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12459"/>
              </p:ext>
            </p:extLst>
          </p:nvPr>
        </p:nvGraphicFramePr>
        <p:xfrm>
          <a:off x="457207" y="52859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745060167"/>
                    </a:ext>
                  </a:extLst>
                </a:gridCol>
                <a:gridCol w="6289829">
                  <a:extLst>
                    <a:ext uri="{9D8B030D-6E8A-4147-A177-3AD203B41FA5}">
                      <a16:colId xmlns:a16="http://schemas.microsoft.com/office/drawing/2014/main" val="6436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nterac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iune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cu: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1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events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sunt legate de User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câmpul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organizer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Event),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iar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sistemul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permisiuni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pe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UserProfile.role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2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creează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salvează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profiluri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asociate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auth_user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6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4.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event_client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B9B6-985E-4672-B712-7E3CAFA7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F29B-EA59-43D4-BD3D-E5681C1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CFE0-7AE6-4B96-9286-DE322B0FB66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0F8E-9E84-44D1-AAC3-BCDFBDE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702380-42A4-478B-8722-3916A0EBE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20122"/>
              </p:ext>
            </p:extLst>
          </p:nvPr>
        </p:nvGraphicFramePr>
        <p:xfrm>
          <a:off x="443883" y="1024414"/>
          <a:ext cx="8242917" cy="485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2917">
                  <a:extLst>
                    <a:ext uri="{9D8B030D-6E8A-4147-A177-3AD203B41FA5}">
                      <a16:colId xmlns:a16="http://schemas.microsoft.com/office/drawing/2014/main" val="282291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”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Django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auxiliară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care are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rolul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client API</a:t>
                      </a:r>
                      <a:r>
                        <a:rPr lang="en-GB" sz="1400" b="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adică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consumă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la un API REST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oferit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events.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Scopul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aplicației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arată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cum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poate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fi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consumat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un API Django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dintr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-o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altă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parte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aplicației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chiar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dintr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-un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proiect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extern.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8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1. 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Trimite cereri HTTP (GET) către:</a:t>
                      </a:r>
                      <a:br>
                        <a:rPr lang="it-IT" sz="1400" dirty="0">
                          <a:latin typeface="Arial Narrow" panose="020B0606020202030204" pitchFamily="34" charset="0"/>
                        </a:rPr>
                      </a:br>
                      <a:r>
                        <a:rPr lang="it-IT" sz="1400" dirty="0">
                          <a:latin typeface="Arial Narrow" panose="020B0606020202030204" pitchFamily="34" charset="0"/>
                        </a:rPr>
                        <a:t>http://localhost:8000/api/upcoming/</a:t>
                      </a:r>
                      <a:br>
                        <a:rPr lang="it-IT" sz="1400" dirty="0">
                          <a:latin typeface="Arial Narrow" panose="020B0606020202030204" pitchFamily="34" charset="0"/>
                        </a:rPr>
                      </a:br>
                      <a:br>
                        <a:rPr lang="it-IT" sz="1400" dirty="0">
                          <a:latin typeface="Arial Narrow" panose="020B0606020202030204" pitchFamily="34" charset="0"/>
                        </a:rPr>
                      </a:br>
                      <a:r>
                        <a:rPr lang="it-IT" sz="1400" dirty="0">
                          <a:latin typeface="Arial Narrow" panose="020B0606020202030204" pitchFamily="34" charset="0"/>
                        </a:rPr>
                        <a:t>2.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Primește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răspunsuri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JSON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viitoare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endParaRPr lang="en-GB" sz="14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3.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Prelucrează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acele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date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view-ul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api_event_list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() (din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/views.py).</a:t>
                      </a:r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..\🌐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  <a:hlinkClick r:id="rId2" action="ppaction://hlinkfile"/>
                        </a:rPr>
                        <a:t>event_client</a:t>
                      </a:r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\views.py.pdf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endParaRPr lang="en-GB" sz="14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4.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Trimite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format Python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dict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/list)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template (api_event_list.html)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..\🌐 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event_client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templates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event_client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\api_event_list.html.pdf</a:t>
                      </a:r>
                      <a:br>
                        <a:rPr lang="fr-FR" sz="1400" dirty="0">
                          <a:latin typeface="Arial Narrow" panose="020B0606020202030204" pitchFamily="34" charset="0"/>
                        </a:rPr>
                      </a:br>
                      <a:endParaRPr lang="en-GB" sz="14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5. Template-ul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preluate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din API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nu direct din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locală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Relație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restul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aplicației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Observatie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! - Nu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accesează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modelele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direct.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Folosește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doar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răspunsuri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HTTP din API-ul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definit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events.</a:t>
                      </a:r>
                    </a:p>
                    <a:p>
                      <a:r>
                        <a:rPr lang="fr-FR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..\🌐 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4" action="ppaction://hlinkfile"/>
                        </a:rPr>
                        <a:t>event_client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\urls.py.pdf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..\🌐 </a:t>
                      </a:r>
                      <a:r>
                        <a:rPr lang="en-GB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event_client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\</a:t>
                      </a:r>
                      <a:r>
                        <a:rPr lang="en-GB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DescriereGenerala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\descriere_generala.pdf</a:t>
                      </a:r>
                      <a:endParaRPr lang="en-GB" sz="14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963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4.1. 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Ce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este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776"/>
            <a:ext cx="8229600" cy="19347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API (Application Programming Interface)?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Django, un API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JSON,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încât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consulta,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fără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HTML. Deci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un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chelner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cere 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API-ul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bucătărie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date),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aduce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răspunsul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înapoi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frumos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JSON (JavaScript Object Notation).</a:t>
            </a:r>
          </a:p>
          <a:p>
            <a:pPr>
              <a:lnSpc>
                <a:spcPct val="107000"/>
              </a:lnSpc>
            </a:pPr>
            <a:endParaRPr lang="en-GB" sz="1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ADDD-B38E-4196-9FD6-9168298F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F7B3-2549-4D95-9D2A-36A5D2C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663F-709A-4964-B452-F2A8CD44E851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6B54-C082-41F7-B001-D4872582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BEF56-0B2D-4350-9B1A-8E1E65C8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3322277"/>
            <a:ext cx="7082826" cy="2857899"/>
          </a:xfrm>
          <a:prstGeom prst="rect">
            <a:avLst/>
          </a:prstGeom>
          <a:effectLst>
            <a:glow rad="127000">
              <a:schemeClr val="bg2"/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59" y="274637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5.1.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Modelele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5BB43-B705-4FC5-AC7C-0DDC8A4B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06EF-BD01-458F-AA88-7DA48989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2371-941A-4085-B356-AB45D6694551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2284-9345-414F-8D31-F5B10E60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4A87B0-5E6C-4579-BC0A-DCFF1729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8329"/>
              </p:ext>
            </p:extLst>
          </p:nvPr>
        </p:nvGraphicFramePr>
        <p:xfrm>
          <a:off x="387659" y="1052422"/>
          <a:ext cx="8229600" cy="2079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315">
                  <a:extLst>
                    <a:ext uri="{9D8B030D-6E8A-4147-A177-3AD203B41FA5}">
                      <a16:colId xmlns:a16="http://schemas.microsoft.com/office/drawing/2014/main" val="508049755"/>
                    </a:ext>
                  </a:extLst>
                </a:gridCol>
                <a:gridCol w="6104285">
                  <a:extLst>
                    <a:ext uri="{9D8B030D-6E8A-4147-A177-3AD203B41FA5}">
                      <a16:colId xmlns:a16="http://schemas.microsoft.com/office/drawing/2014/main" val="3298134317"/>
                    </a:ext>
                  </a:extLst>
                </a:gridCol>
              </a:tblGrid>
              <a:tr h="32847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266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Event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principal (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):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titlu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descriere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locație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imagine,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website_url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categorie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47445"/>
                  </a:ext>
                </a:extLst>
              </a:tr>
              <a:tr h="310718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Registration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Înscrierea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unui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user la un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legătură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user-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678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Comment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Comentariu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un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text, user,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13810"/>
                  </a:ext>
                </a:extLst>
              </a:tr>
              <a:tr h="483727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6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6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2" action="ppaction://hlinkfile"/>
                        </a:rPr>
                        <a:t>..\📦 events\models.py.pdf</a:t>
                      </a:r>
                      <a:endParaRPr lang="en-GB" sz="16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0885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3FBBF5B-F33F-4CCD-8AA7-874BB4540F7A}"/>
              </a:ext>
            </a:extLst>
          </p:cNvPr>
          <p:cNvSpPr txBox="1">
            <a:spLocks/>
          </p:cNvSpPr>
          <p:nvPr/>
        </p:nvSpPr>
        <p:spPr>
          <a:xfrm>
            <a:off x="387659" y="3635524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5.2.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Modelele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3D2D0B4-F272-4AEF-8BA8-E6D6CBDE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19036"/>
              </p:ext>
            </p:extLst>
          </p:nvPr>
        </p:nvGraphicFramePr>
        <p:xfrm>
          <a:off x="387659" y="4553681"/>
          <a:ext cx="8229600" cy="11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599">
                  <a:extLst>
                    <a:ext uri="{9D8B030D-6E8A-4147-A177-3AD203B41FA5}">
                      <a16:colId xmlns:a16="http://schemas.microsoft.com/office/drawing/2014/main" val="508049755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3298134317"/>
                    </a:ext>
                  </a:extLst>
                </a:gridCol>
              </a:tblGrid>
              <a:tr h="29768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266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 Narrow" panose="020B0606020202030204" pitchFamily="34" charset="0"/>
                        </a:rPr>
                        <a:t>UserProfile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 UserProfile extinde modelul standard User cu câmpuri suplimentare.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47445"/>
                  </a:ext>
                </a:extLst>
              </a:tr>
              <a:tr h="31071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6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6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3" action="ppaction://hlinkfile"/>
                        </a:rPr>
                        <a:t>..\</a:t>
                      </a:r>
                      <a:r>
                        <a:rPr lang="en-US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4" action="ppaction://hlinkfile"/>
                        </a:rPr>
                        <a:t>👥</a:t>
                      </a:r>
                      <a:r>
                        <a:rPr lang="en-GB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3" action="ppaction://hlinkfile"/>
                        </a:rPr>
                        <a:t> users\models.py.pdf</a:t>
                      </a:r>
                      <a:endParaRPr lang="en-GB" sz="16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67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044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5.3.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Formulare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C5E6-4826-481B-BFB1-57AE8131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FD6E-416A-431B-8490-C0DB5DF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F59-6AF9-4BB5-9484-5C48322A2DF1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B796-8501-4D94-9E56-A660C173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F49370-419E-4EC1-A559-348621EA7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15847"/>
              </p:ext>
            </p:extLst>
          </p:nvPr>
        </p:nvGraphicFramePr>
        <p:xfrm>
          <a:off x="457200" y="932497"/>
          <a:ext cx="8229600" cy="2580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483">
                  <a:extLst>
                    <a:ext uri="{9D8B030D-6E8A-4147-A177-3AD203B41FA5}">
                      <a16:colId xmlns:a16="http://schemas.microsoft.com/office/drawing/2014/main" val="1562710067"/>
                    </a:ext>
                  </a:extLst>
                </a:gridCol>
                <a:gridCol w="6414117">
                  <a:extLst>
                    <a:ext uri="{9D8B030D-6E8A-4147-A177-3AD203B41FA5}">
                      <a16:colId xmlns:a16="http://schemas.microsoft.com/office/drawing/2014/main" val="1025173616"/>
                    </a:ext>
                  </a:extLst>
                </a:gridCol>
              </a:tblGrid>
              <a:tr h="3284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Formularul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00759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 Narrow" panose="020B0606020202030204" pitchFamily="34" charset="0"/>
                        </a:rPr>
                        <a:t>EventForm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bazat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Event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adică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ModelForm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ceea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înseamnă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Django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genera automat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câmpurile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baza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modelului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98866"/>
                  </a:ext>
                </a:extLst>
              </a:tr>
              <a:tr h="330202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EventSearchForm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căutare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Câmpurile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permit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după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titlu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locație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data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început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descriere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stare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toate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viitoare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curs)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categorie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toate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/curs/workshop).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69939"/>
                  </a:ext>
                </a:extLst>
              </a:tr>
              <a:tr h="319448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CommentForm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legat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Comment,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folosit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ca un user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poată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adăuga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comentarii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un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0121"/>
                  </a:ext>
                </a:extLst>
              </a:tr>
              <a:tr h="48372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4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2" action="ppaction://hlinkfile"/>
                        </a:rPr>
                        <a:t>..\📦 events\forms.py.pdf</a:t>
                      </a:r>
                      <a:endParaRPr lang="en-GB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065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043F21-2C9E-4880-BE22-65C16A1D4CC1}"/>
              </a:ext>
            </a:extLst>
          </p:cNvPr>
          <p:cNvSpPr txBox="1"/>
          <p:nvPr/>
        </p:nvSpPr>
        <p:spPr>
          <a:xfrm>
            <a:off x="457200" y="3723966"/>
            <a:ext cx="8229600" cy="369332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anchor="ctr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5.4.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Formulare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9AFF88-032D-426F-8A98-F6413C359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33493"/>
              </p:ext>
            </p:extLst>
          </p:nvPr>
        </p:nvGraphicFramePr>
        <p:xfrm>
          <a:off x="457200" y="4433786"/>
          <a:ext cx="8229600" cy="1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2431">
                  <a:extLst>
                    <a:ext uri="{9D8B030D-6E8A-4147-A177-3AD203B41FA5}">
                      <a16:colId xmlns:a16="http://schemas.microsoft.com/office/drawing/2014/main" val="2599710036"/>
                    </a:ext>
                  </a:extLst>
                </a:gridCol>
                <a:gridCol w="5757169">
                  <a:extLst>
                    <a:ext uri="{9D8B030D-6E8A-4147-A177-3AD203B41FA5}">
                      <a16:colId xmlns:a16="http://schemas.microsoft.com/office/drawing/2014/main" val="2477971108"/>
                    </a:ext>
                  </a:extLst>
                </a:gridCol>
              </a:tblGrid>
              <a:tr h="3284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Formularul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126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 Narrow" panose="020B0606020202030204" pitchFamily="34" charset="0"/>
                        </a:rPr>
                        <a:t>CustomUserCreationForm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înregistrare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personalizat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care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extinde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formularul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standard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înregistrare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UserCreationForm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adăugând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câmp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rolul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utilizatorului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(organizer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participant).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9448"/>
                  </a:ext>
                </a:extLst>
              </a:tr>
              <a:tr h="310718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LoginForm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clasic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autentificare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(nu pe model)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login.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82963"/>
                  </a:ext>
                </a:extLst>
              </a:tr>
              <a:tr h="48372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4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3" action="ppaction://hlinkfile"/>
                        </a:rPr>
                        <a:t>..\👥 users\forms.py.pdf</a:t>
                      </a:r>
                      <a:endParaRPr lang="en-GB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7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71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6.1.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publice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events/views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E3B8A-E4B4-4E30-BB6D-AA8F32B2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EB80-AFF7-448D-9486-22AD55B0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1D5-D27D-4DCD-ACA7-C5F1F8502D87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4E04-FC14-407E-9A45-0B464391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AF0233-9AA5-4515-B3D1-82EF7F0B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28552"/>
              </p:ext>
            </p:extLst>
          </p:nvPr>
        </p:nvGraphicFramePr>
        <p:xfrm>
          <a:off x="457200" y="665041"/>
          <a:ext cx="8157100" cy="21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3905857492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566232812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232916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event_list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Listare + filtrare evenimente din baza de date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events\views\01_event_list.pdf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event_detail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detaliile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+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+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înscrieri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events\views\02_event_detail.pdf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unregister_from_event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utilizatori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autentificați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Permite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dezaboneze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la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events\views\06_unregister_from_event.pdf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139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DB57DFD-D454-4BFA-A072-6523DF4B3837}"/>
              </a:ext>
            </a:extLst>
          </p:cNvPr>
          <p:cNvSpPr txBox="1">
            <a:spLocks/>
          </p:cNvSpPr>
          <p:nvPr/>
        </p:nvSpPr>
        <p:spPr>
          <a:xfrm>
            <a:off x="457200" y="3006024"/>
            <a:ext cx="81571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organizator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events/views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93B81-9583-4419-A08A-2AAC9EFB6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17579"/>
              </p:ext>
            </p:extLst>
          </p:nvPr>
        </p:nvGraphicFramePr>
        <p:xfrm>
          <a:off x="493450" y="3449036"/>
          <a:ext cx="81571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2477380129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2662646759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280247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add_event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Creare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..\📦 events\views\04_add_event.pdf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edit_event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Editarea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existent. </a:t>
                      </a:r>
                      <a:r>
                        <a:rPr lang="it-IT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..\📦 events\views\05_edit_event.pdf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delete_event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7" action="ppaction://hlinkfile"/>
                        </a:rPr>
                        <a:t>..\📦 events\views\10_delete_event.pdf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7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upcoming_events_api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Oferă o listă de evenimente viitoare prin API REST. 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..\📦 events\views\07_upcoming_events_api.pdf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322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27"/>
            <a:ext cx="81571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6.3.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cu login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events/views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B960C-4884-4C0D-A999-178EC155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15E6-2BCA-4D7C-93B8-0A24FBCD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DBD2-7384-4A2C-9E47-CB809C4F0C90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0B2-E447-4C24-A833-40313B2B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1148EA-9FC0-4F52-AC98-152AFC415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97831"/>
              </p:ext>
            </p:extLst>
          </p:nvPr>
        </p:nvGraphicFramePr>
        <p:xfrm>
          <a:off x="457200" y="910903"/>
          <a:ext cx="8157100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719559211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1425562898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390253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register_for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event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Permite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înscrie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la un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events\views\03_register_for_event.pdf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my_events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Afișează evenimentele proprii (create sau înscrise)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events\views\08_my_events.pdf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9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user_dashboard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listele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la care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înscris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events\views\09_user_dashboard.pdf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7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organizer_dashboard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dashboard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dedicată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organizatorilor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..\📦 events\views\11_organizer_dashboard.pdf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18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42980AB-2683-40B9-9ADB-C54D839E39CD}"/>
              </a:ext>
            </a:extLst>
          </p:cNvPr>
          <p:cNvSpPr txBox="1">
            <a:spLocks/>
          </p:cNvSpPr>
          <p:nvPr/>
        </p:nvSpPr>
        <p:spPr>
          <a:xfrm>
            <a:off x="457200" y="3475665"/>
            <a:ext cx="81571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6.4.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cu login – users/views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1A224D-F10E-4FC3-A6C4-588E8EC67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47114"/>
              </p:ext>
            </p:extLst>
          </p:nvPr>
        </p:nvGraphicFramePr>
        <p:xfrm>
          <a:off x="457200" y="4209887"/>
          <a:ext cx="81571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3906925135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1148642222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22080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1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register()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Creează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cont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salvează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rolul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..\👥 users\views.py.pdf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7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login_view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()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redirecționează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funcție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rol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0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logout_view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Deloghează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mesaj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ieșire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360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27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7.1.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Template-uri HTML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26F6-3C97-41BC-8789-A7FE6A4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6230-BCD0-41D4-B560-6BC2D4B9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814-1373-419D-921A-2326848A2305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747-4E51-48A1-8575-701BB8F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C3CEB-08DE-4D7F-ACE2-EFEC7146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28924"/>
              </p:ext>
            </p:extLst>
          </p:nvPr>
        </p:nvGraphicFramePr>
        <p:xfrm>
          <a:off x="457200" y="843906"/>
          <a:ext cx="82296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833">
                  <a:extLst>
                    <a:ext uri="{9D8B030D-6E8A-4147-A177-3AD203B41FA5}">
                      <a16:colId xmlns:a16="http://schemas.microsoft.com/office/drawing/2014/main" val="1870096027"/>
                    </a:ext>
                  </a:extLst>
                </a:gridCol>
                <a:gridCol w="3159031">
                  <a:extLst>
                    <a:ext uri="{9D8B030D-6E8A-4147-A177-3AD203B41FA5}">
                      <a16:colId xmlns:a16="http://schemas.microsoft.com/office/drawing/2014/main" val="990795540"/>
                    </a:ext>
                  </a:extLst>
                </a:gridCol>
                <a:gridCol w="3901736">
                  <a:extLst>
                    <a:ext uri="{9D8B030D-6E8A-4147-A177-3AD203B41FA5}">
                      <a16:colId xmlns:a16="http://schemas.microsoft.com/office/drawing/2014/main" val="373045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base.html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șablonul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principal (layout-ul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 al site-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din care „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moștenesc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”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celelalte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 ({% extends 'base.html' %}).</a:t>
                      </a: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părintele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tuturor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include bara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meniu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logare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..\🧩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  <a:hlinkClick r:id="rId2" action="ppaction://hlinkfile"/>
                        </a:rPr>
                        <a:t>event_aggregator</a:t>
                      </a:r>
                      <a:r>
                        <a:rPr lang="en-US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\templates\base.html.pdf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8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login.html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utilizatori.Folosită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automat de Django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atunci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când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folosești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LoginView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r>
                        <a:rPr lang="pt-BR" sz="1200" dirty="0">
                          <a:latin typeface="Arial Narrow" panose="020B0606020202030204" pitchFamily="34" charset="0"/>
                        </a:rPr>
                        <a:t>Este afișat dacă utilizatorul nu e logat.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\templates\registration\login.html.pdf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register.html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înregistrare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nou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4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\templates\registration\register.html.pdf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5711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38AAE66-CA5E-46A5-B114-B10041E178F6}"/>
              </a:ext>
            </a:extLst>
          </p:cNvPr>
          <p:cNvSpPr txBox="1">
            <a:spLocks/>
          </p:cNvSpPr>
          <p:nvPr/>
        </p:nvSpPr>
        <p:spPr>
          <a:xfrm>
            <a:off x="457200" y="3287645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7.2.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Autentificare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și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autorizare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cu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decoratori</a:t>
            </a:r>
            <a:endParaRPr lang="en-GB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3700C0-7089-4E03-B622-D3E07D09E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75351"/>
              </p:ext>
            </p:extLst>
          </p:nvPr>
        </p:nvGraphicFramePr>
        <p:xfrm>
          <a:off x="516385" y="3909769"/>
          <a:ext cx="8170415" cy="1965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2281533536"/>
                    </a:ext>
                  </a:extLst>
                </a:gridCol>
                <a:gridCol w="3438617">
                  <a:extLst>
                    <a:ext uri="{9D8B030D-6E8A-4147-A177-3AD203B41FA5}">
                      <a16:colId xmlns:a16="http://schemas.microsoft.com/office/drawing/2014/main" val="1345532033"/>
                    </a:ext>
                  </a:extLst>
                </a:gridCol>
                <a:gridCol w="3068715">
                  <a:extLst>
                    <a:ext uri="{9D8B030D-6E8A-4147-A177-3AD203B41FA5}">
                      <a16:colId xmlns:a16="http://schemas.microsoft.com/office/drawing/2014/main" val="324140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Decorator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10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Decoratorii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verifică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dacă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permisiunea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acceseze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anumite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7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@login_required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 utilizatori autentificați și organizatori.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from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django.contrib.auth.decorators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import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login_required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@organizer_required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Decoratori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personaliza</a:t>
                      </a:r>
                      <a:r>
                        <a:rPr lang="it-IT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ți. Verifică dacă utilizatorul (user sau organizer) are permisiunea să acceseze anumite pagini.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..\👥 users\decorators.py.pdf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447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@user_required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1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27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7.3.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Template-uri HTML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26F6-3C97-41BC-8789-A7FE6A4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6230-BCD0-41D4-B560-6BC2D4B9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814-1373-419D-921A-2326848A2305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747-4E51-48A1-8575-701BB8F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C3CEB-08DE-4D7F-ACE2-EFEC7146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37595"/>
              </p:ext>
            </p:extLst>
          </p:nvPr>
        </p:nvGraphicFramePr>
        <p:xfrm>
          <a:off x="457200" y="843906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1870096027"/>
                    </a:ext>
                  </a:extLst>
                </a:gridCol>
                <a:gridCol w="3480046">
                  <a:extLst>
                    <a:ext uri="{9D8B030D-6E8A-4147-A177-3AD203B41FA5}">
                      <a16:colId xmlns:a16="http://schemas.microsoft.com/office/drawing/2014/main" val="990795540"/>
                    </a:ext>
                  </a:extLst>
                </a:gridCol>
                <a:gridCol w="3369076">
                  <a:extLst>
                    <a:ext uri="{9D8B030D-6E8A-4147-A177-3AD203B41FA5}">
                      <a16:colId xmlns:a16="http://schemas.microsoft.com/office/drawing/2014/main" val="373045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dashboard.html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Panou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control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organizatorii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events\templates\events\dashboard.html.pdf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8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event_detail.html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Pagină detaliată pentru un singur eveniment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events\templates\events\event_detail.html.pdf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event_form.html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Form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adăugarea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editarea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events\templates\events\event_form.html.pdf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events_list.html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principală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publice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..\📦 events\templates\events\events_list.html.pdf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my_events.html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Listă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la care s-a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înscris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..\📦 events\templates\events\my_events.html.pdf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94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user_dashboard.html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Panou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control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obișnuiți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participanți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7" action="ppaction://hlinkfile"/>
                        </a:rPr>
                        <a:t>..\📦 events\templates\events\user_dashboard.html.pdf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5500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0AAE919-092C-444F-A763-3DF76968306D}"/>
              </a:ext>
            </a:extLst>
          </p:cNvPr>
          <p:cNvSpPr txBox="1">
            <a:spLocks/>
          </p:cNvSpPr>
          <p:nvPr/>
        </p:nvSpPr>
        <p:spPr>
          <a:xfrm>
            <a:off x="457200" y="3765042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7.4.Template-uri HTML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event_client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889912-F048-4433-B673-3A44D1E23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33843"/>
              </p:ext>
            </p:extLst>
          </p:nvPr>
        </p:nvGraphicFramePr>
        <p:xfrm>
          <a:off x="457200" y="4456058"/>
          <a:ext cx="82296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2572041682"/>
                    </a:ext>
                  </a:extLst>
                </a:gridCol>
                <a:gridCol w="2796466">
                  <a:extLst>
                    <a:ext uri="{9D8B030D-6E8A-4147-A177-3AD203B41FA5}">
                      <a16:colId xmlns:a16="http://schemas.microsoft.com/office/drawing/2014/main" val="2965647648"/>
                    </a:ext>
                  </a:extLst>
                </a:gridCol>
                <a:gridCol w="4052656">
                  <a:extLst>
                    <a:ext uri="{9D8B030D-6E8A-4147-A177-3AD203B41FA5}">
                      <a16:colId xmlns:a16="http://schemas.microsoft.com/office/drawing/2014/main" val="369871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api_event_list.html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o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listă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venite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API,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deci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direct din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 Django, ci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printr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-un request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..\🌐 </a:t>
                      </a:r>
                      <a:r>
                        <a:rPr lang="fr-FR" sz="1200" dirty="0" err="1">
                          <a:latin typeface="Arial Narrow" panose="020B0606020202030204" pitchFamily="34" charset="0"/>
                          <a:hlinkClick r:id="rId8" action="ppaction://hlinkfile"/>
                        </a:rPr>
                        <a:t>event_client</a:t>
                      </a:r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\</a:t>
                      </a:r>
                      <a:r>
                        <a:rPr lang="fr-FR" sz="1200" dirty="0" err="1">
                          <a:latin typeface="Arial Narrow" panose="020B0606020202030204" pitchFamily="34" charset="0"/>
                          <a:hlinkClick r:id="rId8" action="ppaction://hlinkfile"/>
                        </a:rPr>
                        <a:t>templates</a:t>
                      </a:r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\</a:t>
                      </a:r>
                      <a:r>
                        <a:rPr lang="fr-FR" sz="1200" dirty="0" err="1">
                          <a:latin typeface="Arial Narrow" panose="020B0606020202030204" pitchFamily="34" charset="0"/>
                          <a:hlinkClick r:id="rId8" action="ppaction://hlinkfile"/>
                        </a:rPr>
                        <a:t>event_client</a:t>
                      </a:r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\api_event_list.html.pdf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43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0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33C-3064-42C1-8AB8-9502151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Cuprins</a:t>
            </a:r>
            <a:endParaRPr lang="en-GB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ECC-186E-481D-BB5F-1FDD54AB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5" y="843982"/>
            <a:ext cx="3005091" cy="134940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b="1" dirty="0" err="1">
                <a:latin typeface="Arial Narrow" panose="020B0606020202030204" pitchFamily="34" charset="0"/>
              </a:rPr>
              <a:t>Introducere</a:t>
            </a:r>
            <a:r>
              <a:rPr lang="en-GB" sz="1600" b="1" dirty="0">
                <a:latin typeface="Arial Narrow" panose="020B060602020203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GB" sz="1400" dirty="0" err="1">
                <a:latin typeface="Arial Narrow" panose="020B0606020202030204" pitchFamily="34" charset="0"/>
              </a:rPr>
              <a:t>Scopul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proiectului</a:t>
            </a:r>
            <a:endParaRPr lang="en-GB" sz="1400" dirty="0"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GB" sz="1400" dirty="0" err="1">
                <a:latin typeface="Arial Narrow" panose="020B0606020202030204" pitchFamily="34" charset="0"/>
              </a:rPr>
              <a:t>Tehnologii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și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instrumente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utilizate</a:t>
            </a:r>
            <a:endParaRPr lang="en-GB" sz="1400" dirty="0"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GB" sz="1400" dirty="0" err="1">
                <a:latin typeface="Arial Narrow" panose="020B0606020202030204" pitchFamily="34" charset="0"/>
              </a:rPr>
              <a:t>Arhitectura</a:t>
            </a:r>
            <a:r>
              <a:rPr lang="en-GB" sz="1400" dirty="0">
                <a:latin typeface="Arial Narrow" panose="020B0606020202030204" pitchFamily="34" charset="0"/>
              </a:rPr>
              <a:t> general</a:t>
            </a:r>
          </a:p>
          <a:p>
            <a:pPr marL="400050" lvl="1" indent="0">
              <a:buNone/>
            </a:pPr>
            <a:r>
              <a:rPr lang="en-GB" sz="1400" dirty="0">
                <a:latin typeface="Arial Narrow" panose="020B0606020202030204" pitchFamily="34" charset="0"/>
              </a:rPr>
              <a:t>Flux: </a:t>
            </a:r>
            <a:r>
              <a:rPr lang="en-GB" sz="1400" dirty="0" err="1">
                <a:latin typeface="Arial Narrow" panose="020B0606020202030204" pitchFamily="34" charset="0"/>
              </a:rPr>
              <a:t>utilizator</a:t>
            </a:r>
            <a:r>
              <a:rPr lang="en-GB" sz="1400" dirty="0">
                <a:latin typeface="Arial Narrow" panose="020B0606020202030204" pitchFamily="34" charset="0"/>
              </a:rPr>
              <a:t> ↔ views ↔ template ↔ DB</a:t>
            </a:r>
          </a:p>
          <a:p>
            <a:pPr marL="400050" lvl="1" indent="0">
              <a:buNone/>
            </a:pPr>
            <a:r>
              <a:rPr lang="en-GB" sz="1400" dirty="0" err="1">
                <a:latin typeface="Arial Narrow" panose="020B0606020202030204" pitchFamily="34" charset="0"/>
              </a:rPr>
              <a:t>Integrarea</a:t>
            </a:r>
            <a:r>
              <a:rPr lang="en-GB" sz="1400" dirty="0">
                <a:latin typeface="Arial Narrow" panose="020B0606020202030204" pitchFamily="34" charset="0"/>
              </a:rPr>
              <a:t> frontend–backend</a:t>
            </a:r>
          </a:p>
          <a:p>
            <a:pPr marL="228600" indent="-228600">
              <a:buAutoNum type="arabicPeriod"/>
            </a:pPr>
            <a:endParaRPr lang="en-GB" sz="1200" dirty="0">
              <a:latin typeface="Arial Narrow" panose="020B0606020202030204" pitchFamily="34" charset="0"/>
            </a:endParaRPr>
          </a:p>
          <a:p>
            <a:pPr marL="228600" indent="-228600">
              <a:buAutoNum type="arabicPeriod"/>
            </a:pPr>
            <a:endParaRPr lang="en-GB" sz="1200" dirty="0">
              <a:latin typeface="Arial Narrow" panose="020B0606020202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A0C4-A4B2-439E-A368-760539E0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E495-42DF-4272-A852-A631752B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7BC9-DF85-4A7B-8B45-510AD071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8B67B-F331-4847-AF87-4E98C1520834}"/>
              </a:ext>
            </a:extLst>
          </p:cNvPr>
          <p:cNvSpPr txBox="1">
            <a:spLocks/>
          </p:cNvSpPr>
          <p:nvPr/>
        </p:nvSpPr>
        <p:spPr>
          <a:xfrm>
            <a:off x="457200" y="4936587"/>
            <a:ext cx="3117542" cy="12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400" b="1" dirty="0" err="1">
                <a:latin typeface="Arial Narrow" panose="020B0606020202030204" pitchFamily="34" charset="0"/>
              </a:rPr>
              <a:t>Modele</a:t>
            </a:r>
            <a:r>
              <a:rPr lang="en-GB" sz="1400" b="1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ș</a:t>
            </a:r>
            <a:r>
              <a:rPr lang="en-GB" sz="1400" b="1" dirty="0" err="1">
                <a:latin typeface="Arial Narrow" panose="020B0606020202030204" pitchFamily="34" charset="0"/>
              </a:rPr>
              <a:t>i</a:t>
            </a:r>
            <a:r>
              <a:rPr lang="en-GB" sz="1400" b="1" dirty="0">
                <a:latin typeface="Arial Narrow" panose="020B0606020202030204" pitchFamily="34" charset="0"/>
              </a:rPr>
              <a:t> </a:t>
            </a:r>
            <a:r>
              <a:rPr lang="en-GB" sz="1400" b="1" dirty="0" err="1">
                <a:latin typeface="Arial Narrow" panose="020B0606020202030204" pitchFamily="34" charset="0"/>
              </a:rPr>
              <a:t>formulare</a:t>
            </a:r>
            <a:r>
              <a:rPr lang="en-GB" sz="1400" b="1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Arial Narrow" panose="020B0606020202030204" pitchFamily="34" charset="0"/>
              </a:rPr>
              <a:t>5.1. </a:t>
            </a:r>
            <a:r>
              <a:rPr lang="en-US" sz="1200" dirty="0" err="1">
                <a:latin typeface="Arial Narrow" panose="020B0606020202030204" pitchFamily="34" charset="0"/>
              </a:rPr>
              <a:t>Modelele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principale</a:t>
            </a:r>
            <a:r>
              <a:rPr lang="en-US" sz="1200" dirty="0">
                <a:latin typeface="Arial Narrow" panose="020B0606020202030204" pitchFamily="34" charset="0"/>
              </a:rPr>
              <a:t> – </a:t>
            </a:r>
            <a:r>
              <a:rPr lang="en-US" sz="1200" b="1" dirty="0">
                <a:latin typeface="Arial Narrow" panose="020B0606020202030204" pitchFamily="34" charset="0"/>
              </a:rPr>
              <a:t>events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Arial Narrow" panose="020B0606020202030204" pitchFamily="34" charset="0"/>
              </a:rPr>
              <a:t>5.2. </a:t>
            </a:r>
            <a:r>
              <a:rPr lang="en-US" sz="1200" dirty="0" err="1">
                <a:latin typeface="Arial Narrow" panose="020B0606020202030204" pitchFamily="34" charset="0"/>
              </a:rPr>
              <a:t>Modelele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principale</a:t>
            </a:r>
            <a:r>
              <a:rPr lang="en-US" sz="1200" dirty="0">
                <a:latin typeface="Arial Narrow" panose="020B0606020202030204" pitchFamily="34" charset="0"/>
              </a:rPr>
              <a:t> – </a:t>
            </a:r>
            <a:r>
              <a:rPr lang="en-US" sz="1200" b="1" dirty="0">
                <a:latin typeface="Arial Narrow" panose="020B0606020202030204" pitchFamily="34" charset="0"/>
              </a:rPr>
              <a:t>users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Arial Narrow" panose="020B0606020202030204" pitchFamily="34" charset="0"/>
              </a:rPr>
              <a:t>5.3. </a:t>
            </a:r>
            <a:r>
              <a:rPr lang="en-US" sz="1200" dirty="0" err="1">
                <a:latin typeface="Arial Narrow" panose="020B0606020202030204" pitchFamily="34" charset="0"/>
              </a:rPr>
              <a:t>Formulare</a:t>
            </a:r>
            <a:r>
              <a:rPr lang="en-US" sz="1200" dirty="0">
                <a:latin typeface="Arial Narrow" panose="020B0606020202030204" pitchFamily="34" charset="0"/>
              </a:rPr>
              <a:t> – </a:t>
            </a:r>
            <a:r>
              <a:rPr lang="en-US" sz="1200" b="1" dirty="0">
                <a:latin typeface="Arial Narrow" panose="020B0606020202030204" pitchFamily="34" charset="0"/>
              </a:rPr>
              <a:t>events</a:t>
            </a:r>
          </a:p>
          <a:p>
            <a:pPr marL="0" indent="0">
              <a:buNone/>
            </a:pPr>
            <a:r>
              <a:rPr lang="en-GB" sz="1200" dirty="0">
                <a:latin typeface="Arial Narrow" panose="020B0606020202030204" pitchFamily="34" charset="0"/>
              </a:rPr>
              <a:t>5.4. </a:t>
            </a:r>
            <a:r>
              <a:rPr lang="en-GB" sz="1200" dirty="0" err="1">
                <a:latin typeface="Arial Narrow" panose="020B0606020202030204" pitchFamily="34" charset="0"/>
              </a:rPr>
              <a:t>Formulare</a:t>
            </a:r>
            <a:r>
              <a:rPr lang="en-GB" sz="1200" dirty="0">
                <a:latin typeface="Arial Narrow" panose="020B0606020202030204" pitchFamily="34" charset="0"/>
              </a:rPr>
              <a:t> – </a:t>
            </a:r>
            <a:r>
              <a:rPr lang="en-GB" sz="1200" b="1" dirty="0">
                <a:latin typeface="Arial Narrow" panose="020B0606020202030204" pitchFamily="34" charset="0"/>
              </a:rPr>
              <a:t>users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B8693F-E609-4A82-9DB6-7AE14F1695CA}"/>
              </a:ext>
            </a:extLst>
          </p:cNvPr>
          <p:cNvSpPr txBox="1">
            <a:spLocks/>
          </p:cNvSpPr>
          <p:nvPr/>
        </p:nvSpPr>
        <p:spPr>
          <a:xfrm>
            <a:off x="511945" y="2193387"/>
            <a:ext cx="377597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400" b="1" dirty="0" err="1">
                <a:latin typeface="Arial Narrow" panose="020B0606020202030204" pitchFamily="34" charset="0"/>
              </a:rPr>
              <a:t>Aplicaţii</a:t>
            </a:r>
            <a:r>
              <a:rPr lang="en-GB" sz="1400" b="1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 Narrow" panose="020B0606020202030204" pitchFamily="34" charset="0"/>
              </a:rPr>
              <a:t>1. </a:t>
            </a:r>
            <a:r>
              <a:rPr lang="en-US" sz="1200" b="1" dirty="0" err="1">
                <a:latin typeface="Arial Narrow" panose="020B0606020202030204" pitchFamily="34" charset="0"/>
              </a:rPr>
              <a:t>Aplicația</a:t>
            </a:r>
            <a:r>
              <a:rPr lang="en-US" sz="1200" b="1" dirty="0">
                <a:latin typeface="Arial Narrow" panose="020B0606020202030204" pitchFamily="34" charset="0"/>
              </a:rPr>
              <a:t> </a:t>
            </a:r>
            <a:r>
              <a:rPr lang="en-US" sz="1200" b="1" dirty="0" err="1">
                <a:latin typeface="Arial Narrow" panose="020B0606020202030204" pitchFamily="34" charset="0"/>
              </a:rPr>
              <a:t>event_aggregator</a:t>
            </a:r>
            <a:r>
              <a:rPr lang="en-US" sz="1200" b="1" dirty="0">
                <a:latin typeface="Arial Narrow" panose="020B0606020202030204" pitchFamily="34" charset="0"/>
              </a:rPr>
              <a:t> – </a:t>
            </a:r>
            <a:r>
              <a:rPr lang="en-US" sz="1200" b="1" dirty="0" err="1">
                <a:latin typeface="Arial Narrow" panose="020B0606020202030204" pitchFamily="34" charset="0"/>
              </a:rPr>
              <a:t>Nucleul</a:t>
            </a:r>
            <a:r>
              <a:rPr lang="en-US" sz="1200" b="1" dirty="0">
                <a:latin typeface="Arial Narrow" panose="020B0606020202030204" pitchFamily="34" charset="0"/>
              </a:rPr>
              <a:t> </a:t>
            </a:r>
            <a:r>
              <a:rPr lang="en-US" sz="1200" b="1" dirty="0" err="1">
                <a:latin typeface="Arial Narrow" panose="020B0606020202030204" pitchFamily="34" charset="0"/>
              </a:rPr>
              <a:t>Proiectului</a:t>
            </a:r>
            <a:endParaRPr lang="en-US" sz="12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GB" sz="1200" dirty="0">
                <a:latin typeface="Arial Narrow" panose="020B0606020202030204" pitchFamily="34" charset="0"/>
              </a:rPr>
              <a:t>1. 1.  </a:t>
            </a:r>
            <a:r>
              <a:rPr lang="en-GB" sz="1200" dirty="0" err="1">
                <a:latin typeface="Arial Narrow" panose="020B0606020202030204" pitchFamily="34" charset="0"/>
              </a:rPr>
              <a:t>Aplicația</a:t>
            </a:r>
            <a:r>
              <a:rPr lang="en-GB" sz="1200" dirty="0">
                <a:latin typeface="Arial Narrow" panose="020B0606020202030204" pitchFamily="34" charset="0"/>
              </a:rPr>
              <a:t> </a:t>
            </a:r>
            <a:r>
              <a:rPr lang="en-GB" sz="1200" dirty="0" err="1">
                <a:latin typeface="Arial Narrow" panose="020B0606020202030204" pitchFamily="34" charset="0"/>
              </a:rPr>
              <a:t>event_aggregator</a:t>
            </a:r>
            <a:r>
              <a:rPr lang="en-GB" sz="1200" dirty="0">
                <a:latin typeface="Arial Narrow" panose="020B0606020202030204" pitchFamily="34" charset="0"/>
              </a:rPr>
              <a:t> – Ce </a:t>
            </a:r>
            <a:r>
              <a:rPr lang="en-GB" sz="1200" dirty="0" err="1">
                <a:latin typeface="Arial Narrow" panose="020B0606020202030204" pitchFamily="34" charset="0"/>
              </a:rPr>
              <a:t>conţine</a:t>
            </a:r>
            <a:r>
              <a:rPr lang="en-GB" sz="1200" dirty="0">
                <a:latin typeface="Arial Narrow" panose="020B0606020202030204" pitchFamily="34" charset="0"/>
              </a:rPr>
              <a:t> </a:t>
            </a:r>
            <a:r>
              <a:rPr lang="en-GB" sz="1200" dirty="0" err="1">
                <a:latin typeface="Arial Narrow" panose="020B0606020202030204" pitchFamily="34" charset="0"/>
              </a:rPr>
              <a:t>aplicaţia</a:t>
            </a:r>
            <a:endParaRPr lang="en-GB" sz="1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GB" sz="1200" dirty="0">
                <a:latin typeface="Arial Narrow" panose="020B0606020202030204" pitchFamily="34" charset="0"/>
              </a:rPr>
              <a:t>1.2. </a:t>
            </a:r>
            <a:r>
              <a:rPr lang="it-IT" sz="1200" dirty="0">
                <a:latin typeface="Arial Narrow" panose="020B0606020202030204" pitchFamily="34" charset="0"/>
              </a:rPr>
              <a:t> Aplicația event_aggregator – Interacţiuni principale</a:t>
            </a:r>
          </a:p>
          <a:p>
            <a:pPr marL="0" indent="0">
              <a:buNone/>
            </a:pPr>
            <a:r>
              <a:rPr lang="it-IT" sz="1200" b="1" dirty="0">
                <a:latin typeface="Arial Narrow" panose="020B0606020202030204" pitchFamily="34" charset="0"/>
              </a:rPr>
              <a:t>2. Aplicația events - Gestiunea evenimentelor</a:t>
            </a:r>
          </a:p>
          <a:p>
            <a:pPr marL="0" indent="0">
              <a:buNone/>
            </a:pPr>
            <a:r>
              <a:rPr lang="it-IT" sz="1200" dirty="0">
                <a:latin typeface="Arial Narrow" panose="020B0606020202030204" pitchFamily="34" charset="0"/>
              </a:rPr>
              <a:t>2.1. Aplicația events – Ce conţine aplicaţia</a:t>
            </a:r>
          </a:p>
          <a:p>
            <a:pPr marL="0" indent="0">
              <a:buNone/>
            </a:pPr>
            <a:r>
              <a:rPr lang="en-US" sz="1200" dirty="0">
                <a:latin typeface="Arial Narrow" panose="020B0606020202030204" pitchFamily="34" charset="0"/>
              </a:rPr>
              <a:t>2.2. </a:t>
            </a:r>
            <a:r>
              <a:rPr lang="en-US" sz="1200" dirty="0" err="1">
                <a:latin typeface="Arial Narrow" panose="020B0606020202030204" pitchFamily="34" charset="0"/>
              </a:rPr>
              <a:t>Aplicația</a:t>
            </a:r>
            <a:r>
              <a:rPr lang="en-US" sz="1200" dirty="0">
                <a:latin typeface="Arial Narrow" panose="020B0606020202030204" pitchFamily="34" charset="0"/>
              </a:rPr>
              <a:t> events – </a:t>
            </a:r>
            <a:r>
              <a:rPr lang="en-US" sz="1200" dirty="0" err="1">
                <a:latin typeface="Arial Narrow" panose="020B0606020202030204" pitchFamily="34" charset="0"/>
              </a:rPr>
              <a:t>Interacțiuni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principale</a:t>
            </a:r>
            <a:endParaRPr lang="it-IT" sz="1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it-IT" sz="1200" b="1" dirty="0">
                <a:latin typeface="Arial Narrow" panose="020B0606020202030204" pitchFamily="34" charset="0"/>
              </a:rPr>
              <a:t>3. Aplicația users - Gestiunea utilizatorilor și a rolurilor</a:t>
            </a:r>
          </a:p>
          <a:p>
            <a:pPr marL="0" indent="0">
              <a:buNone/>
            </a:pPr>
            <a:r>
              <a:rPr lang="it-IT" sz="1200" dirty="0">
                <a:latin typeface="Arial Narrow" panose="020B0606020202030204" pitchFamily="34" charset="0"/>
              </a:rPr>
              <a:t>3.1. Aplicația users – Ce conţine aplicaţia</a:t>
            </a:r>
          </a:p>
          <a:p>
            <a:pPr marL="0" indent="0">
              <a:buNone/>
            </a:pPr>
            <a:r>
              <a:rPr lang="it-IT" sz="1200" dirty="0">
                <a:latin typeface="Arial Narrow" panose="020B0606020202030204" pitchFamily="34" charset="0"/>
              </a:rPr>
              <a:t>3.2. Aplicația users– Interacţiuni principale</a:t>
            </a:r>
          </a:p>
          <a:p>
            <a:pPr marL="0" indent="0">
              <a:buNone/>
            </a:pPr>
            <a:r>
              <a:rPr lang="it-IT" sz="1200" b="1" dirty="0">
                <a:latin typeface="Arial Narrow" panose="020B0606020202030204" pitchFamily="34" charset="0"/>
              </a:rPr>
              <a:t>4. Aplicația event_client</a:t>
            </a:r>
          </a:p>
          <a:p>
            <a:pPr marL="0" indent="0">
              <a:buNone/>
            </a:pPr>
            <a:r>
              <a:rPr lang="it-IT" sz="1200" dirty="0">
                <a:latin typeface="Arial Narrow" panose="020B0606020202030204" pitchFamily="34" charset="0"/>
              </a:rPr>
              <a:t>4.1. Ce este un API?</a:t>
            </a:r>
          </a:p>
          <a:p>
            <a:pPr marL="0" indent="0">
              <a:buNone/>
            </a:pPr>
            <a:endParaRPr lang="it-IT" sz="1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1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1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1200" dirty="0">
              <a:latin typeface="Arial Narrow" panose="020B0606020202030204" pitchFamily="34" charset="0"/>
            </a:endParaRPr>
          </a:p>
          <a:p>
            <a:pPr marL="228600" indent="-228600">
              <a:buFont typeface="Arial"/>
              <a:buAutoNum type="arabicPeriod"/>
            </a:pPr>
            <a:endParaRPr lang="en-GB" sz="1200" dirty="0">
              <a:latin typeface="Arial Narrow" panose="020B0606020202030204" pitchFamily="34" charset="0"/>
            </a:endParaRPr>
          </a:p>
          <a:p>
            <a:pPr marL="228600" indent="-228600">
              <a:buFont typeface="Arial"/>
              <a:buAutoNum type="arabicPeriod"/>
            </a:pPr>
            <a:endParaRPr lang="en-GB" sz="1200" dirty="0">
              <a:latin typeface="Arial Narrow" panose="020B0606020202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D469A4-A5D4-489C-B7B1-8F962C60E8C8}"/>
              </a:ext>
            </a:extLst>
          </p:cNvPr>
          <p:cNvSpPr txBox="1">
            <a:spLocks/>
          </p:cNvSpPr>
          <p:nvPr/>
        </p:nvSpPr>
        <p:spPr>
          <a:xfrm>
            <a:off x="4287915" y="884672"/>
            <a:ext cx="3117542" cy="12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400" b="1" dirty="0" err="1">
                <a:latin typeface="Arial Narrow" panose="020B0606020202030204" pitchFamily="34" charset="0"/>
              </a:rPr>
              <a:t>Modele</a:t>
            </a:r>
            <a:r>
              <a:rPr lang="en-GB" sz="1400" b="1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ș</a:t>
            </a:r>
            <a:r>
              <a:rPr lang="en-GB" sz="1400" b="1" dirty="0" err="1">
                <a:latin typeface="Arial Narrow" panose="020B0606020202030204" pitchFamily="34" charset="0"/>
              </a:rPr>
              <a:t>i</a:t>
            </a:r>
            <a:r>
              <a:rPr lang="en-GB" sz="1400" b="1" dirty="0">
                <a:latin typeface="Arial Narrow" panose="020B0606020202030204" pitchFamily="34" charset="0"/>
              </a:rPr>
              <a:t> </a:t>
            </a:r>
            <a:r>
              <a:rPr lang="en-GB" sz="1400" b="1" dirty="0" err="1">
                <a:latin typeface="Arial Narrow" panose="020B0606020202030204" pitchFamily="34" charset="0"/>
              </a:rPr>
              <a:t>formulare</a:t>
            </a:r>
            <a:r>
              <a:rPr lang="en-GB" sz="1400" b="1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Arial Narrow" panose="020B0606020202030204" pitchFamily="34" charset="0"/>
              </a:rPr>
              <a:t>6.1. </a:t>
            </a:r>
            <a:r>
              <a:rPr lang="en-US" sz="1200" dirty="0" err="1">
                <a:latin typeface="Arial Narrow" panose="020B0606020202030204" pitchFamily="34" charset="0"/>
              </a:rPr>
              <a:t>Funcționalități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publice</a:t>
            </a:r>
            <a:r>
              <a:rPr lang="en-US" sz="1200" dirty="0">
                <a:latin typeface="Arial Narrow" panose="020B0606020202030204" pitchFamily="34" charset="0"/>
              </a:rPr>
              <a:t> – </a:t>
            </a:r>
            <a:r>
              <a:rPr lang="en-US" sz="1200" b="1" dirty="0">
                <a:latin typeface="Arial Narrow" panose="020B0606020202030204" pitchFamily="34" charset="0"/>
              </a:rPr>
              <a:t>events/views</a:t>
            </a:r>
          </a:p>
          <a:p>
            <a:pPr marL="0" indent="0" algn="l">
              <a:buNone/>
            </a:pPr>
            <a:r>
              <a:rPr lang="en-US" sz="1200" dirty="0">
                <a:latin typeface="Arial Narrow" panose="020B0606020202030204" pitchFamily="34" charset="0"/>
              </a:rPr>
              <a:t>6.2. </a:t>
            </a:r>
            <a:r>
              <a:rPr lang="en-US" sz="1200" dirty="0" err="1">
                <a:latin typeface="Arial Narrow" panose="020B0606020202030204" pitchFamily="34" charset="0"/>
              </a:rPr>
              <a:t>Funcționalități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organizator</a:t>
            </a:r>
            <a:r>
              <a:rPr lang="en-US" sz="1200" dirty="0">
                <a:latin typeface="Arial Narrow" panose="020B0606020202030204" pitchFamily="34" charset="0"/>
              </a:rPr>
              <a:t> – </a:t>
            </a:r>
            <a:r>
              <a:rPr lang="en-US" sz="1200" b="1" dirty="0">
                <a:latin typeface="Arial Narrow" panose="020B0606020202030204" pitchFamily="34" charset="0"/>
              </a:rPr>
              <a:t>events/views</a:t>
            </a:r>
          </a:p>
          <a:p>
            <a:pPr marL="0" indent="0">
              <a:buNone/>
            </a:pPr>
            <a:r>
              <a:rPr lang="en-US" sz="1200" dirty="0">
                <a:latin typeface="Arial Narrow" panose="020B0606020202030204" pitchFamily="34" charset="0"/>
              </a:rPr>
              <a:t>6.3. </a:t>
            </a:r>
            <a:r>
              <a:rPr lang="en-US" sz="1200" dirty="0" err="1">
                <a:latin typeface="Arial Narrow" panose="020B0606020202030204" pitchFamily="34" charset="0"/>
              </a:rPr>
              <a:t>Funcționalități</a:t>
            </a:r>
            <a:r>
              <a:rPr lang="en-US" sz="1200" dirty="0">
                <a:latin typeface="Arial Narrow" panose="020B0606020202030204" pitchFamily="34" charset="0"/>
              </a:rPr>
              <a:t> cu login – </a:t>
            </a:r>
            <a:r>
              <a:rPr lang="en-US" sz="1200" b="1" dirty="0">
                <a:latin typeface="Arial Narrow" panose="020B0606020202030204" pitchFamily="34" charset="0"/>
              </a:rPr>
              <a:t>events/views</a:t>
            </a:r>
          </a:p>
          <a:p>
            <a:pPr marL="0" indent="0">
              <a:buNone/>
            </a:pPr>
            <a:r>
              <a:rPr lang="en-US" sz="1200" dirty="0">
                <a:latin typeface="Arial Narrow" panose="020B0606020202030204" pitchFamily="34" charset="0"/>
              </a:rPr>
              <a:t>6.4. </a:t>
            </a:r>
            <a:r>
              <a:rPr lang="en-US" sz="1200" dirty="0" err="1">
                <a:latin typeface="Arial Narrow" panose="020B0606020202030204" pitchFamily="34" charset="0"/>
              </a:rPr>
              <a:t>Funcționalități</a:t>
            </a:r>
            <a:r>
              <a:rPr lang="en-US" sz="1200" dirty="0">
                <a:latin typeface="Arial Narrow" panose="020B0606020202030204" pitchFamily="34" charset="0"/>
              </a:rPr>
              <a:t> cu login – </a:t>
            </a:r>
            <a:r>
              <a:rPr lang="en-US" sz="1200" b="1" dirty="0">
                <a:latin typeface="Arial Narrow" panose="020B0606020202030204" pitchFamily="34" charset="0"/>
              </a:rPr>
              <a:t>users/views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80CA2-9B7C-4189-AFD0-D5F158B8808E}"/>
              </a:ext>
            </a:extLst>
          </p:cNvPr>
          <p:cNvSpPr txBox="1">
            <a:spLocks/>
          </p:cNvSpPr>
          <p:nvPr/>
        </p:nvSpPr>
        <p:spPr>
          <a:xfrm>
            <a:off x="4287915" y="2257679"/>
            <a:ext cx="3117542" cy="12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400" b="1" dirty="0">
                <a:latin typeface="Arial Narrow" panose="020B0606020202030204" pitchFamily="34" charset="0"/>
              </a:rPr>
              <a:t>Template-</a:t>
            </a:r>
            <a:r>
              <a:rPr lang="en-GB" sz="1400" b="1" dirty="0" err="1">
                <a:latin typeface="Arial Narrow" panose="020B0606020202030204" pitchFamily="34" charset="0"/>
              </a:rPr>
              <a:t>uri</a:t>
            </a:r>
            <a:r>
              <a:rPr lang="en-GB" sz="1400" b="1" dirty="0">
                <a:latin typeface="Arial Narrow" panose="020B0606020202030204" pitchFamily="34" charset="0"/>
              </a:rPr>
              <a:t> HTML :</a:t>
            </a:r>
          </a:p>
          <a:p>
            <a:pPr marL="0" indent="0">
              <a:buFont typeface="Arial"/>
              <a:buNone/>
            </a:pPr>
            <a:r>
              <a:rPr lang="it-IT" sz="1200" dirty="0">
                <a:latin typeface="Arial Narrow" panose="020B0606020202030204" pitchFamily="34" charset="0"/>
              </a:rPr>
              <a:t>7.1.Template-uri HTML – </a:t>
            </a:r>
            <a:r>
              <a:rPr lang="it-IT" sz="1200" b="1" dirty="0">
                <a:latin typeface="Arial Narrow" panose="020B0606020202030204" pitchFamily="34" charset="0"/>
              </a:rPr>
              <a:t>event_aggregator</a:t>
            </a:r>
          </a:p>
          <a:p>
            <a:pPr marL="0" indent="0" algn="l">
              <a:buNone/>
            </a:pPr>
            <a:r>
              <a:rPr lang="en-GB" sz="1200" dirty="0">
                <a:latin typeface="Arial Narrow" panose="020B0606020202030204" pitchFamily="34" charset="0"/>
              </a:rPr>
              <a:t>7.2. </a:t>
            </a:r>
            <a:r>
              <a:rPr lang="en-GB" sz="1200" dirty="0" err="1">
                <a:latin typeface="Arial Narrow" panose="020B0606020202030204" pitchFamily="34" charset="0"/>
              </a:rPr>
              <a:t>Autentificare</a:t>
            </a:r>
            <a:r>
              <a:rPr lang="en-GB" sz="1200" dirty="0">
                <a:latin typeface="Arial Narrow" panose="020B0606020202030204" pitchFamily="34" charset="0"/>
              </a:rPr>
              <a:t> </a:t>
            </a:r>
            <a:r>
              <a:rPr lang="en-GB" sz="1200" dirty="0" err="1">
                <a:latin typeface="Arial Narrow" panose="020B0606020202030204" pitchFamily="34" charset="0"/>
              </a:rPr>
              <a:t>și</a:t>
            </a:r>
            <a:r>
              <a:rPr lang="en-GB" sz="1200" dirty="0">
                <a:latin typeface="Arial Narrow" panose="020B0606020202030204" pitchFamily="34" charset="0"/>
              </a:rPr>
              <a:t> </a:t>
            </a:r>
            <a:r>
              <a:rPr lang="en-GB" sz="1200" dirty="0" err="1">
                <a:latin typeface="Arial Narrow" panose="020B0606020202030204" pitchFamily="34" charset="0"/>
              </a:rPr>
              <a:t>autorizare</a:t>
            </a:r>
            <a:r>
              <a:rPr lang="en-GB" sz="1200" dirty="0">
                <a:latin typeface="Arial Narrow" panose="020B0606020202030204" pitchFamily="34" charset="0"/>
              </a:rPr>
              <a:t> – </a:t>
            </a:r>
            <a:r>
              <a:rPr lang="en-GB" sz="1200" b="1" dirty="0">
                <a:latin typeface="Arial Narrow" panose="020B0606020202030204" pitchFamily="34" charset="0"/>
              </a:rPr>
              <a:t>cu </a:t>
            </a:r>
            <a:r>
              <a:rPr lang="en-GB" sz="1200" b="1" dirty="0" err="1">
                <a:latin typeface="Arial Narrow" panose="020B0606020202030204" pitchFamily="34" charset="0"/>
              </a:rPr>
              <a:t>decoratori</a:t>
            </a:r>
            <a:endParaRPr lang="en-GB" sz="12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 Narrow" panose="020B0606020202030204" pitchFamily="34" charset="0"/>
              </a:rPr>
              <a:t>7.3.Template-uri HTML – </a:t>
            </a:r>
            <a:r>
              <a:rPr lang="en-US" sz="1200" b="1" dirty="0">
                <a:latin typeface="Arial Narrow" panose="020B0606020202030204" pitchFamily="34" charset="0"/>
              </a:rPr>
              <a:t>events</a:t>
            </a:r>
          </a:p>
          <a:p>
            <a:pPr marL="0" indent="0" algn="l">
              <a:buNone/>
            </a:pPr>
            <a:r>
              <a:rPr lang="en-US" sz="1200" dirty="0">
                <a:latin typeface="Arial Narrow" panose="020B0606020202030204" pitchFamily="34" charset="0"/>
              </a:rPr>
              <a:t>7.4.Template-uri HTML – </a:t>
            </a:r>
            <a:r>
              <a:rPr lang="en-US" sz="1200" b="1" dirty="0" err="1">
                <a:latin typeface="Arial Narrow" panose="020B0606020202030204" pitchFamily="34" charset="0"/>
              </a:rPr>
              <a:t>event_client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EEB47A-8845-42E9-9F53-67E3FF823C32}"/>
              </a:ext>
            </a:extLst>
          </p:cNvPr>
          <p:cNvSpPr txBox="1">
            <a:spLocks/>
          </p:cNvSpPr>
          <p:nvPr/>
        </p:nvSpPr>
        <p:spPr>
          <a:xfrm>
            <a:off x="4290873" y="3525585"/>
            <a:ext cx="4853127" cy="173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1200" b="1" dirty="0">
                <a:latin typeface="Arial Narrow" panose="020B0606020202030204" pitchFamily="34" charset="0"/>
              </a:rPr>
              <a:t>8. Fișiere statice și media</a:t>
            </a:r>
          </a:p>
          <a:p>
            <a:pPr marL="0" indent="0">
              <a:buFont typeface="Arial"/>
              <a:buNone/>
            </a:pPr>
            <a:r>
              <a:rPr lang="en-US" sz="1200" b="1" dirty="0">
                <a:latin typeface="Arial Narrow" panose="020B0606020202030204" pitchFamily="34" charset="0"/>
              </a:rPr>
              <a:t>9. </a:t>
            </a:r>
            <a:r>
              <a:rPr lang="en-US" sz="1200" b="1" dirty="0" err="1">
                <a:latin typeface="Arial Narrow" panose="020B0606020202030204" pitchFamily="34" charset="0"/>
              </a:rPr>
              <a:t>Baza</a:t>
            </a:r>
            <a:r>
              <a:rPr lang="en-US" sz="1200" b="1" dirty="0">
                <a:latin typeface="Arial Narrow" panose="020B0606020202030204" pitchFamily="34" charset="0"/>
              </a:rPr>
              <a:t> de date</a:t>
            </a:r>
          </a:p>
          <a:p>
            <a:pPr marL="0" indent="0" algn="l">
              <a:buNone/>
            </a:pPr>
            <a:r>
              <a:rPr lang="en-US" sz="1200" dirty="0">
                <a:latin typeface="Arial Narrow" panose="020B0606020202030204" pitchFamily="34" charset="0"/>
              </a:rPr>
              <a:t>9.1. </a:t>
            </a:r>
            <a:r>
              <a:rPr lang="en-US" sz="1200" dirty="0" err="1">
                <a:latin typeface="Arial Narrow" panose="020B0606020202030204" pitchFamily="34" charset="0"/>
              </a:rPr>
              <a:t>Diagrama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b="1" dirty="0">
                <a:latin typeface="Arial Narrow" panose="020B0606020202030204" pitchFamily="34" charset="0"/>
              </a:rPr>
              <a:t>ERD</a:t>
            </a:r>
            <a:r>
              <a:rPr lang="en-US" sz="1200" dirty="0">
                <a:latin typeface="Arial Narrow" panose="020B0606020202030204" pitchFamily="34" charset="0"/>
              </a:rPr>
              <a:t> - </a:t>
            </a:r>
            <a:r>
              <a:rPr lang="en-US" sz="1200" dirty="0" err="1">
                <a:latin typeface="Arial Narrow" panose="020B0606020202030204" pitchFamily="34" charset="0"/>
              </a:rPr>
              <a:t>Diagrama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entitate</a:t>
            </a:r>
            <a:r>
              <a:rPr lang="en-US" sz="1200" dirty="0">
                <a:latin typeface="Arial Narrow" panose="020B0606020202030204" pitchFamily="34" charset="0"/>
              </a:rPr>
              <a:t>–</a:t>
            </a:r>
            <a:r>
              <a:rPr lang="en-US" sz="1200" dirty="0" err="1">
                <a:latin typeface="Arial Narrow" panose="020B0606020202030204" pitchFamily="34" charset="0"/>
              </a:rPr>
              <a:t>relație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0" indent="0" algn="l">
              <a:buNone/>
            </a:pPr>
            <a:r>
              <a:rPr lang="en-US" sz="1200" b="1" dirty="0">
                <a:latin typeface="Arial Narrow" panose="020B0606020202030204" pitchFamily="34" charset="0"/>
              </a:rPr>
              <a:t>10. </a:t>
            </a:r>
            <a:r>
              <a:rPr lang="en-US" sz="1200" b="1" dirty="0" err="1">
                <a:latin typeface="Arial Narrow" panose="020B0606020202030204" pitchFamily="34" charset="0"/>
              </a:rPr>
              <a:t>Funcționalități</a:t>
            </a:r>
            <a:r>
              <a:rPr lang="en-US" sz="1200" b="1" dirty="0">
                <a:latin typeface="Arial Narrow" panose="020B0606020202030204" pitchFamily="34" charset="0"/>
              </a:rPr>
              <a:t> extra</a:t>
            </a:r>
          </a:p>
          <a:p>
            <a:pPr marL="0" indent="0" algn="l">
              <a:buNone/>
            </a:pP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11.1.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Capturi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de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ecran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 -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utilizatori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cu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rol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de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Organizator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</a:rPr>
              <a:t>ş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i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Utilizator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standard –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pagini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principale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  <a:p>
            <a:pPr marL="0" indent="0" algn="l">
              <a:buNone/>
            </a:pPr>
            <a:r>
              <a:rPr lang="en-US" sz="1200" dirty="0">
                <a:latin typeface="Arial Narrow" panose="020B0606020202030204" pitchFamily="34" charset="0"/>
              </a:rPr>
              <a:t>11.2. </a:t>
            </a:r>
            <a:r>
              <a:rPr lang="en-US" sz="1200" dirty="0" err="1">
                <a:latin typeface="Arial Narrow" panose="020B0606020202030204" pitchFamily="34" charset="0"/>
              </a:rPr>
              <a:t>Capturi</a:t>
            </a:r>
            <a:r>
              <a:rPr lang="en-US" sz="1200" dirty="0">
                <a:latin typeface="Arial Narrow" panose="020B0606020202030204" pitchFamily="34" charset="0"/>
              </a:rPr>
              <a:t> de </a:t>
            </a:r>
            <a:r>
              <a:rPr lang="en-US" sz="1200" dirty="0" err="1">
                <a:latin typeface="Arial Narrow" panose="020B0606020202030204" pitchFamily="34" charset="0"/>
              </a:rPr>
              <a:t>ecran</a:t>
            </a:r>
            <a:r>
              <a:rPr lang="en-US" sz="1200" dirty="0">
                <a:latin typeface="Arial Narrow" panose="020B0606020202030204" pitchFamily="34" charset="0"/>
              </a:rPr>
              <a:t>  - </a:t>
            </a:r>
            <a:r>
              <a:rPr lang="en-US" sz="1200" dirty="0" err="1">
                <a:latin typeface="Arial Narrow" panose="020B0606020202030204" pitchFamily="34" charset="0"/>
              </a:rPr>
              <a:t>utilizator</a:t>
            </a:r>
            <a:r>
              <a:rPr lang="en-US" sz="1200" dirty="0">
                <a:latin typeface="Arial Narrow" panose="020B0606020202030204" pitchFamily="34" charset="0"/>
              </a:rPr>
              <a:t> cu </a:t>
            </a:r>
            <a:r>
              <a:rPr lang="en-US" sz="1200" dirty="0" err="1">
                <a:latin typeface="Arial Narrow" panose="020B0606020202030204" pitchFamily="34" charset="0"/>
              </a:rPr>
              <a:t>rol</a:t>
            </a:r>
            <a:r>
              <a:rPr lang="en-US" sz="1200" dirty="0">
                <a:latin typeface="Arial Narrow" panose="020B0606020202030204" pitchFamily="34" charset="0"/>
              </a:rPr>
              <a:t> de </a:t>
            </a:r>
            <a:r>
              <a:rPr lang="en-US" sz="1200" dirty="0" err="1">
                <a:latin typeface="Arial Narrow" panose="020B0606020202030204" pitchFamily="34" charset="0"/>
              </a:rPr>
              <a:t>Organizator</a:t>
            </a:r>
            <a:r>
              <a:rPr lang="en-US" sz="1200" dirty="0">
                <a:latin typeface="Arial Narrow" panose="020B0606020202030204" pitchFamily="34" charset="0"/>
              </a:rPr>
              <a:t> – </a:t>
            </a:r>
            <a:r>
              <a:rPr lang="en-US" sz="1200" dirty="0" err="1">
                <a:latin typeface="Arial Narrow" panose="020B0606020202030204" pitchFamily="34" charset="0"/>
              </a:rPr>
              <a:t>adăugare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şi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editare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evenimente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0" indent="0" algn="l">
              <a:buNone/>
            </a:pP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98C2E4-E9CC-407F-9673-DF20990439FB}"/>
              </a:ext>
            </a:extLst>
          </p:cNvPr>
          <p:cNvSpPr txBox="1">
            <a:spLocks/>
          </p:cNvSpPr>
          <p:nvPr/>
        </p:nvSpPr>
        <p:spPr>
          <a:xfrm>
            <a:off x="4344140" y="5450573"/>
            <a:ext cx="3005091" cy="58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400" b="1" dirty="0" err="1">
                <a:latin typeface="Arial Narrow" panose="020B0606020202030204" pitchFamily="34" charset="0"/>
              </a:rPr>
              <a:t>Încheiere</a:t>
            </a:r>
            <a:r>
              <a:rPr lang="en-GB" sz="1400" b="1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GB" sz="1200" dirty="0">
                <a:latin typeface="Arial Narrow" panose="020B0606020202030204" pitchFamily="34" charset="0"/>
              </a:rPr>
              <a:t>	</a:t>
            </a:r>
            <a:r>
              <a:rPr lang="en-GB" sz="1200" dirty="0" err="1">
                <a:latin typeface="Arial Narrow" panose="020B0606020202030204" pitchFamily="34" charset="0"/>
              </a:rPr>
              <a:t>Reflecție</a:t>
            </a:r>
            <a:r>
              <a:rPr lang="en-GB" sz="1200" dirty="0">
                <a:latin typeface="Arial Narrow" panose="020B0606020202030204" pitchFamily="34" charset="0"/>
              </a:rPr>
              <a:t> </a:t>
            </a:r>
            <a:r>
              <a:rPr lang="en-GB" sz="1200" dirty="0" err="1">
                <a:latin typeface="Arial Narrow" panose="020B0606020202030204" pitchFamily="34" charset="0"/>
              </a:rPr>
              <a:t>personală</a:t>
            </a:r>
            <a:r>
              <a:rPr lang="en-GB" sz="1200" dirty="0">
                <a:latin typeface="Arial Narrow" panose="020B0606020202030204" pitchFamily="34" charset="0"/>
              </a:rPr>
              <a:t>	</a:t>
            </a:r>
          </a:p>
          <a:p>
            <a:pPr marL="228600" indent="-228600">
              <a:buFont typeface="Arial"/>
              <a:buAutoNum type="arabicPeriod"/>
            </a:pPr>
            <a:endParaRPr lang="en-GB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1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8.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Fișiere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statice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și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85405-D5A7-447E-A551-4108BF3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735A5-2DAC-4228-86E2-E84A7157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FF3D-4FA7-4E5E-98F5-D39209A772BF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BA69-E7C9-47A7-BA8F-D34B77C4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2814B-B512-4E84-9E41-F2CA7A730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92267"/>
              </p:ext>
            </p:extLst>
          </p:nvPr>
        </p:nvGraphicFramePr>
        <p:xfrm>
          <a:off x="457200" y="1751121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2847">
                  <a:extLst>
                    <a:ext uri="{9D8B030D-6E8A-4147-A177-3AD203B41FA5}">
                      <a16:colId xmlns:a16="http://schemas.microsoft.com/office/drawing/2014/main" val="3139211634"/>
                    </a:ext>
                  </a:extLst>
                </a:gridCol>
                <a:gridCol w="5206753">
                  <a:extLst>
                    <a:ext uri="{9D8B030D-6E8A-4147-A177-3AD203B41FA5}">
                      <a16:colId xmlns:a16="http://schemas.microsoft.com/office/drawing/2014/main" val="3398464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Static: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Contine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media/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Fișiere încărcate de utilizatori prin formulare (ex: imagini de la evenimente).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media/📁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event_images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Subfolder automat pentru câmpul image = models.ImageField(upload_to='event_images/')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media/📁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event_images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/PozaGT.jpg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O imagine încărcată pentru un eveniment.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static/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Fișiere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statice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accesate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browser (nu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), precum CSS, JS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imagini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7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static/📁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css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/styles.css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Fișier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CSS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personalizat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stilizarea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site-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6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static/📁 images/favicon.ico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Iconița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site-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afișată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tab-ul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browserului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392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ătre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it-IT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..\🗂 Alte directoare importante\static\static.pdf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64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9.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Baza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BDFE-5489-43AB-8C3F-4A3CE8CE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18741-511B-4BD3-91A5-E0E05042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0CD4-0D1F-46AE-B8E1-E4C1BCD170D6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76FE-1308-4683-AF5C-C0A5B6D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2C437-1A02-49E3-8FA8-F159399D2128}"/>
              </a:ext>
            </a:extLst>
          </p:cNvPr>
          <p:cNvSpPr txBox="1">
            <a:spLocks/>
          </p:cNvSpPr>
          <p:nvPr/>
        </p:nvSpPr>
        <p:spPr>
          <a:xfrm>
            <a:off x="457200" y="828690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9.1.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Diagrama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ERD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Diagrama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entitate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relație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78C991-92D8-4196-94B8-BE640571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45" y="1331420"/>
            <a:ext cx="5881556" cy="48879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93E16E-CC52-40E7-BC0C-C8B10DA2F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534230"/>
              </p:ext>
            </p:extLst>
          </p:nvPr>
        </p:nvGraphicFramePr>
        <p:xfrm>
          <a:off x="457200" y="1301521"/>
          <a:ext cx="8229600" cy="439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584">
                  <a:extLst>
                    <a:ext uri="{9D8B030D-6E8A-4147-A177-3AD203B41FA5}">
                      <a16:colId xmlns:a16="http://schemas.microsoft.com/office/drawing/2014/main" val="3283884640"/>
                    </a:ext>
                  </a:extLst>
                </a:gridCol>
                <a:gridCol w="2923249">
                  <a:extLst>
                    <a:ext uri="{9D8B030D-6E8A-4147-A177-3AD203B41FA5}">
                      <a16:colId xmlns:a16="http://schemas.microsoft.com/office/drawing/2014/main" val="2218948223"/>
                    </a:ext>
                  </a:extLst>
                </a:gridCol>
                <a:gridCol w="3570767">
                  <a:extLst>
                    <a:ext uri="{9D8B030D-6E8A-4147-A177-3AD203B41FA5}">
                      <a16:colId xmlns:a16="http://schemas.microsoft.com/office/drawing/2014/main" val="349986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Tabelă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Descriere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Relație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chei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externe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FK):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4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events_event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Informațiile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evenimente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events_event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organizer_id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lang="en-GB" sz="1200" b="1" kern="120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auth_user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</a:t>
                      </a:r>
                      <a:b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organizatorul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unui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0191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events_registration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Legătură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și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înscriere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Înscriere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events_registration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•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event_id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events_event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• </a:t>
                      </a:r>
                      <a:r>
                        <a:rPr lang="en-GB" sz="1200" b="1" kern="1200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sz="1200" b="1" kern="120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→ </a:t>
                      </a:r>
                      <a:r>
                        <a:rPr lang="en-GB" sz="1200" b="1" kern="120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auth_user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înscrie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events_comment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Comentariile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utilizatorilor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evenimente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Comentariu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events_comment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event_id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→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events_event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(id)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GB" sz="1200" b="1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GB" sz="12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auth_user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(id)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Comentariul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aparține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unui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și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unui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1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users_userprofile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Profilul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extins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utilizatorului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(role,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display_name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Profil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users_userprofile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GB" sz="1200" b="1" kern="1200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lang="en-GB" sz="1200" b="1" kern="120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auth_user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unic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Fiecare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are 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profil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extins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8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auth_user</a:t>
                      </a:r>
                      <a:endParaRPr lang="en-GB" sz="120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Utilizatorii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Django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0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auth_group, auth_permission și cele intermediare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Grupuri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permisiuni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și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legături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către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utilizatori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428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 c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descriere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 action="ppaction://hlinkfile"/>
                        </a:rPr>
                        <a:t>..\🛢️ db.sqlite2.pdf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00673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4C5E-E113-4762-A0F3-6DC2C478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CA96-A66F-4513-9301-2D18C907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CFFA-6183-4AA9-8E49-56FA05BD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FE3681-4F12-4E8D-AEFB-06C83B3DC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9.2.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Baza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date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rela</a:t>
            </a:r>
            <a:r>
              <a:rPr lang="en-GB" sz="1800" dirty="0">
                <a:latin typeface="Arial Narrow" panose="020B0606020202030204" pitchFamily="34" charset="0"/>
              </a:rPr>
              <a:t>ț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ii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între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tabelele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3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Arial Narrow" panose="020B0606020202030204" pitchFamily="34" charset="0"/>
              </a:rPr>
              <a:t>10. </a:t>
            </a:r>
            <a:r>
              <a:rPr sz="1800" b="1" dirty="0" err="1">
                <a:latin typeface="Arial Narrow" panose="020B0606020202030204" pitchFamily="34" charset="0"/>
              </a:rPr>
              <a:t>Funcționalități</a:t>
            </a:r>
            <a:r>
              <a:rPr sz="1800" b="1" dirty="0">
                <a:latin typeface="Arial Narrow" panose="020B0606020202030204" pitchFamily="34" charset="0"/>
              </a:rPr>
              <a:t> extra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CB275-05FF-4D75-A6E8-9E9D9939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4770-C938-4EC3-B392-4A21D88D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A9C-1522-495A-80B6-1251CC811E57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8B36-892E-4684-B5A6-1AE8A7D1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EBEFA5-63AF-4C94-89EA-ED048CBC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97296"/>
              </p:ext>
            </p:extLst>
          </p:nvPr>
        </p:nvGraphicFramePr>
        <p:xfrm>
          <a:off x="457200" y="1712754"/>
          <a:ext cx="82296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2847">
                  <a:extLst>
                    <a:ext uri="{9D8B030D-6E8A-4147-A177-3AD203B41FA5}">
                      <a16:colId xmlns:a16="http://schemas.microsoft.com/office/drawing/2014/main" val="3139211634"/>
                    </a:ext>
                  </a:extLst>
                </a:gridCol>
                <a:gridCol w="5206753">
                  <a:extLst>
                    <a:ext uri="{9D8B030D-6E8A-4147-A177-3AD203B41FA5}">
                      <a16:colId xmlns:a16="http://schemas.microsoft.com/office/drawing/2014/main" val="3398464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Static: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Implementat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🔎 Filtrare stare: toate / viitoare / în curs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Clasa EventSearchForm</a:t>
                      </a:r>
                    </a:p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Câmpul status, care are valori all, upcoming, ongoing</a:t>
                      </a:r>
                    </a:p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Este folosit în view-ul event_list pentru a filtra evenimentele în funcție de dată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🗂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Filtrare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categorie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curs / workshop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i="1" dirty="0">
                          <a:latin typeface="Arial Narrow" panose="020B0606020202030204" pitchFamily="34" charset="0"/>
                        </a:rPr>
                        <a:t>- category 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în EventSearchForm, cu opțiuni „Curs” și „Workshop”</a:t>
                      </a:r>
                    </a:p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Se leagă direct de modelul Event, câmpul category cu choices=CATEGORY_CHOICES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🖼 Upload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imagini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it-IT" sz="1200" dirty="0">
                          <a:latin typeface="Arial Narrow" panose="020B0606020202030204" pitchFamily="34" charset="0"/>
                        </a:rPr>
                        <a:t>EventForm → include câmpul image (din model)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it-IT" sz="1200" dirty="0">
                          <a:latin typeface="Arial Narrow" panose="020B0606020202030204" pitchFamily="34" charset="0"/>
                        </a:rPr>
                        <a:t>Widgeturile Bootstrap (clasa form-control) asigură o interfață prietenoasă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it-IT" sz="1200" dirty="0">
                          <a:latin typeface="Arial Narrow" panose="020B0606020202030204" pitchFamily="34" charset="0"/>
                        </a:rPr>
                        <a:t>Imaginile sunt încărcate în folderul media/event_images/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💬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Comentarii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CommentForm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formă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simplă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dar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bine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stilizată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asociat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Comment care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salvează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conținutul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data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0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📅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Validări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suplimentare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(extra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funcționalități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utile)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EventForm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inclus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titlu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fie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gol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minim 20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caractere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ca data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început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fie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trecut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verificare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start_date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&lt;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end_date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76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11.1.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Capturi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de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ecran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 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utilizatori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cu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rol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de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Organizator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</a:rPr>
              <a:t>ş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Utilizator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standard –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pagini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principale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9663D-3CAB-4EE5-ABD4-E8A73BB1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012D-ACD3-4272-9853-DEAD87CE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5FEC-ADFE-4F05-8F67-79622C06B0A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C8F7-D8CE-4B10-93C3-2DFBF642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85297-315C-4BBC-B3A4-02C6E43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0" y="735836"/>
            <a:ext cx="5100016" cy="2690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FA018-2DC5-463A-8908-F73E4013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10" y="3521977"/>
            <a:ext cx="5100016" cy="27580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11.2.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ecran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utilizator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cu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Organizator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adăugare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şi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editare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evenimente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C3E91-F98F-41C1-920A-81A931CE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782E-A6CC-4827-AC87-26A615D4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4020-9480-41D2-B737-3A89C9E42B78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A7AF-D726-4A4B-A1C1-954E822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FFAC6-3097-4B21-919B-6012D846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9" y="1341803"/>
            <a:ext cx="4238454" cy="4191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822CB1-2DC3-4ADC-AD09-595960C9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52" y="1341803"/>
            <a:ext cx="4168436" cy="43131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64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GB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Reflecție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personală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991"/>
            <a:ext cx="8229600" cy="2448017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buNone/>
            </a:pP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parcursul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meu de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reconversie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profesională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lângă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aprofundarea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limbajului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Django, am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învățat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gândesc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backend cu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lucrez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lnSpc>
                <a:spcPct val="107000"/>
              </a:lnSpc>
              <a:buNone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Aggregator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plecare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solid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viitoare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competențelor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tehnice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care le-am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dobândit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cadrul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cursului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128F7-8476-4157-8EA9-164A18C4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42D8-A842-46C2-929B-EF7F431C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A70-1B76-4DFF-A63C-BEA59757C1A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DFCD-69CE-430A-BC5E-C0E844D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351"/>
            <a:ext cx="8229600" cy="9144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Scopul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proiectului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589"/>
            <a:ext cx="8229600" cy="21945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Scopul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a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oferind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moderne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experiență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autentificați</a:t>
            </a:r>
            <a:r>
              <a:rPr lang="en-GB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 err="1">
                <a:latin typeface="Arial Narrow" panose="020B0606020202030204" pitchFamily="34" charset="0"/>
              </a:rPr>
              <a:t>Organizatorii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creează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evenimente</a:t>
            </a:r>
            <a:r>
              <a:rPr lang="en-GB" sz="1600" dirty="0">
                <a:latin typeface="Arial Narrow" panose="020B0606020202030204" pitchFamily="34" charset="0"/>
              </a:rPr>
              <a:t>;</a:t>
            </a:r>
          </a:p>
          <a:p>
            <a:pPr algn="just"/>
            <a:r>
              <a:rPr lang="en-GB" sz="1600" dirty="0" err="1">
                <a:latin typeface="Arial Narrow" panose="020B0606020202030204" pitchFamily="34" charset="0"/>
              </a:rPr>
              <a:t>Utilizatorii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autentificați</a:t>
            </a:r>
            <a:r>
              <a:rPr lang="en-GB" sz="1600" dirty="0">
                <a:latin typeface="Arial Narrow" panose="020B0606020202030204" pitchFamily="34" charset="0"/>
              </a:rPr>
              <a:t> se </a:t>
            </a:r>
            <a:r>
              <a:rPr lang="en-GB" sz="1600" dirty="0" err="1">
                <a:latin typeface="Arial Narrow" panose="020B0606020202030204" pitchFamily="34" charset="0"/>
              </a:rPr>
              <a:t>înscriu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și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comentează</a:t>
            </a:r>
            <a:r>
              <a:rPr lang="en-GB" sz="1600" dirty="0">
                <a:latin typeface="Arial Narrow" panose="020B0606020202030204" pitchFamily="34" charset="0"/>
              </a:rPr>
              <a:t>;</a:t>
            </a:r>
          </a:p>
          <a:p>
            <a:pPr algn="just"/>
            <a:r>
              <a:rPr lang="en-GB" sz="1600" dirty="0" err="1">
                <a:latin typeface="Arial Narrow" panose="020B0606020202030204" pitchFamily="34" charset="0"/>
              </a:rPr>
              <a:t>Vizitatorii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văd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lista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publică</a:t>
            </a:r>
            <a:r>
              <a:rPr lang="en-GB" sz="1600" dirty="0">
                <a:latin typeface="Arial Narrow" panose="020B0606020202030204" pitchFamily="34" charset="0"/>
              </a:rPr>
              <a:t> a </a:t>
            </a:r>
            <a:r>
              <a:rPr lang="en-GB" sz="1600" dirty="0" err="1">
                <a:latin typeface="Arial Narrow" panose="020B0606020202030204" pitchFamily="34" charset="0"/>
              </a:rPr>
              <a:t>evenimentelor</a:t>
            </a:r>
            <a:r>
              <a:rPr lang="en-GB" sz="16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1600" dirty="0" err="1">
                <a:latin typeface="Arial Narrow" panose="020B0606020202030204" pitchFamily="34" charset="0"/>
              </a:rPr>
              <a:t>Aplicația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respectă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cerințele</a:t>
            </a:r>
            <a:r>
              <a:rPr lang="en-GB" sz="1600" dirty="0">
                <a:latin typeface="Arial Narrow" panose="020B0606020202030204" pitchFamily="34" charset="0"/>
              </a:rPr>
              <a:t> de </a:t>
            </a:r>
            <a:r>
              <a:rPr lang="en-GB" sz="1600" dirty="0" err="1">
                <a:latin typeface="Arial Narrow" panose="020B0606020202030204" pitchFamily="34" charset="0"/>
              </a:rPr>
              <a:t>securitate</a:t>
            </a:r>
            <a:r>
              <a:rPr lang="en-GB" sz="1600" dirty="0">
                <a:latin typeface="Arial Narrow" panose="020B0606020202030204" pitchFamily="34" charset="0"/>
              </a:rPr>
              <a:t>, </a:t>
            </a:r>
            <a:r>
              <a:rPr lang="en-GB" sz="1600" dirty="0" err="1">
                <a:latin typeface="Arial Narrow" panose="020B0606020202030204" pitchFamily="34" charset="0"/>
              </a:rPr>
              <a:t>validează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datele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introduse</a:t>
            </a:r>
            <a:r>
              <a:rPr lang="en-GB" sz="1600" dirty="0">
                <a:latin typeface="Arial Narrow" panose="020B0606020202030204" pitchFamily="34" charset="0"/>
              </a:rPr>
              <a:t> de </a:t>
            </a:r>
            <a:r>
              <a:rPr lang="en-GB" sz="1600" dirty="0" err="1">
                <a:latin typeface="Arial Narrow" panose="020B0606020202030204" pitchFamily="34" charset="0"/>
              </a:rPr>
              <a:t>utilizatori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și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este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organizată</a:t>
            </a:r>
            <a:r>
              <a:rPr lang="en-GB" sz="1600" dirty="0">
                <a:latin typeface="Arial Narrow" panose="020B0606020202030204" pitchFamily="34" charset="0"/>
              </a:rPr>
              <a:t> pe principii </a:t>
            </a:r>
            <a:r>
              <a:rPr lang="en-GB" sz="1600" dirty="0" err="1">
                <a:latin typeface="Arial Narrow" panose="020B0606020202030204" pitchFamily="34" charset="0"/>
              </a:rPr>
              <a:t>clare</a:t>
            </a:r>
            <a:r>
              <a:rPr lang="en-GB" sz="1600" dirty="0">
                <a:latin typeface="Arial Narrow" panose="020B0606020202030204" pitchFamily="34" charset="0"/>
              </a:rPr>
              <a:t> de </a:t>
            </a:r>
            <a:r>
              <a:rPr lang="en-GB" sz="1600" dirty="0" err="1">
                <a:latin typeface="Arial Narrow" panose="020B0606020202030204" pitchFamily="34" charset="0"/>
              </a:rPr>
              <a:t>separare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între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modele</a:t>
            </a:r>
            <a:r>
              <a:rPr lang="en-GB" sz="1600" dirty="0">
                <a:latin typeface="Arial Narrow" panose="020B0606020202030204" pitchFamily="34" charset="0"/>
              </a:rPr>
              <a:t>, </a:t>
            </a:r>
            <a:r>
              <a:rPr lang="en-GB" sz="1600" dirty="0" err="1">
                <a:latin typeface="Arial Narrow" panose="020B0606020202030204" pitchFamily="34" charset="0"/>
              </a:rPr>
              <a:t>vizualizări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și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logică</a:t>
            </a:r>
            <a:r>
              <a:rPr lang="en-GB" sz="1600" dirty="0">
                <a:latin typeface="Arial Narrow" panose="020B0606020202030204" pitchFamily="34" charset="0"/>
              </a:rPr>
              <a:t> de control.</a:t>
            </a:r>
          </a:p>
          <a:p>
            <a:pPr marL="0" indent="0" algn="just">
              <a:buNone/>
            </a:pPr>
            <a:endParaRPr lang="en-GB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sz="1600" dirty="0">
              <a:latin typeface="Arial Narrow" panose="020B0606020202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1B5B-D19A-4A74-AA07-AF1F1E9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0B7-387A-492E-93D1-3310C795F545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B83C6-9D3D-46A9-B4A3-09CD77D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63F5-3762-49CB-AEF8-BE7BD38C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5B65F5-AE58-44F6-A122-8B271F9BF98D}"/>
              </a:ext>
            </a:extLst>
          </p:cNvPr>
          <p:cNvSpPr txBox="1">
            <a:spLocks/>
          </p:cNvSpPr>
          <p:nvPr/>
        </p:nvSpPr>
        <p:spPr>
          <a:xfrm>
            <a:off x="457201" y="3724183"/>
            <a:ext cx="8229600" cy="2651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GB" sz="12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Obiective</a:t>
            </a:r>
            <a:r>
              <a:rPr lang="en-GB" sz="12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atinse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înregistrare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validări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rolurilor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participant);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șterge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către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organizatori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validări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protecții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adecvate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Înscrierea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participanților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dezabonare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înscriși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Adăugarea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comentarii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restricționare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autentificați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Căutare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avansată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interval de date, stare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REST care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viitoare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client (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event_client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care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afișează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web;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funcției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încărcare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acestora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conectați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opțiuni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A23-93ED-437E-A29F-0B81EAED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Tehnologii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instrumente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44FE-48DF-4715-95B4-DB15A6D2E1D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3.11+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5.x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responsive design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 + CSS3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REST Framework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bibliotecă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Python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extinde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API-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RESTful,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permit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JSON)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Pillow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imagine (</a:t>
            </a: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bibliotecă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oferind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(JPEG, PNG, BMP, GIF etc.)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draw.io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vizuale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precum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flux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ERD (Entity-Relationship).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versionare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ă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ări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” ale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proiectului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(commit-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Permite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lucrul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colaborativ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ramuri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– branches)</a:t>
            </a: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Este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folosit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împreună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platforme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GitHub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GitLab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de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sprijin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erorilor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aplicației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456B-CB21-45C1-B3C7-77FC18A1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F7DB-D742-4FCF-A96F-073CEAB9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6FD1-6EF2-439E-A2E8-135692EB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164"/>
            <a:ext cx="8229600" cy="54864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Arhitectura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generală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9654"/>
            <a:ext cx="8229600" cy="1456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A80F0-0D25-461B-844C-89E7C7D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DDD1E-2892-4E89-AB6E-B9F4ADA4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96D6-E46B-44D0-8B6F-E84900A73AE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BB88-D5FE-4B80-8993-F1CE3798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920F5B-B284-4F64-8392-702679EA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97007"/>
              </p:ext>
            </p:extLst>
          </p:nvPr>
        </p:nvGraphicFramePr>
        <p:xfrm>
          <a:off x="457200" y="1834971"/>
          <a:ext cx="8229599" cy="247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775">
                  <a:extLst>
                    <a:ext uri="{9D8B030D-6E8A-4147-A177-3AD203B41FA5}">
                      <a16:colId xmlns:a16="http://schemas.microsoft.com/office/drawing/2014/main" val="3608132514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477771829"/>
                    </a:ext>
                  </a:extLst>
                </a:gridCol>
                <a:gridCol w="3471169">
                  <a:extLst>
                    <a:ext uri="{9D8B030D-6E8A-4147-A177-3AD203B41FA5}">
                      <a16:colId xmlns:a16="http://schemas.microsoft.com/office/drawing/2014/main" val="3269480664"/>
                    </a:ext>
                  </a:extLst>
                </a:gridCol>
                <a:gridCol w="2436919">
                  <a:extLst>
                    <a:ext uri="{9D8B030D-6E8A-4147-A177-3AD203B41FA5}">
                      <a16:colId xmlns:a16="http://schemas.microsoft.com/office/drawing/2014/main" val="141917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Nr.Crt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Aplicații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Django: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Link c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ă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tre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structur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ă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event_aggregator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Setările și configurarea proiectului Django 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EVENT_AGGREGATOR.pdf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3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events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principală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gestionarea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evenimentelor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events.pdf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5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3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users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Aplicația pentru gestionarea utilizatorilor și autentificării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users.pdf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2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4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event_client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Aplicație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Django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consumatoare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a API-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afișarea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evenimentelor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event_client.pdf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10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A9D9-7F8F-4F84-9D2E-3CE06403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Flux: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utilizator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↔ views ↔ template ↔ DB</a:t>
            </a:r>
            <a:endParaRPr lang="en-GB" sz="1800" dirty="0">
              <a:latin typeface="Arial Narrow" panose="020B0606020202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A25E-DABC-4E7E-98F0-2B4CDB89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404A-903D-478A-876F-02D8525F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DBEC-E67B-4D51-B61D-CC59B545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431CEB-3E84-4C51-B894-62E5EDB1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22" y="843379"/>
            <a:ext cx="4956478" cy="5175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57629-54E7-47CB-B8B5-6756BEEB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9" y="1252824"/>
            <a:ext cx="3454718" cy="42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6F2D-ECC4-4846-958C-577FA933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58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GB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Integrarea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frontend–backend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54148D-E7E6-4823-B5E3-8CEEE8AF1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48424"/>
              </p:ext>
            </p:extLst>
          </p:nvPr>
        </p:nvGraphicFramePr>
        <p:xfrm>
          <a:off x="457200" y="879489"/>
          <a:ext cx="8229600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643">
                  <a:extLst>
                    <a:ext uri="{9D8B030D-6E8A-4147-A177-3AD203B41FA5}">
                      <a16:colId xmlns:a16="http://schemas.microsoft.com/office/drawing/2014/main" val="820175749"/>
                    </a:ext>
                  </a:extLst>
                </a:gridCol>
                <a:gridCol w="6715957">
                  <a:extLst>
                    <a:ext uri="{9D8B030D-6E8A-4147-A177-3AD203B41FA5}">
                      <a16:colId xmlns:a16="http://schemas.microsoft.com/office/drawing/2014/main" val="399146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Pas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Frontend-ul</a:t>
                      </a:r>
                      <a:br>
                        <a:rPr lang="en-GB" sz="1400" b="1" dirty="0">
                          <a:latin typeface="Arial Narrow" panose="020B0606020202030204" pitchFamily="34" charset="0"/>
                        </a:rPr>
                      </a:br>
                      <a:r>
                        <a:rPr lang="en-GB" sz="1400" dirty="0"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vede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 Narrow" panose="020B0606020202030204" pitchFamily="34" charset="0"/>
                        </a:rPr>
                        <a:t>Este format din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template-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HTML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(de ex. events_list.html, event_detail.html) + CSS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Bootstrap.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responsabil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afișarea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formularelor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căutare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înregistrare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mesajelor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(ex: „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succes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”),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validărilor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butoanelor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navigație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2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 Narrow" panose="020B0606020202030204" pitchFamily="34" charset="0"/>
                        </a:rPr>
                        <a:t>Backend-</a:t>
                      </a:r>
                      <a:r>
                        <a:rPr lang="fr-FR" sz="1400" b="1" dirty="0" err="1">
                          <a:latin typeface="Arial Narrow" panose="020B0606020202030204" pitchFamily="34" charset="0"/>
                        </a:rPr>
                        <a:t>ul</a:t>
                      </a:r>
                      <a:r>
                        <a:rPr lang="fr-FR" sz="1400" b="1" dirty="0">
                          <a:latin typeface="Arial Narrow" panose="020B0606020202030204" pitchFamily="34" charset="0"/>
                        </a:rPr>
                        <a:t> Django</a:t>
                      </a:r>
                    </a:p>
                    <a:p>
                      <a:r>
                        <a:rPr lang="fr-FR" sz="1400" dirty="0">
                          <a:latin typeface="Arial Narrow" panose="020B0606020202030204" pitchFamily="34" charset="0"/>
                        </a:rPr>
                        <a:t>(ce face 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</a:rPr>
                        <a:t>serverul</a:t>
                      </a:r>
                      <a:r>
                        <a:rPr lang="fr-FR" sz="1400" dirty="0">
                          <a:latin typeface="Arial Narrow" panose="020B0606020202030204" pitchFamily="34" charset="0"/>
                        </a:rPr>
                        <a:t>)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Primește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cereri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HTTP de la browser (GET, POST).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Rulează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ca:</a:t>
                      </a:r>
                    </a:p>
                    <a:p>
                      <a:pPr marL="74295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event_list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event_detail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register_for_event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()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 Narrow" panose="020B0606020202030204" pitchFamily="34" charset="0"/>
                        </a:rPr>
                        <a:t>View-urile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folosesc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Formulare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Django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(ex: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EventSearchForm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CommentForm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Modele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(Event, Registration, Comment,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interacționa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Returnează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răspuns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regulă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render() → un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template HTML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procesate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din models.py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definesc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structura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tabele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Orice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modificare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filtrare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reflectată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 SQLite.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Exemple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Event.objects.all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() →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obține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Comment.objects.create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(...) →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salvează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nou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180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8525-5CC6-4415-8AD3-3141CA28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C4C8-0A74-4FC5-946A-2BD61298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7764-BC8F-48C1-AD28-E0E3A3A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98D-4E1F-41C4-8B5F-7F5B23D5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32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Nucleul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Proiectului</a:t>
            </a:r>
            <a:endParaRPr lang="en-GB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AB6ED6-70F0-416F-85B7-4B11ACD0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62657"/>
              </p:ext>
            </p:extLst>
          </p:nvPr>
        </p:nvGraphicFramePr>
        <p:xfrm>
          <a:off x="457200" y="639261"/>
          <a:ext cx="82296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62644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definește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view-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template-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proprii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dar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coloana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vertebrală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întregului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proiect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Django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leagă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împreună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oferă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punct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central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configurare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rutare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00084"/>
                  </a:ext>
                </a:extLst>
              </a:tr>
              <a:tr h="294363">
                <a:tc>
                  <a:txBody>
                    <a:bodyPr/>
                    <a:lstStyle/>
                    <a:p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principal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structura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principală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proiectului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Django.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conține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direct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logică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business, ci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coordonează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(events, users,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configurând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rutele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setările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comportamentul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global al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proiectului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6754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F218-B183-4F05-A640-3D86A0C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162-EACC-493B-A1A9-B71E4D9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7396-9F4A-4E13-BCE2-4E7A36E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012A2E-CD6A-42E6-A6E2-DD41B7D3B973}"/>
              </a:ext>
            </a:extLst>
          </p:cNvPr>
          <p:cNvSpPr txBox="1">
            <a:spLocks/>
          </p:cNvSpPr>
          <p:nvPr/>
        </p:nvSpPr>
        <p:spPr>
          <a:xfrm>
            <a:off x="457200" y="2029261"/>
            <a:ext cx="8229600" cy="27432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1. 1.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Ce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conţine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aplicaţia</a:t>
            </a:r>
            <a:endParaRPr lang="en-GB" sz="1800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6D82463-A18E-4ECA-9B28-AC3388906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79078"/>
              </p:ext>
            </p:extLst>
          </p:nvPr>
        </p:nvGraphicFramePr>
        <p:xfrm>
          <a:off x="457200" y="2389124"/>
          <a:ext cx="822960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4021584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  <a:gridCol w="2836416">
                  <a:extLst>
                    <a:ext uri="{9D8B030D-6E8A-4147-A177-3AD203B41FA5}">
                      <a16:colId xmlns:a16="http://schemas.microsoft.com/office/drawing/2014/main" val="27250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Componentă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224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settings.py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Configurează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proiectul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instalate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date, media/static,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2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\settins.py.pdf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urls.py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Leagă toate aplicațiile (events, users, event_client, api) la un singur punct de intrare în site.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\urls.py.pdf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wsgi.py / asgi.py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Fișiere pentru serverul web (producție sau dezvoltare).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__init__.py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Marchează folderul ca pachet Python.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7977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4D0670F-B158-41FD-9DC2-C800D5F47FB5}"/>
              </a:ext>
            </a:extLst>
          </p:cNvPr>
          <p:cNvSpPr txBox="1">
            <a:spLocks/>
          </p:cNvSpPr>
          <p:nvPr/>
        </p:nvSpPr>
        <p:spPr>
          <a:xfrm>
            <a:off x="457200" y="4501587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1. 2.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Interacţiuni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GB" sz="1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4A62B6-C304-4ADC-A1F5-B0055CE9E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6371"/>
              </p:ext>
            </p:extLst>
          </p:nvPr>
        </p:nvGraphicFramePr>
        <p:xfrm>
          <a:off x="457200" y="4946784"/>
          <a:ext cx="8260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956405524"/>
                    </a:ext>
                  </a:extLst>
                </a:gridCol>
                <a:gridCol w="6320901">
                  <a:extLst>
                    <a:ext uri="{9D8B030D-6E8A-4147-A177-3AD203B41FA5}">
                      <a16:colId xmlns:a16="http://schemas.microsoft.com/office/drawing/2014/main" val="418798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nterac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iune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ția user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preia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roluri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(user / organizer).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9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salvează evenimente, înscrieri, comentarii.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1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event_client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oferă date prin API (/api/upcoming/), consumate apoi de aplicația client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3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4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98D-4E1F-41C4-8B5F-7F5B23D5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Gestiunea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evenimentelor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AB6ED6-70F0-416F-85B7-4B11ACD0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63093"/>
              </p:ext>
            </p:extLst>
          </p:nvPr>
        </p:nvGraphicFramePr>
        <p:xfrm>
          <a:off x="457200" y="1424284"/>
          <a:ext cx="8229600" cy="41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872">
                  <a:extLst>
                    <a:ext uri="{9D8B030D-6E8A-4147-A177-3AD203B41FA5}">
                      <a16:colId xmlns:a16="http://schemas.microsoft.com/office/drawing/2014/main" val="1626448599"/>
                    </a:ext>
                  </a:extLst>
                </a:gridCol>
                <a:gridCol w="6369728">
                  <a:extLst>
                    <a:ext uri="{9D8B030D-6E8A-4147-A177-3AD203B41FA5}">
                      <a16:colId xmlns:a16="http://schemas.microsoft.com/office/drawing/2014/main" val="55796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Functionalitate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US" sz="1400" dirty="0" err="1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47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principal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inima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proiectului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–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gestionează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căutare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etc.).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Organizatorii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pot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noi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titlu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locație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imagine,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categorie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Editare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/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Organizatorii își pot edita sau șterge evenimentele proprii.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8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listă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Oricine poate vedea lista de evenimente cu opțiuni de filtrare (titlu, locație, dată, categorie, stare).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Detalii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Pagina fiecărui eveniment conține descriere, perioada, locația, comentarii etc.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/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dezabonare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Utilizatorii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logați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pot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înscrie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dezabona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de la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Utilizatorii pot adăuga comentarii la evenimente.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1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Dashboard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Utilizatorii și organizatorii au pagini dedicate cu propriile evenimente.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API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Expune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date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despre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viitoare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format JSON,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consum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alte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468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F218-B183-4F05-A640-3D86A0C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162-EACC-493B-A1A9-B71E4D9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7396-9F4A-4E13-BCE2-4E7A36E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4304</Words>
  <Application>Microsoft Office PowerPoint</Application>
  <PresentationFormat>On-screen Show (4:3)</PresentationFormat>
  <Paragraphs>567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Symbol</vt:lpstr>
      <vt:lpstr>Office Theme</vt:lpstr>
      <vt:lpstr>Proiect: Platformă - Centralizator de evenimente</vt:lpstr>
      <vt:lpstr>Cuprins</vt:lpstr>
      <vt:lpstr>Scopul proiectului</vt:lpstr>
      <vt:lpstr>Tehnologii și instrumente utilizate</vt:lpstr>
      <vt:lpstr>Arhitectura generală</vt:lpstr>
      <vt:lpstr>Flux: utilizator ↔ views ↔ template ↔ DB</vt:lpstr>
      <vt:lpstr>Integrarea frontend–backend</vt:lpstr>
      <vt:lpstr>1. Aplicația event_aggregator – Nucleul Proiectului</vt:lpstr>
      <vt:lpstr>2. Aplicația events - Gestiunea evenimentelor</vt:lpstr>
      <vt:lpstr>2.1. Aplicația events – Ce conţine aplicaţia</vt:lpstr>
      <vt:lpstr>3. Aplicația users - Gestiunea utilizatorilor și a rolurilor</vt:lpstr>
      <vt:lpstr>4. Aplicația event_client</vt:lpstr>
      <vt:lpstr>4.1. Ce este un API?</vt:lpstr>
      <vt:lpstr>5.1. Modelele principale – events</vt:lpstr>
      <vt:lpstr>5.3. Formulare – events</vt:lpstr>
      <vt:lpstr>6.1. Funcționalități publice – events/views</vt:lpstr>
      <vt:lpstr>6.3. Funcționalități cu login – events/views</vt:lpstr>
      <vt:lpstr>7.1.Template-uri HTML – event_aggregator</vt:lpstr>
      <vt:lpstr>7.3.Template-uri HTML – events</vt:lpstr>
      <vt:lpstr>8. Fișiere statice și media</vt:lpstr>
      <vt:lpstr>9. Baza de date</vt:lpstr>
      <vt:lpstr>9.2. Baza de date - relații între tabelele principale</vt:lpstr>
      <vt:lpstr>10. Funcționalități extra</vt:lpstr>
      <vt:lpstr>11.1. Capturi de ecran  - utilizatori cu rol de Organizator şi Utilizator standard – pagini principale</vt:lpstr>
      <vt:lpstr>11.2. Capturi de ecran  - utilizator cu rol de Organizator – adăugare şi editare evenimente</vt:lpstr>
      <vt:lpstr>Reflecție personală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subject/>
  <dc:creator>Admin</dc:creator>
  <cp:keywords/>
  <dc:description>generated using python-pptx</dc:description>
  <cp:lastModifiedBy>Costache Marian</cp:lastModifiedBy>
  <cp:revision>97</cp:revision>
  <cp:lastPrinted>2025-07-08T15:18:33Z</cp:lastPrinted>
  <dcterms:created xsi:type="dcterms:W3CDTF">2013-01-27T09:14:16Z</dcterms:created>
  <dcterms:modified xsi:type="dcterms:W3CDTF">2025-07-10T05:09:11Z</dcterms:modified>
  <cp:category/>
</cp:coreProperties>
</file>