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76" r:id="rId4"/>
    <p:sldId id="258" r:id="rId5"/>
    <p:sldId id="287" r:id="rId6"/>
    <p:sldId id="278" r:id="rId7"/>
    <p:sldId id="284" r:id="rId8"/>
    <p:sldId id="279" r:id="rId9"/>
    <p:sldId id="280" r:id="rId10"/>
    <p:sldId id="282" r:id="rId11"/>
    <p:sldId id="283" r:id="rId12"/>
    <p:sldId id="267" r:id="rId13"/>
    <p:sldId id="272" r:id="rId14"/>
    <p:sldId id="259" r:id="rId15"/>
    <p:sldId id="260" r:id="rId16"/>
    <p:sldId id="261" r:id="rId17"/>
    <p:sldId id="262" r:id="rId18"/>
    <p:sldId id="265" r:id="rId19"/>
    <p:sldId id="285" r:id="rId20"/>
    <p:sldId id="268" r:id="rId21"/>
    <p:sldId id="269" r:id="rId22"/>
    <p:sldId id="286" r:id="rId23"/>
    <p:sldId id="270" r:id="rId24"/>
    <p:sldId id="273" r:id="rId25"/>
    <p:sldId id="274" r:id="rId26"/>
    <p:sldId id="275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A399AFE-453F-4278-ADA8-94E77F456F09}">
          <p14:sldIdLst>
            <p14:sldId id="256"/>
          </p14:sldIdLst>
        </p14:section>
        <p14:section name="Untitled Section" id="{EC8B879B-813A-47B0-B14E-E1B9E60C2257}">
          <p14:sldIdLst>
            <p14:sldId id="257"/>
            <p14:sldId id="276"/>
            <p14:sldId id="258"/>
            <p14:sldId id="287"/>
            <p14:sldId id="278"/>
            <p14:sldId id="284"/>
            <p14:sldId id="279"/>
            <p14:sldId id="280"/>
            <p14:sldId id="282"/>
            <p14:sldId id="283"/>
            <p14:sldId id="267"/>
            <p14:sldId id="272"/>
            <p14:sldId id="259"/>
            <p14:sldId id="260"/>
            <p14:sldId id="261"/>
            <p14:sldId id="262"/>
            <p14:sldId id="265"/>
            <p14:sldId id="285"/>
            <p14:sldId id="268"/>
            <p14:sldId id="269"/>
            <p14:sldId id="286"/>
            <p14:sldId id="270"/>
            <p14:sldId id="273"/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09AB9-8A87-4748-8A2E-A9088BF3CA6D}" type="datetimeFigureOut">
              <a:rPr lang="en-GB" smtClean="0"/>
              <a:t>09/07/2025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BAF41E-F3FF-4C4F-A4EB-8EAC48A8E9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8468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97584A-A5BB-48B4-A6C3-6F0DA682391D}" type="datetimeyyyy">
              <a:rPr lang="en-US" smtClean="0"/>
              <a:t>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PythonRemoteRO71 - Marian COSTACHE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6965F-845F-4B47-AF72-4A0268152783}" type="datetimeyyyy">
              <a:rPr lang="en-US" smtClean="0"/>
              <a:t>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PythonRemoteRO71 - Marian COSTACHE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46CC0-D037-48D7-A14D-17E6E892A172}" type="datetimeyyyy">
              <a:rPr lang="en-US" smtClean="0"/>
              <a:t>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PythonRemoteRO71 - Marian COSTACHE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97025-DB39-4C67-B5B2-34253EEC92A6}" type="datetimeyyyy">
              <a:rPr lang="en-US" smtClean="0"/>
              <a:t>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PythonRemoteRO71 - Marian COSTACHE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BA617-AB1E-4483-AA31-2DD96DD77077}" type="datetimeyyyy">
              <a:rPr lang="en-US" smtClean="0"/>
              <a:t>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PythonRemoteRO71 - Marian COSTACHE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BF90-0387-4C1D-83C1-24E70D19C53C}" type="datetimeyyyy">
              <a:rPr lang="en-US" smtClean="0"/>
              <a:t>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PythonRemoteRO71 - Marian COSTACHE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5078F6-2525-4E57-B65A-85495A1939E2}" type="datetimeyyyy">
              <a:rPr lang="en-US" smtClean="0"/>
              <a:t>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PythonRemoteRO71 - Marian COSTACHE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7B2CB-A329-47B1-8A53-3F62F7A2344F}" type="datetimeyyyy">
              <a:rPr lang="en-US" smtClean="0"/>
              <a:t>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PythonRemoteRO71 - Marian COSTACHE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68095-3897-486C-BEB7-DE0A6AB1E605}" type="datetimeyyyy">
              <a:rPr lang="en-US" smtClean="0"/>
              <a:t>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PythonRemoteRO71 - Marian COSTACHE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B75B1-164F-4D10-8520-2D2E65D86B47}" type="datetimeyyyy">
              <a:rPr lang="en-US" smtClean="0"/>
              <a:t>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PythonRemoteRO71 - Marian COSTACHE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F5764-6B60-4FA8-B8C6-B794CD2F38F8}" type="datetimeyyyy">
              <a:rPr lang="en-US" smtClean="0"/>
              <a:t>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PythonRemoteRO71 - Marian COSTACHE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2FDFB-EB6A-4D6A-A592-AF26409E4F1B}" type="datetimeyyyy">
              <a:rPr lang="en-US" smtClean="0"/>
              <a:t>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PythonRemoteRO71 - Marian COSTACHE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../&#128101;%20users/views.py.pdf" TargetMode="External"/><Relationship Id="rId7" Type="http://schemas.openxmlformats.org/officeDocument/2006/relationships/hyperlink" Target="../&#128101;%20users/urls.py.pdf" TargetMode="External"/><Relationship Id="rId2" Type="http://schemas.openxmlformats.org/officeDocument/2006/relationships/hyperlink" Target="../&#128101;%20users/models.py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../&#128101;%20users/decorators.py.pdf" TargetMode="External"/><Relationship Id="rId5" Type="http://schemas.openxmlformats.org/officeDocument/2006/relationships/hyperlink" Target="../&#128101;%20users/context_processor.py.pdf" TargetMode="External"/><Relationship Id="rId4" Type="http://schemas.openxmlformats.org/officeDocument/2006/relationships/hyperlink" Target="../&#128101;%20users/forms.py.pdf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../&#127760;%20event_client/templates/event_client/api_event_list.html.pdf" TargetMode="External"/><Relationship Id="rId2" Type="http://schemas.openxmlformats.org/officeDocument/2006/relationships/hyperlink" Target="../&#127760;%20event_client/views.py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../&#127760;%20event_client/DescriereGenerala/descriere_generala.pdf" TargetMode="External"/><Relationship Id="rId4" Type="http://schemas.openxmlformats.org/officeDocument/2006/relationships/hyperlink" Target="../&#127760;%20event_client/urls.py.pdf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../&#128101;%20users/models.py.pdf" TargetMode="External"/><Relationship Id="rId2" Type="http://schemas.openxmlformats.org/officeDocument/2006/relationships/hyperlink" Target="../&#128230;%20events/models.py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../&#128101;%20users/forms.py.pdf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../&#128101;%20users/forms.py.pdf" TargetMode="External"/><Relationship Id="rId2" Type="http://schemas.openxmlformats.org/officeDocument/2006/relationships/hyperlink" Target="../&#128230;%20events/forms.py.pdf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../&#128230;%20events/views/07_upcoming_events_api.pdf" TargetMode="External"/><Relationship Id="rId3" Type="http://schemas.openxmlformats.org/officeDocument/2006/relationships/hyperlink" Target="../&#128230;%20events/views/02_event_detail.pdf" TargetMode="External"/><Relationship Id="rId7" Type="http://schemas.openxmlformats.org/officeDocument/2006/relationships/hyperlink" Target="../&#128230;%20events/views/10_delete_event.pdf" TargetMode="External"/><Relationship Id="rId2" Type="http://schemas.openxmlformats.org/officeDocument/2006/relationships/hyperlink" Target="../&#128230;%20events/views/01_event_list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../&#128230;%20events/views/05_edit_event.pdf" TargetMode="External"/><Relationship Id="rId5" Type="http://schemas.openxmlformats.org/officeDocument/2006/relationships/hyperlink" Target="../&#128230;%20events/views/04_add_event.pdf" TargetMode="External"/><Relationship Id="rId4" Type="http://schemas.openxmlformats.org/officeDocument/2006/relationships/hyperlink" Target="../&#128230;%20events/views/06_unregister_from_event.pdf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../&#128230;%20events/views/08_my_events.pdf" TargetMode="External"/><Relationship Id="rId2" Type="http://schemas.openxmlformats.org/officeDocument/2006/relationships/hyperlink" Target="../&#128230;%20events/views/03_register_for_event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../&#128101;%20users/views.py.pdf" TargetMode="External"/><Relationship Id="rId5" Type="http://schemas.openxmlformats.org/officeDocument/2006/relationships/hyperlink" Target="../&#128230;%20events/views/11_organizer_dashboard.pdf" TargetMode="External"/><Relationship Id="rId4" Type="http://schemas.openxmlformats.org/officeDocument/2006/relationships/hyperlink" Target="../&#128230;%20events/views/09_user_dashboard.pdf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../&#129513;%20event_aggregator/templates/registration/login.html.pdf" TargetMode="External"/><Relationship Id="rId2" Type="http://schemas.openxmlformats.org/officeDocument/2006/relationships/hyperlink" Target="../&#129513;%20event_aggregator/templates/base.html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../&#128101;%20users/decorators.py.pdf" TargetMode="External"/><Relationship Id="rId4" Type="http://schemas.openxmlformats.org/officeDocument/2006/relationships/hyperlink" Target="../&#129513;%20event_aggregator/templates/registration/register.html.pdf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../&#127760;%20event_client/templates/event_client/api_event_list.html.pdf" TargetMode="External"/><Relationship Id="rId3" Type="http://schemas.openxmlformats.org/officeDocument/2006/relationships/hyperlink" Target="../&#128230;%20events/templates/events/event_detail.html.pdf" TargetMode="External"/><Relationship Id="rId7" Type="http://schemas.openxmlformats.org/officeDocument/2006/relationships/hyperlink" Target="../&#128230;%20events/templates/events/user_dashboard.html.pdf" TargetMode="External"/><Relationship Id="rId2" Type="http://schemas.openxmlformats.org/officeDocument/2006/relationships/hyperlink" Target="../&#128230;%20events/templates/events/dashboard.html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../&#128230;%20events/templates/events/my_events.html.pdf" TargetMode="External"/><Relationship Id="rId5" Type="http://schemas.openxmlformats.org/officeDocument/2006/relationships/hyperlink" Target="../&#128230;%20events/templates/events/events_list.html.pdf" TargetMode="External"/><Relationship Id="rId4" Type="http://schemas.openxmlformats.org/officeDocument/2006/relationships/hyperlink" Target="../&#128230;%20events/templates/events/event_form.html.pdf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../&#128450;%20Alte%20directoare%20importante/static/static.pdf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../&#128738;&#65039;%20db.sqlite2.pdf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events.pdf" TargetMode="External"/><Relationship Id="rId2" Type="http://schemas.openxmlformats.org/officeDocument/2006/relationships/hyperlink" Target="EVENT_AGGREGATOR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event_client.pdf" TargetMode="External"/><Relationship Id="rId4" Type="http://schemas.openxmlformats.org/officeDocument/2006/relationships/hyperlink" Target="users.pdf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../&#129513;%20event_aggregator/urls.py.pdf" TargetMode="External"/><Relationship Id="rId2" Type="http://schemas.openxmlformats.org/officeDocument/2006/relationships/hyperlink" Target="../&#129513;%20event_aggregator/settins.py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../&#128230;%20events/forms.py.pdf" TargetMode="External"/><Relationship Id="rId2" Type="http://schemas.openxmlformats.org/officeDocument/2006/relationships/hyperlink" Target="../&#128230;%20events/models.py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../&#128230;%20events/urls.py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55939"/>
            <a:ext cx="7772400" cy="1828800"/>
          </a:xfrm>
          <a:solidFill>
            <a:schemeClr val="bg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/>
          <a:lstStyle/>
          <a:p>
            <a:pPr algn="ctr"/>
            <a:r>
              <a:rPr lang="en-GB" b="1" i="0" dirty="0" err="1">
                <a:solidFill>
                  <a:srgbClr val="2125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Proiect</a:t>
            </a:r>
            <a:r>
              <a:rPr lang="en-GB" b="1" i="0" dirty="0">
                <a:solidFill>
                  <a:srgbClr val="2125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:</a:t>
            </a:r>
            <a:br>
              <a:rPr lang="en-GB" b="1" i="0" dirty="0">
                <a:solidFill>
                  <a:srgbClr val="2125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</a:br>
            <a:r>
              <a:rPr lang="en-GB" sz="3600" b="1" i="0" dirty="0" err="1">
                <a:solidFill>
                  <a:srgbClr val="2125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Platformă</a:t>
            </a:r>
            <a:r>
              <a:rPr lang="en-GB" sz="3600" b="1" i="0" dirty="0">
                <a:solidFill>
                  <a:srgbClr val="2125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- </a:t>
            </a:r>
            <a:r>
              <a:rPr lang="en-GB" sz="3600" b="1" i="0" dirty="0" err="1">
                <a:solidFill>
                  <a:srgbClr val="2125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Centralizator</a:t>
            </a:r>
            <a:r>
              <a:rPr lang="en-GB" sz="3600" b="1" i="0" dirty="0">
                <a:solidFill>
                  <a:srgbClr val="2125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de </a:t>
            </a:r>
            <a:r>
              <a:rPr lang="en-GB" sz="3600" b="1" i="0" dirty="0" err="1">
                <a:solidFill>
                  <a:srgbClr val="21252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evenimente</a:t>
            </a:r>
            <a:endParaRPr lang="en-GB" sz="3600" b="1" i="0" dirty="0">
              <a:solidFill>
                <a:srgbClr val="212529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86199"/>
            <a:ext cx="7772400" cy="914400"/>
          </a:xfrm>
          <a:solidFill>
            <a:schemeClr val="bg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 lnSpcReduction="10000"/>
          </a:bodyPr>
          <a:lstStyle/>
          <a:p>
            <a:pPr>
              <a:lnSpc>
                <a:spcPct val="107000"/>
              </a:lnSpc>
            </a:pPr>
            <a:r>
              <a:rPr lang="en-GB" sz="1800" dirty="0" err="1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Proiectul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Platformă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- </a:t>
            </a:r>
            <a:r>
              <a:rPr lang="en-GB" sz="1800" dirty="0" err="1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Centralizator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GB" sz="1800" dirty="0" err="1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evenimente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reprezintă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rezultatul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final al </a:t>
            </a:r>
            <a:r>
              <a:rPr lang="en-GB" sz="1800" dirty="0" err="1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unui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GB" sz="1800" dirty="0" err="1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învățare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aplicare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practică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GB" sz="1800" dirty="0" err="1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cunoștințelor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dobândite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cadrul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800" dirty="0" err="1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cursului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GB" sz="1800" dirty="0" err="1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programare</a:t>
            </a:r>
            <a:r>
              <a:rPr lang="en-GB" sz="1800" dirty="0">
                <a:solidFill>
                  <a:schemeClr val="bg1">
                    <a:lumMod val="50000"/>
                  </a:schemeClr>
                </a:solidFill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Python cu Django.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C109C1-8754-4F52-B705-BF185568A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Arial Narrow" panose="020B0606020202030204" pitchFamily="34" charset="0"/>
              </a:rPr>
              <a:t>© PythonRemoteRO71 - Marian COSTACHE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43EA6-91BC-49F3-933F-599D1609A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CB930C-2CF3-4D8E-BA8E-1A45F2093473}" type="datetimeyyyy">
              <a:rPr lang="en-US" smtClean="0">
                <a:latin typeface="Arial Narrow" panose="020B0606020202030204" pitchFamily="34" charset="0"/>
              </a:rPr>
              <a:t>2025</a:t>
            </a:fld>
            <a:endParaRPr lang="en-US" dirty="0">
              <a:latin typeface="Arial Narrow" panose="020B0606020202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A6CED-4116-487A-9C8D-23B8A5CA2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>
                <a:latin typeface="Arial Narrow" panose="020B0606020202030204" pitchFamily="34" charset="0"/>
              </a:rPr>
              <a:t>1</a:t>
            </a:fld>
            <a:endParaRPr lang="en-US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CE98D-4E1F-41C4-8B5F-7F5B23D57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5760"/>
          </a:xfrm>
          <a:solidFill>
            <a:schemeClr val="bg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algn="l"/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3.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Aplicația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users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-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Gestiunea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utilizatorilor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și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a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rolurilor</a:t>
            </a:r>
            <a:endParaRPr lang="en-GB" sz="1800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BAB6ED6-70F0-416F-85B7-4B11ACD037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7042048"/>
              </p:ext>
            </p:extLst>
          </p:nvPr>
        </p:nvGraphicFramePr>
        <p:xfrm>
          <a:off x="457200" y="1971834"/>
          <a:ext cx="8229600" cy="2148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9872">
                  <a:extLst>
                    <a:ext uri="{9D8B030D-6E8A-4147-A177-3AD203B41FA5}">
                      <a16:colId xmlns:a16="http://schemas.microsoft.com/office/drawing/2014/main" val="1626448599"/>
                    </a:ext>
                  </a:extLst>
                </a:gridCol>
                <a:gridCol w="6369728">
                  <a:extLst>
                    <a:ext uri="{9D8B030D-6E8A-4147-A177-3AD203B41FA5}">
                      <a16:colId xmlns:a16="http://schemas.microsoft.com/office/drawing/2014/main" val="557963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 Narrow" panose="020B0606020202030204" pitchFamily="34" charset="0"/>
                        </a:rPr>
                        <a:t>Functionalitate</a:t>
                      </a:r>
                      <a:r>
                        <a:rPr lang="en-US" sz="1400" dirty="0">
                          <a:latin typeface="Arial Narrow" panose="020B0606020202030204" pitchFamily="34" charset="0"/>
                        </a:rPr>
                        <a:t>: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 Narrow" panose="020B0606020202030204" pitchFamily="34" charset="0"/>
                        </a:rPr>
                        <a:t>Descriere</a:t>
                      </a:r>
                      <a:r>
                        <a:rPr lang="en-US" sz="1400" dirty="0">
                          <a:latin typeface="Arial Narrow" panose="020B0606020202030204" pitchFamily="34" charset="0"/>
                        </a:rPr>
                        <a:t>: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23478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GB" sz="1400" b="1" dirty="0" err="1">
                          <a:latin typeface="Arial Narrow" panose="020B0606020202030204" pitchFamily="34" charset="0"/>
                        </a:rPr>
                        <a:t>Rol</a:t>
                      </a:r>
                      <a:r>
                        <a:rPr lang="en-GB" sz="1400" b="1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b="0" dirty="0">
                          <a:latin typeface="Arial Narrow" panose="020B0606020202030204" pitchFamily="34" charset="0"/>
                        </a:rPr>
                        <a:t>principal: </a:t>
                      </a:r>
                      <a:r>
                        <a:rPr lang="en-GB" sz="1400" b="0" dirty="0" err="1">
                          <a:latin typeface="Arial Narrow" panose="020B0606020202030204" pitchFamily="34" charset="0"/>
                        </a:rPr>
                        <a:t>Aplicația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users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extinde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modelul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implicit de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utilizator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din Django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pentru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a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adăuga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roluri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(</a:t>
                      </a:r>
                      <a:r>
                        <a:rPr lang="en-GB" sz="1400" b="1" dirty="0" err="1">
                          <a:latin typeface="Arial Narrow" panose="020B0606020202030204" pitchFamily="34" charset="0"/>
                        </a:rPr>
                        <a:t>Organizator</a:t>
                      </a:r>
                      <a:r>
                        <a:rPr lang="en-GB" sz="1400" b="1" dirty="0">
                          <a:latin typeface="Arial Narrow" panose="020B0606020202030204" pitchFamily="34" charset="0"/>
                        </a:rPr>
                        <a:t> / Participant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)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și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informații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suplimentare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despre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utilizatori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267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Extindere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utilizator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Django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Prin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modelul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UserProfile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,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fiecare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utilizator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primește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un </a:t>
                      </a:r>
                      <a:r>
                        <a:rPr lang="en-GB" sz="1400" b="1" dirty="0" err="1">
                          <a:latin typeface="Arial Narrow" panose="020B0606020202030204" pitchFamily="34" charset="0"/>
                        </a:rPr>
                        <a:t>rol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(organizer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sau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user)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și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un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display_name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793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Redirecționare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după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login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Utilizatorii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sunt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trimiși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către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un dashboard specific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în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funcție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de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rolul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lor.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83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Interfață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de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autentificare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Arial Narrow" panose="020B0606020202030204" pitchFamily="34" charset="0"/>
                        </a:rPr>
                        <a:t>Se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integrează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cu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sistemul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de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autentificare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Django (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LoginView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,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LogoutView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).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9673997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1F218-B183-4F05-A640-3D86A0C09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97025-DB39-4C67-B5B2-34253EEC92A6}" type="datetimeyyyy">
              <a:rPr lang="en-US" smtClean="0"/>
              <a:t>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BE162-EACC-493B-A1A9-B71E4D937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PythonRemoteRO71 - Marian COSTACHE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A7396-9F4A-4E13-BCE2-4E7A36E9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24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6504B-0202-4503-A17C-5242F7F77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5760"/>
          </a:xfrm>
          <a:solidFill>
            <a:schemeClr val="bg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algn="l"/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3.1.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Aplicația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users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– Ce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conţine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aplicaţia</a:t>
            </a:r>
            <a:endParaRPr lang="en-GB" sz="1800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A7E6F53-67A3-4BCA-AAA7-39175495F3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8127917"/>
              </p:ext>
            </p:extLst>
          </p:nvPr>
        </p:nvGraphicFramePr>
        <p:xfrm>
          <a:off x="457200" y="791016"/>
          <a:ext cx="8229600" cy="325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9771">
                  <a:extLst>
                    <a:ext uri="{9D8B030D-6E8A-4147-A177-3AD203B41FA5}">
                      <a16:colId xmlns:a16="http://schemas.microsoft.com/office/drawing/2014/main" val="181993712"/>
                    </a:ext>
                  </a:extLst>
                </a:gridCol>
                <a:gridCol w="3666478">
                  <a:extLst>
                    <a:ext uri="{9D8B030D-6E8A-4147-A177-3AD203B41FA5}">
                      <a16:colId xmlns:a16="http://schemas.microsoft.com/office/drawing/2014/main" val="2472759311"/>
                    </a:ext>
                  </a:extLst>
                </a:gridCol>
                <a:gridCol w="2623351">
                  <a:extLst>
                    <a:ext uri="{9D8B030D-6E8A-4147-A177-3AD203B41FA5}">
                      <a16:colId xmlns:a16="http://schemas.microsoft.com/office/drawing/2014/main" val="272506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Componentă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Descriere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: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Link: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987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Arial Narrow" panose="020B0606020202030204" pitchFamily="34" charset="0"/>
                        </a:rPr>
                        <a:t>models.py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Modelul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UserProfile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(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OneToOne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cu User) –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conține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role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și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display_name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Arial Narrow" panose="020B0606020202030204" pitchFamily="34" charset="0"/>
                          <a:hlinkClick r:id="rId2" action="ppaction://hlinkfile"/>
                        </a:rPr>
                        <a:t>..\👥 users\models.py.pdf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440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Arial Narrow" panose="020B0606020202030204" pitchFamily="34" charset="0"/>
                        </a:rPr>
                        <a:t>views.py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Arial Narrow" panose="020B0606020202030204" pitchFamily="34" charset="0"/>
                        </a:rPr>
                        <a:t>View-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uri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pentru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dashboard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sau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profiluri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  <a:hlinkClick r:id="rId3" action="ppaction://hlinkfile"/>
                        </a:rPr>
                        <a:t>..\👥 users\views.py.pdf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155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Arial Narrow" panose="020B0606020202030204" pitchFamily="34" charset="0"/>
                        </a:rPr>
                        <a:t>forms.py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Formulare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pentru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înregistrare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/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actualizare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profil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  <a:hlinkClick r:id="rId4" action="ppaction://hlinkfile"/>
                        </a:rPr>
                        <a:t>..\👥 users\forms.py.pdf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678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Arial Narrow" panose="020B0606020202030204" pitchFamily="34" charset="0"/>
                        </a:rPr>
                        <a:t>context_processor.py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Creează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automat un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UserProfile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când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un User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este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creat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Arial Narrow" panose="020B0606020202030204" pitchFamily="34" charset="0"/>
                          <a:hlinkClick r:id="rId5" action="ppaction://hlinkfile"/>
                        </a:rPr>
                        <a:t>..\👥 users\context_processor.py.pdf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279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decorators.py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latin typeface="Arial Narrow" panose="020B0606020202030204" pitchFamily="34" charset="0"/>
                        </a:rPr>
                        <a:t>Decoratori</a:t>
                      </a:r>
                      <a:r>
                        <a:rPr lang="en-US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rial Narrow" panose="020B0606020202030204" pitchFamily="34" charset="0"/>
                        </a:rPr>
                        <a:t>personaliza</a:t>
                      </a:r>
                      <a:r>
                        <a:rPr lang="it-IT" sz="1400" b="0" i="0" u="none" strike="noStrike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ți. Verifică dacă utilizatorul (user sau organizer) are permisiunea să acceseze anumite pagini.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  <a:hlinkClick r:id="rId6" action="ppaction://hlinkfile"/>
                        </a:rPr>
                        <a:t>..\👥 users\decorators.py.pdf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13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Arial Narrow" panose="020B0606020202030204" pitchFamily="34" charset="0"/>
                        </a:rPr>
                        <a:t>urls.py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Arial Narrow" panose="020B0606020202030204" pitchFamily="34" charset="0"/>
                        </a:rPr>
                        <a:t>Definește rutele legate de utilizatori (ex: login, logout)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Arial Narrow" panose="020B0606020202030204" pitchFamily="34" charset="0"/>
                          <a:hlinkClick r:id="rId7" action="ppaction://hlinkfile"/>
                        </a:rPr>
                        <a:t>..\👥 users\urls.py.pdf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640084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5F5EF-FC02-46D3-9ABF-3B5FFC4A3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97025-DB39-4C67-B5B2-34253EEC92A6}" type="datetimeyyyy">
              <a:rPr lang="en-US" smtClean="0"/>
              <a:t>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B0FB8-8228-48B5-A07B-07EDD2E07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PythonRemoteRO71 - Marian COSTACHE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FBE8B-8421-4E5B-9B9C-B766E22DE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9770D87-1A5D-47DB-85E3-6F90DE021A3E}"/>
              </a:ext>
            </a:extLst>
          </p:cNvPr>
          <p:cNvSpPr txBox="1">
            <a:spLocks/>
          </p:cNvSpPr>
          <p:nvPr/>
        </p:nvSpPr>
        <p:spPr>
          <a:xfrm>
            <a:off x="457200" y="4308942"/>
            <a:ext cx="8229600" cy="365760"/>
          </a:xfrm>
          <a:prstGeom prst="rect">
            <a:avLst/>
          </a:prstGeom>
          <a:solidFill>
            <a:schemeClr val="bg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3.2.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Aplicația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users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–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Interacţiuni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principale</a:t>
            </a:r>
            <a:endParaRPr lang="en-GB" sz="1800" dirty="0"/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1FFDE62E-F773-4149-9DA4-8B936F87BD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1643001"/>
              </p:ext>
            </p:extLst>
          </p:nvPr>
        </p:nvGraphicFramePr>
        <p:xfrm>
          <a:off x="457200" y="4797736"/>
          <a:ext cx="8229600" cy="125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9771">
                  <a:extLst>
                    <a:ext uri="{9D8B030D-6E8A-4147-A177-3AD203B41FA5}">
                      <a16:colId xmlns:a16="http://schemas.microsoft.com/office/drawing/2014/main" val="181993712"/>
                    </a:ext>
                  </a:extLst>
                </a:gridCol>
                <a:gridCol w="6289829">
                  <a:extLst>
                    <a:ext uri="{9D8B030D-6E8A-4147-A177-3AD203B41FA5}">
                      <a16:colId xmlns:a16="http://schemas.microsoft.com/office/drawing/2014/main" val="2472759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I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nterac</a:t>
                      </a:r>
                      <a:r>
                        <a:rPr lang="it-IT" sz="1400" dirty="0">
                          <a:latin typeface="Arial Narrow" panose="020B0606020202030204" pitchFamily="34" charset="0"/>
                        </a:rPr>
                        <a:t>ț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iune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cu: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Descriere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: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987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aplicația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events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evenimentele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sunt legate de User (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prin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câmpul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organizer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în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Event),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iar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sistemul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de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permisiuni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se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bazează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pe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UserProfile.role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440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baza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de date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creează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și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salvează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profiluri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de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utilizator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asociate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cu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auth_user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155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5712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5760"/>
          </a:xfrm>
          <a:solidFill>
            <a:schemeClr val="bg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pPr algn="l"/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4. </a:t>
            </a:r>
            <a:r>
              <a:rPr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Aplicația</a:t>
            </a:r>
            <a:r>
              <a:rPr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event_client</a:t>
            </a:r>
            <a:endParaRPr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8EB9B6-985E-4672-B712-7E3CAFA7D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PythonRemoteRO71 - Marian COSTACHE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CF29B-EA59-43D4-BD3D-E5681C1EC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CFE0-7AE6-4B96-9286-DE322B0FB66C}" type="datetimeyyyy">
              <a:rPr lang="en-US" smtClean="0"/>
              <a:t>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D0F8E-9E84-44D1-AAC3-BCDFBDE3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6D702380-42A4-478B-8722-3916A0EBE0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620122"/>
              </p:ext>
            </p:extLst>
          </p:nvPr>
        </p:nvGraphicFramePr>
        <p:xfrm>
          <a:off x="443883" y="1024414"/>
          <a:ext cx="8242917" cy="4856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42917">
                  <a:extLst>
                    <a:ext uri="{9D8B030D-6E8A-4147-A177-3AD203B41FA5}">
                      <a16:colId xmlns:a16="http://schemas.microsoft.com/office/drawing/2014/main" val="28229118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 Narrow" panose="020B0606020202030204" pitchFamily="34" charset="0"/>
                        </a:rPr>
                        <a:t>Descriere</a:t>
                      </a:r>
                      <a:r>
                        <a:rPr lang="en-US" sz="1400" dirty="0">
                          <a:latin typeface="Arial Narrow" panose="020B0606020202030204" pitchFamily="34" charset="0"/>
                        </a:rPr>
                        <a:t>: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442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1" dirty="0">
                          <a:latin typeface="Arial Narrow" panose="020B0606020202030204" pitchFamily="34" charset="0"/>
                        </a:rPr>
                        <a:t>“</a:t>
                      </a:r>
                      <a:r>
                        <a:rPr lang="en-GB" sz="1400" b="1" dirty="0" err="1">
                          <a:latin typeface="Arial Narrow" panose="020B0606020202030204" pitchFamily="34" charset="0"/>
                        </a:rPr>
                        <a:t>event_client</a:t>
                      </a:r>
                      <a:r>
                        <a:rPr lang="en-GB" sz="1400" b="1" dirty="0">
                          <a:latin typeface="Arial Narrow" panose="020B0606020202030204" pitchFamily="34" charset="0"/>
                        </a:rPr>
                        <a:t>”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este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o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aplicație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Django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auxiliară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care are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rolul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de </a:t>
                      </a:r>
                      <a:r>
                        <a:rPr lang="en-GB" sz="1400" b="1" dirty="0">
                          <a:latin typeface="Arial Narrow" panose="020B0606020202030204" pitchFamily="34" charset="0"/>
                        </a:rPr>
                        <a:t>client API</a:t>
                      </a:r>
                      <a:r>
                        <a:rPr lang="en-GB" sz="1400" b="0" dirty="0">
                          <a:latin typeface="Arial Narrow" panose="020B0606020202030204" pitchFamily="34" charset="0"/>
                        </a:rPr>
                        <a:t>,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adică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b="1" dirty="0" err="1">
                          <a:latin typeface="Arial Narrow" panose="020B0606020202030204" pitchFamily="34" charset="0"/>
                        </a:rPr>
                        <a:t>consumă</a:t>
                      </a:r>
                      <a:r>
                        <a:rPr lang="en-GB" sz="1400" b="1" dirty="0">
                          <a:latin typeface="Arial Narrow" panose="020B0606020202030204" pitchFamily="34" charset="0"/>
                        </a:rPr>
                        <a:t> date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de la un API REST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oferit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de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aplicația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events.</a:t>
                      </a:r>
                      <a:br>
                        <a:rPr lang="en-GB" sz="1400" dirty="0">
                          <a:latin typeface="Arial Narrow" panose="020B0606020202030204" pitchFamily="34" charset="0"/>
                        </a:rPr>
                      </a:br>
                      <a:r>
                        <a:rPr lang="en-GB" sz="1400" b="1" dirty="0" err="1">
                          <a:latin typeface="Arial Narrow" panose="020B0606020202030204" pitchFamily="34" charset="0"/>
                        </a:rPr>
                        <a:t>Scopul</a:t>
                      </a:r>
                      <a:r>
                        <a:rPr lang="en-GB" sz="1400" b="1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b="1" dirty="0" err="1">
                          <a:latin typeface="Arial Narrow" panose="020B0606020202030204" pitchFamily="34" charset="0"/>
                        </a:rPr>
                        <a:t>aplicației</a:t>
                      </a:r>
                      <a:r>
                        <a:rPr lang="en-GB" sz="1400" b="1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b="1" dirty="0" err="1">
                          <a:latin typeface="Arial Narrow" panose="020B0606020202030204" pitchFamily="34" charset="0"/>
                        </a:rPr>
                        <a:t>event_client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arată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b="1" dirty="0">
                          <a:latin typeface="Arial Narrow" panose="020B0606020202030204" pitchFamily="34" charset="0"/>
                        </a:rPr>
                        <a:t>cum </a:t>
                      </a:r>
                      <a:r>
                        <a:rPr lang="en-GB" sz="1400" b="1" dirty="0" err="1">
                          <a:latin typeface="Arial Narrow" panose="020B0606020202030204" pitchFamily="34" charset="0"/>
                        </a:rPr>
                        <a:t>poate</a:t>
                      </a:r>
                      <a:r>
                        <a:rPr lang="en-GB" sz="1400" b="1" dirty="0">
                          <a:latin typeface="Arial Narrow" panose="020B0606020202030204" pitchFamily="34" charset="0"/>
                        </a:rPr>
                        <a:t> fi </a:t>
                      </a:r>
                      <a:r>
                        <a:rPr lang="en-GB" sz="1400" b="1" dirty="0" err="1">
                          <a:latin typeface="Arial Narrow" panose="020B0606020202030204" pitchFamily="34" charset="0"/>
                        </a:rPr>
                        <a:t>consumat</a:t>
                      </a:r>
                      <a:r>
                        <a:rPr lang="en-GB" sz="1400" b="1" dirty="0">
                          <a:latin typeface="Arial Narrow" panose="020B0606020202030204" pitchFamily="34" charset="0"/>
                        </a:rPr>
                        <a:t> un API Django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dintr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-o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altă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parte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a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aplicației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sau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chiar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dintr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-un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proiect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extern.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185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1. </a:t>
                      </a:r>
                      <a:r>
                        <a:rPr lang="it-IT" sz="1400" dirty="0">
                          <a:latin typeface="Arial Narrow" panose="020B0606020202030204" pitchFamily="34" charset="0"/>
                        </a:rPr>
                        <a:t>Trimite cereri HTTP (GET) către:</a:t>
                      </a:r>
                      <a:br>
                        <a:rPr lang="it-IT" sz="1400" dirty="0">
                          <a:latin typeface="Arial Narrow" panose="020B0606020202030204" pitchFamily="34" charset="0"/>
                        </a:rPr>
                      </a:br>
                      <a:r>
                        <a:rPr lang="it-IT" sz="1400" dirty="0">
                          <a:latin typeface="Arial Narrow" panose="020B0606020202030204" pitchFamily="34" charset="0"/>
                        </a:rPr>
                        <a:t>http://localhost:8000/api/upcoming/</a:t>
                      </a:r>
                      <a:br>
                        <a:rPr lang="it-IT" sz="1400" dirty="0">
                          <a:latin typeface="Arial Narrow" panose="020B0606020202030204" pitchFamily="34" charset="0"/>
                        </a:rPr>
                      </a:br>
                      <a:br>
                        <a:rPr lang="it-IT" sz="1400" dirty="0">
                          <a:latin typeface="Arial Narrow" panose="020B0606020202030204" pitchFamily="34" charset="0"/>
                        </a:rPr>
                      </a:br>
                      <a:r>
                        <a:rPr lang="it-IT" sz="1400" dirty="0">
                          <a:latin typeface="Arial Narrow" panose="020B0606020202030204" pitchFamily="34" charset="0"/>
                        </a:rPr>
                        <a:t>2.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Primește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răspunsuri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JSON cu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lista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evenimentelor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viitoare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.</a:t>
                      </a:r>
                      <a:br>
                        <a:rPr lang="en-GB" sz="1400" dirty="0">
                          <a:latin typeface="Arial Narrow" panose="020B0606020202030204" pitchFamily="34" charset="0"/>
                        </a:rPr>
                      </a:br>
                      <a:endParaRPr lang="en-GB" sz="1400" dirty="0">
                        <a:latin typeface="Arial Narrow" panose="020B0606020202030204" pitchFamily="34" charset="0"/>
                      </a:endParaRPr>
                    </a:p>
                    <a:p>
                      <a:r>
                        <a:rPr lang="en-GB" sz="1400" dirty="0">
                          <a:latin typeface="Arial Narrow" panose="020B0606020202030204" pitchFamily="34" charset="0"/>
                        </a:rPr>
                        <a:t>3.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Prelucrează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acele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date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în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view-ul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api_event_list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() (din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event_client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/views.py).</a:t>
                      </a:r>
                      <a:r>
                        <a:rPr lang="en-GB" sz="1400" dirty="0">
                          <a:latin typeface="Arial Narrow" panose="020B0606020202030204" pitchFamily="34" charset="0"/>
                          <a:hlinkClick r:id="rId2" action="ppaction://hlinkfile"/>
                        </a:rPr>
                        <a:t>..\🌐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  <a:hlinkClick r:id="rId2" action="ppaction://hlinkfile"/>
                        </a:rPr>
                        <a:t>event_client</a:t>
                      </a:r>
                      <a:r>
                        <a:rPr lang="en-GB" sz="1400" dirty="0">
                          <a:latin typeface="Arial Narrow" panose="020B0606020202030204" pitchFamily="34" charset="0"/>
                          <a:hlinkClick r:id="rId2" action="ppaction://hlinkfile"/>
                        </a:rPr>
                        <a:t>\views.py.pdf</a:t>
                      </a:r>
                      <a:br>
                        <a:rPr lang="en-GB" sz="1400" dirty="0">
                          <a:latin typeface="Arial Narrow" panose="020B0606020202030204" pitchFamily="34" charset="0"/>
                        </a:rPr>
                      </a:br>
                      <a:endParaRPr lang="en-GB" sz="1400" dirty="0">
                        <a:latin typeface="Arial Narrow" panose="020B0606020202030204" pitchFamily="34" charset="0"/>
                      </a:endParaRPr>
                    </a:p>
                    <a:p>
                      <a:r>
                        <a:rPr lang="en-GB" sz="1400" dirty="0">
                          <a:latin typeface="Arial Narrow" panose="020B0606020202030204" pitchFamily="34" charset="0"/>
                        </a:rPr>
                        <a:t>4.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Trimite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evenimentele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în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format Python (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dict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/list)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către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un template (api_event_list.html)</a:t>
                      </a:r>
                      <a:br>
                        <a:rPr lang="en-GB" sz="1400" dirty="0">
                          <a:latin typeface="Arial Narrow" panose="020B0606020202030204" pitchFamily="34" charset="0"/>
                        </a:rPr>
                      </a:br>
                      <a:r>
                        <a:rPr lang="en-GB" sz="1400" dirty="0">
                          <a:latin typeface="Arial Narrow" panose="020B0606020202030204" pitchFamily="34" charset="0"/>
                        </a:rPr>
                        <a:t>.</a:t>
                      </a:r>
                      <a:r>
                        <a:rPr lang="fr-FR" sz="1400" dirty="0">
                          <a:latin typeface="Arial Narrow" panose="020B0606020202030204" pitchFamily="34" charset="0"/>
                          <a:hlinkClick r:id="rId3" action="ppaction://hlinkfile"/>
                        </a:rPr>
                        <a:t>..\🌐 </a:t>
                      </a:r>
                      <a:r>
                        <a:rPr lang="fr-FR" sz="1400" dirty="0" err="1">
                          <a:latin typeface="Arial Narrow" panose="020B0606020202030204" pitchFamily="34" charset="0"/>
                          <a:hlinkClick r:id="rId3" action="ppaction://hlinkfile"/>
                        </a:rPr>
                        <a:t>event_client</a:t>
                      </a:r>
                      <a:r>
                        <a:rPr lang="fr-FR" sz="1400" dirty="0">
                          <a:latin typeface="Arial Narrow" panose="020B0606020202030204" pitchFamily="34" charset="0"/>
                          <a:hlinkClick r:id="rId3" action="ppaction://hlinkfile"/>
                        </a:rPr>
                        <a:t>\</a:t>
                      </a:r>
                      <a:r>
                        <a:rPr lang="fr-FR" sz="1400" dirty="0" err="1">
                          <a:latin typeface="Arial Narrow" panose="020B0606020202030204" pitchFamily="34" charset="0"/>
                          <a:hlinkClick r:id="rId3" action="ppaction://hlinkfile"/>
                        </a:rPr>
                        <a:t>templates</a:t>
                      </a:r>
                      <a:r>
                        <a:rPr lang="fr-FR" sz="1400" dirty="0">
                          <a:latin typeface="Arial Narrow" panose="020B0606020202030204" pitchFamily="34" charset="0"/>
                          <a:hlinkClick r:id="rId3" action="ppaction://hlinkfile"/>
                        </a:rPr>
                        <a:t>\</a:t>
                      </a:r>
                      <a:r>
                        <a:rPr lang="fr-FR" sz="1400" dirty="0" err="1">
                          <a:latin typeface="Arial Narrow" panose="020B0606020202030204" pitchFamily="34" charset="0"/>
                          <a:hlinkClick r:id="rId3" action="ppaction://hlinkfile"/>
                        </a:rPr>
                        <a:t>event_client</a:t>
                      </a:r>
                      <a:r>
                        <a:rPr lang="fr-FR" sz="1400" dirty="0">
                          <a:latin typeface="Arial Narrow" panose="020B0606020202030204" pitchFamily="34" charset="0"/>
                          <a:hlinkClick r:id="rId3" action="ppaction://hlinkfile"/>
                        </a:rPr>
                        <a:t>\api_event_list.html.pdf</a:t>
                      </a:r>
                      <a:br>
                        <a:rPr lang="fr-FR" sz="1400" dirty="0">
                          <a:latin typeface="Arial Narrow" panose="020B0606020202030204" pitchFamily="34" charset="0"/>
                        </a:rPr>
                      </a:br>
                      <a:endParaRPr lang="en-GB" sz="1400" dirty="0">
                        <a:latin typeface="Arial Narrow" panose="020B0606020202030204" pitchFamily="34" charset="0"/>
                      </a:endParaRPr>
                    </a:p>
                    <a:p>
                      <a:r>
                        <a:rPr lang="en-GB" sz="1400" dirty="0">
                          <a:latin typeface="Arial Narrow" panose="020B0606020202030204" pitchFamily="34" charset="0"/>
                        </a:rPr>
                        <a:t>5. Template-ul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afișează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lista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evenimentelor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b="1" dirty="0" err="1">
                          <a:latin typeface="Arial Narrow" panose="020B0606020202030204" pitchFamily="34" charset="0"/>
                        </a:rPr>
                        <a:t>preluate</a:t>
                      </a:r>
                      <a:r>
                        <a:rPr lang="en-GB" sz="1400" b="1" dirty="0">
                          <a:latin typeface="Arial Narrow" panose="020B0606020202030204" pitchFamily="34" charset="0"/>
                        </a:rPr>
                        <a:t> din API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, nu direct din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baza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de date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locală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77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1" dirty="0" err="1">
                          <a:latin typeface="Arial Narrow" panose="020B0606020202030204" pitchFamily="34" charset="0"/>
                        </a:rPr>
                        <a:t>Relație</a:t>
                      </a:r>
                      <a:r>
                        <a:rPr lang="en-GB" sz="1400" b="1" dirty="0">
                          <a:latin typeface="Arial Narrow" panose="020B0606020202030204" pitchFamily="34" charset="0"/>
                        </a:rPr>
                        <a:t> cu </a:t>
                      </a:r>
                      <a:r>
                        <a:rPr lang="en-GB" sz="1400" b="1" dirty="0" err="1">
                          <a:latin typeface="Arial Narrow" panose="020B0606020202030204" pitchFamily="34" charset="0"/>
                        </a:rPr>
                        <a:t>restul</a:t>
                      </a:r>
                      <a:r>
                        <a:rPr lang="en-GB" sz="1400" b="1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b="1" dirty="0" err="1">
                          <a:latin typeface="Arial Narrow" panose="020B0606020202030204" pitchFamily="34" charset="0"/>
                        </a:rPr>
                        <a:t>aplicației</a:t>
                      </a:r>
                      <a:endParaRPr lang="en-GB" sz="1400" b="1" dirty="0">
                        <a:latin typeface="Arial Narrow" panose="020B0606020202030204" pitchFamily="34" charset="0"/>
                      </a:endParaRPr>
                    </a:p>
                    <a:p>
                      <a:r>
                        <a:rPr lang="en-GB" sz="1400" b="1" dirty="0" err="1">
                          <a:latin typeface="Arial Narrow" panose="020B0606020202030204" pitchFamily="34" charset="0"/>
                        </a:rPr>
                        <a:t>Observatie</a:t>
                      </a:r>
                      <a:r>
                        <a:rPr lang="en-GB" sz="1400" b="1" dirty="0">
                          <a:latin typeface="Arial Narrow" panose="020B0606020202030204" pitchFamily="34" charset="0"/>
                        </a:rPr>
                        <a:t>! - Nu </a:t>
                      </a:r>
                      <a:r>
                        <a:rPr lang="en-GB" sz="1400" b="1" dirty="0" err="1">
                          <a:latin typeface="Arial Narrow" panose="020B0606020202030204" pitchFamily="34" charset="0"/>
                        </a:rPr>
                        <a:t>accesează</a:t>
                      </a:r>
                      <a:r>
                        <a:rPr lang="en-GB" sz="1400" b="1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b="1" dirty="0" err="1">
                          <a:latin typeface="Arial Narrow" panose="020B0606020202030204" pitchFamily="34" charset="0"/>
                        </a:rPr>
                        <a:t>modelele</a:t>
                      </a:r>
                      <a:r>
                        <a:rPr lang="en-GB" sz="1400" b="1" dirty="0">
                          <a:latin typeface="Arial Narrow" panose="020B0606020202030204" pitchFamily="34" charset="0"/>
                        </a:rPr>
                        <a:t> direct.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Folosește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doar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răspunsuri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HTTP din API-ul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definit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în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aplicația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events.</a:t>
                      </a:r>
                    </a:p>
                    <a:p>
                      <a:r>
                        <a:rPr lang="fr-FR" sz="1400" dirty="0">
                          <a:latin typeface="Arial Narrow" panose="020B0606020202030204" pitchFamily="34" charset="0"/>
                          <a:hlinkClick r:id="rId4" action="ppaction://hlinkfile"/>
                        </a:rPr>
                        <a:t>..\🌐 </a:t>
                      </a:r>
                      <a:r>
                        <a:rPr lang="fr-FR" sz="1400" dirty="0" err="1">
                          <a:latin typeface="Arial Narrow" panose="020B0606020202030204" pitchFamily="34" charset="0"/>
                          <a:hlinkClick r:id="rId4" action="ppaction://hlinkfile"/>
                        </a:rPr>
                        <a:t>event_client</a:t>
                      </a:r>
                      <a:r>
                        <a:rPr lang="fr-FR" sz="1400" dirty="0">
                          <a:latin typeface="Arial Narrow" panose="020B0606020202030204" pitchFamily="34" charset="0"/>
                          <a:hlinkClick r:id="rId4" action="ppaction://hlinkfile"/>
                        </a:rPr>
                        <a:t>\urls.py.pdf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122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Link </a:t>
                      </a:r>
                      <a:r>
                        <a:rPr lang="en-US" sz="1400" b="0" dirty="0" err="1"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explica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ț</a:t>
                      </a:r>
                      <a:r>
                        <a:rPr lang="en-US" sz="1400" b="0" dirty="0"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ii:</a:t>
                      </a:r>
                      <a:r>
                        <a:rPr lang="en-GB" sz="1400" b="0" dirty="0"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GB" sz="1400" b="0" dirty="0">
                          <a:latin typeface="Arial Narrow" panose="020B0606020202030204" pitchFamily="34" charset="0"/>
                          <a:cs typeface="Arial" panose="020B0604020202020204" pitchFamily="34" charset="0"/>
                          <a:hlinkClick r:id="rId5" action="ppaction://hlinkfile"/>
                        </a:rPr>
                        <a:t>..\🌐 </a:t>
                      </a:r>
                      <a:r>
                        <a:rPr lang="en-GB" sz="1400" b="0" dirty="0" err="1">
                          <a:latin typeface="Arial Narrow" panose="020B0606020202030204" pitchFamily="34" charset="0"/>
                          <a:cs typeface="Arial" panose="020B0604020202020204" pitchFamily="34" charset="0"/>
                          <a:hlinkClick r:id="rId5" action="ppaction://hlinkfile"/>
                        </a:rPr>
                        <a:t>event_client</a:t>
                      </a:r>
                      <a:r>
                        <a:rPr lang="en-GB" sz="1400" b="0" dirty="0">
                          <a:latin typeface="Arial Narrow" panose="020B0606020202030204" pitchFamily="34" charset="0"/>
                          <a:cs typeface="Arial" panose="020B0604020202020204" pitchFamily="34" charset="0"/>
                          <a:hlinkClick r:id="rId5" action="ppaction://hlinkfile"/>
                        </a:rPr>
                        <a:t>\</a:t>
                      </a:r>
                      <a:r>
                        <a:rPr lang="en-GB" sz="1400" b="0" dirty="0" err="1">
                          <a:latin typeface="Arial Narrow" panose="020B0606020202030204" pitchFamily="34" charset="0"/>
                          <a:cs typeface="Arial" panose="020B0604020202020204" pitchFamily="34" charset="0"/>
                          <a:hlinkClick r:id="rId5" action="ppaction://hlinkfile"/>
                        </a:rPr>
                        <a:t>DescriereGenerala</a:t>
                      </a:r>
                      <a:r>
                        <a:rPr lang="en-GB" sz="1400" b="0" dirty="0">
                          <a:latin typeface="Arial Narrow" panose="020B0606020202030204" pitchFamily="34" charset="0"/>
                          <a:cs typeface="Arial" panose="020B0604020202020204" pitchFamily="34" charset="0"/>
                          <a:hlinkClick r:id="rId5" action="ppaction://hlinkfile"/>
                        </a:rPr>
                        <a:t>\descriere_generala.pdf</a:t>
                      </a:r>
                      <a:endParaRPr lang="en-GB" sz="1400" b="0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879638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5760"/>
          </a:xfrm>
          <a:solidFill>
            <a:schemeClr val="bg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algn="l"/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4.1. </a:t>
            </a:r>
            <a:r>
              <a:rPr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Ce </a:t>
            </a:r>
            <a:r>
              <a:rPr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este</a:t>
            </a:r>
            <a:r>
              <a:rPr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un API?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4776"/>
            <a:ext cx="8229600" cy="1934745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buNone/>
            </a:pP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API (Application Programming Interface)?</a:t>
            </a:r>
          </a:p>
          <a:p>
            <a:pPr>
              <a:lnSpc>
                <a:spcPct val="107000"/>
              </a:lnSpc>
            </a:pP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contextul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proiectului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Django, un API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interfață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care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oferă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acces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datele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din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aplicație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format JSON,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astfel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încât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alte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aplicații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servicii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să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le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poată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consulta,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folosi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integra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fără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afișa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pagină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HTML. Deci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permite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integrarea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cu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alte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aplicatii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sz="14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API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 un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chelner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clientul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browserul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sau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altă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aplicație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cere o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informație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iar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API-ul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duce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cererea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bucătărie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baza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date),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apoi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aduce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răspunsul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înapoi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—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frumos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structurat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format JSON.</a:t>
            </a:r>
          </a:p>
          <a:p>
            <a:pPr>
              <a:lnSpc>
                <a:spcPct val="107000"/>
              </a:lnSpc>
            </a:pPr>
            <a:endParaRPr lang="en-GB" sz="1600" dirty="0"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endParaRPr lang="en-GB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CFADDD-B38E-4196-9FD6-9168298F2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PythonRemoteRO71 - Marian COSTACHE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ACF7B3-2549-4D95-9D2A-36A5D2C0E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5663F-709A-4964-B452-F2A8CD44E851}" type="datetimeyyyy">
              <a:rPr lang="en-US" smtClean="0"/>
              <a:t>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C26B54-C082-41F7-B001-D48725825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13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17BEF56-0B2D-4350-9B1A-8E1E65C83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587" y="3322277"/>
            <a:ext cx="7082826" cy="2857899"/>
          </a:xfrm>
          <a:prstGeom prst="rect">
            <a:avLst/>
          </a:prstGeom>
          <a:effectLst>
            <a:glow rad="127000">
              <a:schemeClr val="bg2"/>
            </a:glo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659" y="274637"/>
            <a:ext cx="8229600" cy="365760"/>
          </a:xfrm>
          <a:solidFill>
            <a:schemeClr val="bg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pPr algn="l"/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5.1. </a:t>
            </a:r>
            <a:r>
              <a:rPr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Modelele</a:t>
            </a:r>
            <a:r>
              <a:rPr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principale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–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events</a:t>
            </a:r>
            <a:endParaRPr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E5BB43-B705-4FC5-AC7C-0DDC8A4B4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PythonRemoteRO71 - Marian COSTACHE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706EF-BD01-458F-AA88-7DA48989B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02371-941A-4085-B356-AB45D6694551}" type="datetimeyyyy">
              <a:rPr lang="en-US" smtClean="0"/>
              <a:t>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8D2284-9345-414F-8D31-F5B10E605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E4A87B0-5E6C-4579-BC0A-DCFF17291C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008329"/>
              </p:ext>
            </p:extLst>
          </p:nvPr>
        </p:nvGraphicFramePr>
        <p:xfrm>
          <a:off x="387659" y="1052422"/>
          <a:ext cx="8229600" cy="20796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25315">
                  <a:extLst>
                    <a:ext uri="{9D8B030D-6E8A-4147-A177-3AD203B41FA5}">
                      <a16:colId xmlns:a16="http://schemas.microsoft.com/office/drawing/2014/main" val="508049755"/>
                    </a:ext>
                  </a:extLst>
                </a:gridCol>
                <a:gridCol w="6104285">
                  <a:extLst>
                    <a:ext uri="{9D8B030D-6E8A-4147-A177-3AD203B41FA5}">
                      <a16:colId xmlns:a16="http://schemas.microsoft.com/office/drawing/2014/main" val="3298134317"/>
                    </a:ext>
                  </a:extLst>
                </a:gridCol>
              </a:tblGrid>
              <a:tr h="328475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Arial Narrow" panose="020B0606020202030204" pitchFamily="34" charset="0"/>
                        </a:rPr>
                        <a:t>Modelul</a:t>
                      </a:r>
                      <a:r>
                        <a:rPr lang="en-US" sz="1600" dirty="0">
                          <a:latin typeface="Arial Narrow" panose="020B0606020202030204" pitchFamily="34" charset="0"/>
                        </a:rPr>
                        <a:t>:</a:t>
                      </a:r>
                      <a:endParaRPr lang="en-GB" sz="1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Arial Narrow" panose="020B0606020202030204" pitchFamily="34" charset="0"/>
                        </a:rPr>
                        <a:t>Descriere</a:t>
                      </a:r>
                      <a:r>
                        <a:rPr lang="en-US" sz="1600" dirty="0">
                          <a:latin typeface="Arial Narrow" panose="020B0606020202030204" pitchFamily="34" charset="0"/>
                        </a:rPr>
                        <a:t>:</a:t>
                      </a:r>
                      <a:endParaRPr lang="en-GB" sz="1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326603"/>
                  </a:ext>
                </a:extLst>
              </a:tr>
              <a:tr h="488272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Arial Narrow" panose="020B0606020202030204" pitchFamily="34" charset="0"/>
                        </a:rPr>
                        <a:t>Event</a:t>
                      </a:r>
                      <a:endParaRPr lang="en-GB" sz="16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6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Modelul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principal (</a:t>
                      </a:r>
                      <a:r>
                        <a:rPr lang="en-GB" sz="16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eveniment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): </a:t>
                      </a:r>
                      <a:r>
                        <a:rPr lang="en-GB" sz="16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titlu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6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descriere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6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start_date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și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end_date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600" dirty="0" err="1">
                          <a:latin typeface="Arial Narrow" panose="020B0606020202030204" pitchFamily="34" charset="0"/>
                        </a:rPr>
                        <a:t>locație</a:t>
                      </a:r>
                      <a:r>
                        <a:rPr lang="en-GB" sz="1600" dirty="0">
                          <a:latin typeface="Arial Narrow" panose="020B0606020202030204" pitchFamily="34" charset="0"/>
                        </a:rPr>
                        <a:t>, </a:t>
                      </a:r>
                      <a:r>
                        <a:rPr lang="en-GB" sz="1600" dirty="0" err="1">
                          <a:latin typeface="Arial Narrow" panose="020B0606020202030204" pitchFamily="34" charset="0"/>
                        </a:rPr>
                        <a:t>organizator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, imagine, </a:t>
                      </a:r>
                      <a:r>
                        <a:rPr lang="en-GB" sz="16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website_url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6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categorie</a:t>
                      </a:r>
                      <a:endParaRPr lang="en-GB" sz="1600" kern="12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747445"/>
                  </a:ext>
                </a:extLst>
              </a:tr>
              <a:tr h="310718">
                <a:tc>
                  <a:txBody>
                    <a:bodyPr/>
                    <a:lstStyle/>
                    <a:p>
                      <a:r>
                        <a:rPr lang="en-GB" sz="1600" b="1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Registration</a:t>
                      </a:r>
                      <a:endParaRPr lang="en-GB" sz="16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Înscrierea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6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unui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user la un </a:t>
                      </a:r>
                      <a:r>
                        <a:rPr lang="en-GB" sz="16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eveniment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: </a:t>
                      </a:r>
                      <a:r>
                        <a:rPr lang="en-GB" sz="1600" dirty="0" err="1">
                          <a:latin typeface="Arial Narrow" panose="020B0606020202030204" pitchFamily="34" charset="0"/>
                        </a:rPr>
                        <a:t>legătură</a:t>
                      </a:r>
                      <a:r>
                        <a:rPr lang="en-GB" sz="1600" dirty="0">
                          <a:latin typeface="Arial Narrow" panose="020B0606020202030204" pitchFamily="34" charset="0"/>
                        </a:rPr>
                        <a:t> user-</a:t>
                      </a:r>
                      <a:r>
                        <a:rPr lang="en-GB" sz="1600" dirty="0" err="1">
                          <a:latin typeface="Arial Narrow" panose="020B0606020202030204" pitchFamily="34" charset="0"/>
                        </a:rPr>
                        <a:t>eveniment</a:t>
                      </a:r>
                      <a:endParaRPr lang="en-GB" sz="1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867897"/>
                  </a:ext>
                </a:extLst>
              </a:tr>
              <a:tr h="346229">
                <a:tc>
                  <a:txBody>
                    <a:bodyPr/>
                    <a:lstStyle/>
                    <a:p>
                      <a:r>
                        <a:rPr lang="en-GB" sz="1600" b="1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Comment</a:t>
                      </a:r>
                      <a:endParaRPr lang="en-GB" sz="16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Comentariu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la un </a:t>
                      </a:r>
                      <a:r>
                        <a:rPr lang="en-GB" sz="16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eveniment</a:t>
                      </a:r>
                      <a:r>
                        <a:rPr lang="en-GB" sz="16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: </a:t>
                      </a:r>
                      <a:r>
                        <a:rPr lang="en-GB" sz="1600" dirty="0">
                          <a:latin typeface="Arial Narrow" panose="020B0606020202030204" pitchFamily="34" charset="0"/>
                        </a:rPr>
                        <a:t>text, user, </a:t>
                      </a:r>
                      <a:r>
                        <a:rPr lang="en-GB" sz="1600" dirty="0" err="1">
                          <a:latin typeface="Arial Narrow" panose="020B0606020202030204" pitchFamily="34" charset="0"/>
                        </a:rPr>
                        <a:t>eveniment</a:t>
                      </a:r>
                      <a:endParaRPr lang="en-GB" sz="1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4713810"/>
                  </a:ext>
                </a:extLst>
              </a:tr>
              <a:tr h="483727"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Link </a:t>
                      </a:r>
                      <a:r>
                        <a:rPr lang="en-US" sz="1600" b="0" dirty="0" err="1"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explica</a:t>
                      </a:r>
                      <a:r>
                        <a:rPr lang="en-GB" sz="1600" dirty="0">
                          <a:latin typeface="Arial Narrow" panose="020B0606020202030204" pitchFamily="34" charset="0"/>
                        </a:rPr>
                        <a:t>ț</a:t>
                      </a:r>
                      <a:r>
                        <a:rPr lang="en-US" sz="1600" b="0" dirty="0"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ii:</a:t>
                      </a:r>
                      <a:endParaRPr lang="en-GB" sz="1600" b="0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Arial Narrow" panose="020B0606020202030204" pitchFamily="34" charset="0"/>
                          <a:cs typeface="Arial" panose="020B0604020202020204" pitchFamily="34" charset="0"/>
                          <a:hlinkClick r:id="rId2" action="ppaction://hlinkfile"/>
                        </a:rPr>
                        <a:t>..\📦 events\models.py.pdf</a:t>
                      </a:r>
                      <a:endParaRPr lang="en-GB" sz="1600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0608851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33FBBF5B-F33F-4CCD-8AA7-874BB4540F7A}"/>
              </a:ext>
            </a:extLst>
          </p:cNvPr>
          <p:cNvSpPr txBox="1">
            <a:spLocks/>
          </p:cNvSpPr>
          <p:nvPr/>
        </p:nvSpPr>
        <p:spPr>
          <a:xfrm>
            <a:off x="387659" y="3635524"/>
            <a:ext cx="8229600" cy="365760"/>
          </a:xfrm>
          <a:prstGeom prst="rect">
            <a:avLst/>
          </a:prstGeom>
          <a:solidFill>
            <a:schemeClr val="bg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5.2. </a:t>
            </a:r>
            <a:r>
              <a:rPr lang="en-GB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Modelele</a:t>
            </a:r>
            <a:r>
              <a:rPr lang="en-GB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GB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principale</a:t>
            </a:r>
            <a:r>
              <a:rPr lang="en-GB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– </a:t>
            </a:r>
            <a:r>
              <a:rPr lang="en-GB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users</a:t>
            </a:r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33D2D0B4-F272-4AEF-8BA8-E6D6CBDEE7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2019036"/>
              </p:ext>
            </p:extLst>
          </p:nvPr>
        </p:nvGraphicFramePr>
        <p:xfrm>
          <a:off x="387659" y="4553681"/>
          <a:ext cx="8229600" cy="11588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33599">
                  <a:extLst>
                    <a:ext uri="{9D8B030D-6E8A-4147-A177-3AD203B41FA5}">
                      <a16:colId xmlns:a16="http://schemas.microsoft.com/office/drawing/2014/main" val="508049755"/>
                    </a:ext>
                  </a:extLst>
                </a:gridCol>
                <a:gridCol w="6096001">
                  <a:extLst>
                    <a:ext uri="{9D8B030D-6E8A-4147-A177-3AD203B41FA5}">
                      <a16:colId xmlns:a16="http://schemas.microsoft.com/office/drawing/2014/main" val="3298134317"/>
                    </a:ext>
                  </a:extLst>
                </a:gridCol>
              </a:tblGrid>
              <a:tr h="297689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Arial Narrow" panose="020B0606020202030204" pitchFamily="34" charset="0"/>
                        </a:rPr>
                        <a:t>Modelul</a:t>
                      </a:r>
                      <a:r>
                        <a:rPr lang="en-US" sz="1600" dirty="0">
                          <a:latin typeface="Arial Narrow" panose="020B0606020202030204" pitchFamily="34" charset="0"/>
                        </a:rPr>
                        <a:t>:</a:t>
                      </a:r>
                      <a:endParaRPr lang="en-GB" sz="1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Arial Narrow" panose="020B0606020202030204" pitchFamily="34" charset="0"/>
                        </a:rPr>
                        <a:t>Descriere</a:t>
                      </a:r>
                      <a:r>
                        <a:rPr lang="en-US" sz="1600" dirty="0">
                          <a:latin typeface="Arial Narrow" panose="020B0606020202030204" pitchFamily="34" charset="0"/>
                        </a:rPr>
                        <a:t>:</a:t>
                      </a:r>
                      <a:endParaRPr lang="en-GB" sz="16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326603"/>
                  </a:ext>
                </a:extLst>
              </a:tr>
              <a:tr h="488272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Arial Narrow" panose="020B0606020202030204" pitchFamily="34" charset="0"/>
                        </a:rPr>
                        <a:t>UserProfile</a:t>
                      </a:r>
                      <a:endParaRPr lang="en-GB" sz="16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it-IT" sz="16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Modelul UserProfile extinde modelul standard User cu câmpuri suplimentare.</a:t>
                      </a:r>
                      <a:endParaRPr lang="en-GB" sz="1600" kern="1200" dirty="0">
                        <a:solidFill>
                          <a:schemeClr val="tx1"/>
                        </a:solidFill>
                        <a:effectLst/>
                        <a:latin typeface="Arial Narrow" panose="020B0606020202030204" pitchFamily="34" charset="0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4747445"/>
                  </a:ext>
                </a:extLst>
              </a:tr>
              <a:tr h="310718">
                <a:tc>
                  <a:txBody>
                    <a:bodyPr/>
                    <a:lstStyle/>
                    <a:p>
                      <a:r>
                        <a:rPr lang="en-US" sz="1600" b="0" dirty="0"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Link </a:t>
                      </a:r>
                      <a:r>
                        <a:rPr lang="en-US" sz="1600" b="0" dirty="0" err="1"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explica</a:t>
                      </a:r>
                      <a:r>
                        <a:rPr lang="en-GB" sz="1600" dirty="0">
                          <a:latin typeface="Arial Narrow" panose="020B0606020202030204" pitchFamily="34" charset="0"/>
                        </a:rPr>
                        <a:t>ț</a:t>
                      </a:r>
                      <a:r>
                        <a:rPr lang="en-US" sz="1600" b="0" dirty="0"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ii:</a:t>
                      </a:r>
                      <a:endParaRPr lang="en-GB" sz="1600" b="0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Arial Narrow" panose="020B0606020202030204" pitchFamily="34" charset="0"/>
                          <a:cs typeface="Arial" panose="020B0604020202020204" pitchFamily="34" charset="0"/>
                          <a:hlinkClick r:id="rId3" action="ppaction://hlinkfile"/>
                        </a:rPr>
                        <a:t>..\</a:t>
                      </a:r>
                      <a:r>
                        <a:rPr lang="en-US" sz="1600" dirty="0">
                          <a:latin typeface="Arial Narrow" panose="020B0606020202030204" pitchFamily="34" charset="0"/>
                          <a:cs typeface="Arial" panose="020B0604020202020204" pitchFamily="34" charset="0"/>
                          <a:hlinkClick r:id="rId4" action="ppaction://hlinkfile"/>
                        </a:rPr>
                        <a:t>👥</a:t>
                      </a:r>
                      <a:r>
                        <a:rPr lang="en-GB" sz="1600" dirty="0">
                          <a:latin typeface="Arial Narrow" panose="020B0606020202030204" pitchFamily="34" charset="0"/>
                          <a:cs typeface="Arial" panose="020B0604020202020204" pitchFamily="34" charset="0"/>
                          <a:hlinkClick r:id="rId3" action="ppaction://hlinkfile"/>
                        </a:rPr>
                        <a:t> users\models.py.pdf</a:t>
                      </a:r>
                      <a:endParaRPr lang="en-GB" sz="1600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486789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7044"/>
            <a:ext cx="8229600" cy="365760"/>
          </a:xfrm>
          <a:solidFill>
            <a:schemeClr val="bg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pPr algn="l"/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5.3. </a:t>
            </a:r>
            <a:r>
              <a:rPr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Formulare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–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events</a:t>
            </a:r>
            <a:endParaRPr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AFC5E6-4826-481B-BFB1-57AE81317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PythonRemoteRO71 - Marian COSTACHE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6FD6E-416A-431B-8490-C0DB5DF1C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CFF59-6AF9-4BB5-9484-5C48322A2DF1}" type="datetimeyyyy">
              <a:rPr lang="en-US" smtClean="0"/>
              <a:t>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DFB796-8501-4D94-9E56-A660C173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CF49370-419E-4EC1-A559-348621EA76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6815847"/>
              </p:ext>
            </p:extLst>
          </p:nvPr>
        </p:nvGraphicFramePr>
        <p:xfrm>
          <a:off x="457200" y="932497"/>
          <a:ext cx="8229600" cy="25800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15483">
                  <a:extLst>
                    <a:ext uri="{9D8B030D-6E8A-4147-A177-3AD203B41FA5}">
                      <a16:colId xmlns:a16="http://schemas.microsoft.com/office/drawing/2014/main" val="1562710067"/>
                    </a:ext>
                  </a:extLst>
                </a:gridCol>
                <a:gridCol w="6414117">
                  <a:extLst>
                    <a:ext uri="{9D8B030D-6E8A-4147-A177-3AD203B41FA5}">
                      <a16:colId xmlns:a16="http://schemas.microsoft.com/office/drawing/2014/main" val="1025173616"/>
                    </a:ext>
                  </a:extLst>
                </a:gridCol>
              </a:tblGrid>
              <a:tr h="328475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 Narrow" panose="020B0606020202030204" pitchFamily="34" charset="0"/>
                        </a:rPr>
                        <a:t>Formularul</a:t>
                      </a:r>
                      <a:r>
                        <a:rPr lang="en-US" sz="1400" dirty="0">
                          <a:latin typeface="Arial Narrow" panose="020B0606020202030204" pitchFamily="34" charset="0"/>
                        </a:rPr>
                        <a:t>: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 Narrow" panose="020B0606020202030204" pitchFamily="34" charset="0"/>
                        </a:rPr>
                        <a:t>Descriere</a:t>
                      </a:r>
                      <a:r>
                        <a:rPr lang="en-US" sz="1400" dirty="0">
                          <a:latin typeface="Arial Narrow" panose="020B0606020202030204" pitchFamily="34" charset="0"/>
                        </a:rPr>
                        <a:t>: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500759"/>
                  </a:ext>
                </a:extLst>
              </a:tr>
              <a:tr h="488272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Arial Narrow" panose="020B0606020202030204" pitchFamily="34" charset="0"/>
                        </a:rPr>
                        <a:t>EventForm</a:t>
                      </a:r>
                      <a:endParaRPr lang="en-GB" sz="1400" b="1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Este un formular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bazat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pe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modelul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Event (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adică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ModelForm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),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ceea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ce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înseamnă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că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Django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va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genera automat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câmpurile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pe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baza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modelului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298866"/>
                  </a:ext>
                </a:extLst>
              </a:tr>
              <a:tr h="330202">
                <a:tc>
                  <a:txBody>
                    <a:bodyPr/>
                    <a:lstStyle/>
                    <a:p>
                      <a:r>
                        <a:rPr lang="en-GB" sz="1400" b="1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EventSearchForm</a:t>
                      </a:r>
                      <a:endParaRPr lang="en-GB" sz="1400" b="1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Este un formular de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filtrare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și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căutare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evenimente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.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Câmpurile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permit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filtrare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după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titlu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locație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, data de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început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descriere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, stare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eveniment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toate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viitoare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/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în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curs)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și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categorie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toate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/curs/workshop).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269939"/>
                  </a:ext>
                </a:extLst>
              </a:tr>
              <a:tr h="319448">
                <a:tc>
                  <a:txBody>
                    <a:bodyPr/>
                    <a:lstStyle/>
                    <a:p>
                      <a:r>
                        <a:rPr lang="en-GB" sz="1400" b="1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CommentForm</a:t>
                      </a:r>
                      <a:endParaRPr lang="en-GB" sz="1400" b="1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Este un formular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legat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modelul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Comment,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folosit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pentru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ca un user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să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poată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adăuga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comentarii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la un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eveniment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.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6870121"/>
                  </a:ext>
                </a:extLst>
              </a:tr>
              <a:tr h="483727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Link </a:t>
                      </a:r>
                      <a:r>
                        <a:rPr lang="en-US" sz="1400" b="0" dirty="0" err="1"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explica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ț</a:t>
                      </a:r>
                      <a:r>
                        <a:rPr lang="en-US" sz="1400" b="0" dirty="0"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ii:</a:t>
                      </a:r>
                      <a:endParaRPr lang="en-GB" sz="1400" b="0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Arial Narrow" panose="020B0606020202030204" pitchFamily="34" charset="0"/>
                          <a:cs typeface="Arial" panose="020B0604020202020204" pitchFamily="34" charset="0"/>
                          <a:hlinkClick r:id="rId2" action="ppaction://hlinkfile"/>
                        </a:rPr>
                        <a:t>..\📦 events\forms.py.pdf</a:t>
                      </a:r>
                      <a:endParaRPr lang="en-GB" sz="1400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506567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4043F21-2C9E-4880-BE22-65C16A1D4CC1}"/>
              </a:ext>
            </a:extLst>
          </p:cNvPr>
          <p:cNvSpPr txBox="1"/>
          <p:nvPr/>
        </p:nvSpPr>
        <p:spPr>
          <a:xfrm>
            <a:off x="457200" y="3723966"/>
            <a:ext cx="8229600" cy="369332"/>
          </a:xfrm>
          <a:prstGeom prst="rect">
            <a:avLst/>
          </a:prstGeom>
          <a:solidFill>
            <a:schemeClr val="bg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wrap="square" anchor="ctr">
            <a:spAutoFit/>
          </a:bodyPr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5.4. </a:t>
            </a:r>
            <a:r>
              <a:rPr lang="en-GB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Formulare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– </a:t>
            </a:r>
            <a:r>
              <a:rPr lang="en-GB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users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5E9AFF88-032D-426F-8A98-F6413C359A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933493"/>
              </p:ext>
            </p:extLst>
          </p:nvPr>
        </p:nvGraphicFramePr>
        <p:xfrm>
          <a:off x="457200" y="4433786"/>
          <a:ext cx="8229600" cy="1854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72431">
                  <a:extLst>
                    <a:ext uri="{9D8B030D-6E8A-4147-A177-3AD203B41FA5}">
                      <a16:colId xmlns:a16="http://schemas.microsoft.com/office/drawing/2014/main" val="2599710036"/>
                    </a:ext>
                  </a:extLst>
                </a:gridCol>
                <a:gridCol w="5757169">
                  <a:extLst>
                    <a:ext uri="{9D8B030D-6E8A-4147-A177-3AD203B41FA5}">
                      <a16:colId xmlns:a16="http://schemas.microsoft.com/office/drawing/2014/main" val="2477971108"/>
                    </a:ext>
                  </a:extLst>
                </a:gridCol>
              </a:tblGrid>
              <a:tr h="328475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 Narrow" panose="020B0606020202030204" pitchFamily="34" charset="0"/>
                        </a:rPr>
                        <a:t>Formularul</a:t>
                      </a:r>
                      <a:r>
                        <a:rPr lang="en-US" sz="1400" dirty="0">
                          <a:latin typeface="Arial Narrow" panose="020B0606020202030204" pitchFamily="34" charset="0"/>
                        </a:rPr>
                        <a:t>: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 Narrow" panose="020B0606020202030204" pitchFamily="34" charset="0"/>
                        </a:rPr>
                        <a:t>Descriere</a:t>
                      </a:r>
                      <a:r>
                        <a:rPr lang="en-US" sz="1400" dirty="0">
                          <a:latin typeface="Arial Narrow" panose="020B0606020202030204" pitchFamily="34" charset="0"/>
                        </a:rPr>
                        <a:t>: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512603"/>
                  </a:ext>
                </a:extLst>
              </a:tr>
              <a:tr h="488272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latin typeface="Arial Narrow" panose="020B0606020202030204" pitchFamily="34" charset="0"/>
                        </a:rPr>
                        <a:t>CustomUserCreationForm</a:t>
                      </a:r>
                      <a:endParaRPr lang="en-GB" sz="14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Este un formular de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înregistrare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personalizat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care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extinde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formularul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standard de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înregistrare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UserCreationForm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),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adăugând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un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câmp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nou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: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rolul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utilizatorului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(organizer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sau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participant).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229448"/>
                  </a:ext>
                </a:extLst>
              </a:tr>
              <a:tr h="310718">
                <a:tc>
                  <a:txBody>
                    <a:bodyPr/>
                    <a:lstStyle/>
                    <a:p>
                      <a:r>
                        <a:rPr lang="en-GB" sz="1400" b="1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LoginForm</a:t>
                      </a:r>
                      <a:endParaRPr lang="en-GB" sz="1400" b="1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Este un formular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clasic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de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autentificare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(nu pe model)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pentru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login.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0482963"/>
                  </a:ext>
                </a:extLst>
              </a:tr>
              <a:tr h="483727">
                <a:tc>
                  <a:txBody>
                    <a:bodyPr/>
                    <a:lstStyle/>
                    <a:p>
                      <a:r>
                        <a:rPr lang="en-US" sz="1400" b="0" dirty="0"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Link </a:t>
                      </a:r>
                      <a:r>
                        <a:rPr lang="en-US" sz="1400" b="0" dirty="0" err="1"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explica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ț</a:t>
                      </a:r>
                      <a:r>
                        <a:rPr lang="en-US" sz="1400" b="0" dirty="0">
                          <a:latin typeface="Arial Narrow" panose="020B0606020202030204" pitchFamily="34" charset="0"/>
                          <a:cs typeface="Arial" panose="020B0604020202020204" pitchFamily="34" charset="0"/>
                        </a:rPr>
                        <a:t>ii:</a:t>
                      </a:r>
                      <a:endParaRPr lang="en-GB" sz="1400" b="0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  <a:cs typeface="Arial" panose="020B0604020202020204" pitchFamily="34" charset="0"/>
                          <a:hlinkClick r:id="rId3" action="ppaction://hlinkfile"/>
                        </a:rPr>
                        <a:t>..\👥 users\forms.py.pdf</a:t>
                      </a:r>
                      <a:endParaRPr lang="en-GB" sz="1400" dirty="0">
                        <a:latin typeface="Arial Narrow" panose="020B060602020203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637714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7100" cy="365760"/>
          </a:xfrm>
          <a:solidFill>
            <a:schemeClr val="bg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pPr algn="l"/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6.1. </a:t>
            </a:r>
            <a:r>
              <a:rPr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Funcționalități</a:t>
            </a:r>
            <a:r>
              <a:rPr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publice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– events/views</a:t>
            </a:r>
            <a:endParaRPr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8E3B8A-E4B4-4E30-BB6D-AA8F32B2B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PythonRemoteRO71 - Marian COSTACHE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5EB80-AFF7-448D-9486-22AD55B05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3C1D5-D27D-4DCD-ACA7-C5F1F8502D87}" type="datetimeyyyy">
              <a:rPr lang="en-US" smtClean="0"/>
              <a:t>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14E04-FC14-407E-9A45-0B4643915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3AF0233-9AA5-4515-B3D1-82EF7F0B34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028552"/>
              </p:ext>
            </p:extLst>
          </p:nvPr>
        </p:nvGraphicFramePr>
        <p:xfrm>
          <a:off x="457200" y="665041"/>
          <a:ext cx="8157100" cy="2138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3083">
                  <a:extLst>
                    <a:ext uri="{9D8B030D-6E8A-4147-A177-3AD203B41FA5}">
                      <a16:colId xmlns:a16="http://schemas.microsoft.com/office/drawing/2014/main" val="3905857492"/>
                    </a:ext>
                  </a:extLst>
                </a:gridCol>
                <a:gridCol w="2982898">
                  <a:extLst>
                    <a:ext uri="{9D8B030D-6E8A-4147-A177-3AD203B41FA5}">
                      <a16:colId xmlns:a16="http://schemas.microsoft.com/office/drawing/2014/main" val="566232812"/>
                    </a:ext>
                  </a:extLst>
                </a:gridCol>
                <a:gridCol w="3511119">
                  <a:extLst>
                    <a:ext uri="{9D8B030D-6E8A-4147-A177-3AD203B41FA5}">
                      <a16:colId xmlns:a16="http://schemas.microsoft.com/office/drawing/2014/main" val="23291613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View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 Narrow" panose="020B0606020202030204" pitchFamily="34" charset="0"/>
                        </a:rPr>
                        <a:t>Descriere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Link catre </a:t>
                      </a:r>
                      <a:r>
                        <a:rPr lang="en-US" sz="1400" dirty="0" err="1">
                          <a:latin typeface="Arial Narrow" panose="020B0606020202030204" pitchFamily="34" charset="0"/>
                        </a:rPr>
                        <a:t>descriere</a:t>
                      </a:r>
                      <a:r>
                        <a:rPr lang="en-US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rial Narrow" panose="020B0606020202030204" pitchFamily="34" charset="0"/>
                        </a:rPr>
                        <a:t>functie</a:t>
                      </a:r>
                      <a:r>
                        <a:rPr lang="en-US" sz="1400" dirty="0">
                          <a:latin typeface="Arial Narrow" panose="020B0606020202030204" pitchFamily="34" charset="0"/>
                        </a:rPr>
                        <a:t> din view: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0111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 Narrow" panose="020B0606020202030204" pitchFamily="34" charset="0"/>
                        </a:rPr>
                        <a:t>event_list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Arial Narrow" panose="020B0606020202030204" pitchFamily="34" charset="0"/>
                        </a:rPr>
                        <a:t>Listare + filtrare evenimente din baza de date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  <a:hlinkClick r:id="rId2" action="ppaction://hlinkfile"/>
                        </a:rPr>
                        <a:t>..\📦 events\views\01_event_list.pdf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541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 Narrow" panose="020B0606020202030204" pitchFamily="34" charset="0"/>
                        </a:rPr>
                        <a:t>event_detail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Afișează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detaliile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unui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eveniment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+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comentarii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+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înscrieri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  <a:hlinkClick r:id="rId3" action="ppaction://hlinkfile"/>
                        </a:rPr>
                        <a:t>..\📦 events\views\02_event_detail.pdf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738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unregister_from_event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Doar</a:t>
                      </a:r>
                      <a:r>
                        <a:rPr lang="en-GB" sz="1400" b="0" i="0" u="none" strike="noStrike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b="0" i="0" u="none" strike="noStrike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utilizatori</a:t>
                      </a:r>
                      <a:r>
                        <a:rPr lang="en-GB" sz="1400" b="0" i="0" u="none" strike="noStrike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b="0" i="0" u="none" strike="noStrike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autentificați</a:t>
                      </a:r>
                      <a:r>
                        <a:rPr lang="en-GB" sz="1400" b="0" i="0" u="none" strike="noStrike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.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Permite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unui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utilizator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să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se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dezaboneze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de la un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eveniment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  <a:hlinkClick r:id="rId4" action="ppaction://hlinkfile"/>
                        </a:rPr>
                        <a:t>..\📦 events\views\06_unregister_from_event.pdf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5813928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FDB57DFD-D454-4BFA-A072-6523DF4B3837}"/>
              </a:ext>
            </a:extLst>
          </p:cNvPr>
          <p:cNvSpPr txBox="1">
            <a:spLocks/>
          </p:cNvSpPr>
          <p:nvPr/>
        </p:nvSpPr>
        <p:spPr>
          <a:xfrm>
            <a:off x="457200" y="3006024"/>
            <a:ext cx="8157100" cy="365760"/>
          </a:xfrm>
          <a:prstGeom prst="rect">
            <a:avLst/>
          </a:prstGeom>
          <a:solidFill>
            <a:schemeClr val="bg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6.2.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Funcționalități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organizator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– events/views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7E93B81-9583-4419-A08A-2AAC9EFB68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217579"/>
              </p:ext>
            </p:extLst>
          </p:nvPr>
        </p:nvGraphicFramePr>
        <p:xfrm>
          <a:off x="493450" y="3449036"/>
          <a:ext cx="8157100" cy="2656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3083">
                  <a:extLst>
                    <a:ext uri="{9D8B030D-6E8A-4147-A177-3AD203B41FA5}">
                      <a16:colId xmlns:a16="http://schemas.microsoft.com/office/drawing/2014/main" val="2477380129"/>
                    </a:ext>
                  </a:extLst>
                </a:gridCol>
                <a:gridCol w="2982898">
                  <a:extLst>
                    <a:ext uri="{9D8B030D-6E8A-4147-A177-3AD203B41FA5}">
                      <a16:colId xmlns:a16="http://schemas.microsoft.com/office/drawing/2014/main" val="2662646759"/>
                    </a:ext>
                  </a:extLst>
                </a:gridCol>
                <a:gridCol w="3511119">
                  <a:extLst>
                    <a:ext uri="{9D8B030D-6E8A-4147-A177-3AD203B41FA5}">
                      <a16:colId xmlns:a16="http://schemas.microsoft.com/office/drawing/2014/main" val="28024743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View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 Narrow" panose="020B0606020202030204" pitchFamily="34" charset="0"/>
                        </a:rPr>
                        <a:t>Descriere</a:t>
                      </a:r>
                      <a:r>
                        <a:rPr lang="en-US" sz="1400" dirty="0">
                          <a:latin typeface="Arial Narrow" panose="020B0606020202030204" pitchFamily="34" charset="0"/>
                        </a:rPr>
                        <a:t>: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Link catre </a:t>
                      </a:r>
                      <a:r>
                        <a:rPr lang="en-US" sz="1400" dirty="0" err="1">
                          <a:latin typeface="Arial Narrow" panose="020B0606020202030204" pitchFamily="34" charset="0"/>
                        </a:rPr>
                        <a:t>descriere</a:t>
                      </a:r>
                      <a:r>
                        <a:rPr lang="en-US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sz="1400" dirty="0" err="1">
                          <a:latin typeface="Arial Narrow" panose="020B0606020202030204" pitchFamily="34" charset="0"/>
                        </a:rPr>
                        <a:t>functie</a:t>
                      </a:r>
                      <a:r>
                        <a:rPr lang="en-US" sz="1400" dirty="0">
                          <a:latin typeface="Arial Narrow" panose="020B0606020202030204" pitchFamily="34" charset="0"/>
                        </a:rPr>
                        <a:t> din view: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600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 Narrow" panose="020B0606020202030204" pitchFamily="34" charset="0"/>
                        </a:rPr>
                        <a:t>add_event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b="0" i="0" u="none" strike="noStrike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Creare</a:t>
                      </a:r>
                      <a:r>
                        <a:rPr lang="en-GB" sz="1400" b="0" i="0" u="none" strike="noStrike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b="0" i="0" u="none" strike="noStrike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eveniment</a:t>
                      </a:r>
                      <a:r>
                        <a:rPr lang="en-GB" sz="1400" b="0" i="0" u="none" strike="noStrike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400" b="0" i="0" u="none" strike="noStrike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nou</a:t>
                      </a:r>
                      <a:r>
                        <a:rPr lang="en-GB" sz="1400" b="0" i="0" u="none" strike="noStrike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. </a:t>
                      </a:r>
                      <a:r>
                        <a:rPr lang="it-IT" sz="1400" b="0" i="0" u="none" strike="noStrike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Doar utilizatori autentificați și organizatori.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  <a:hlinkClick r:id="rId5" action="ppaction://hlinkfile"/>
                        </a:rPr>
                        <a:t>..\📦 events\views\04_add_event.pdf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00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 Narrow" panose="020B0606020202030204" pitchFamily="34" charset="0"/>
                        </a:rPr>
                        <a:t>edit_event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Editarea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unui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eveniment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existent. </a:t>
                      </a:r>
                      <a:r>
                        <a:rPr lang="it-IT" sz="1400" b="0" i="0" u="none" strike="noStrike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Doar utilizatori autentificați și organizatori.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  <a:hlinkClick r:id="rId6" action="ppaction://hlinkfile"/>
                        </a:rPr>
                        <a:t>..\📦 events\views\05_edit_event.pdf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672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delete_event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Ștergerea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unui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eveniment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de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către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organizator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. </a:t>
                      </a:r>
                      <a:r>
                        <a:rPr lang="it-IT" sz="1400" dirty="0">
                          <a:latin typeface="Arial Narrow" panose="020B0606020202030204" pitchFamily="34" charset="0"/>
                        </a:rPr>
                        <a:t>Doar utilizatori autentificați și organizatori.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  <a:hlinkClick r:id="rId7" action="ppaction://hlinkfile"/>
                        </a:rPr>
                        <a:t>..\📦 events\views\10_delete_event.pdf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8877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 Narrow" panose="020B0606020202030204" pitchFamily="34" charset="0"/>
                        </a:rPr>
                        <a:t>upcoming_events_api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400" dirty="0">
                          <a:latin typeface="Arial Narrow" panose="020B0606020202030204" pitchFamily="34" charset="0"/>
                        </a:rPr>
                        <a:t>Oferă o listă de evenimente viitoare prin API REST. 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  <a:hlinkClick r:id="rId8" action="ppaction://hlinkfile"/>
                        </a:rPr>
                        <a:t>..\📦 events\views\07_upcoming_events_api.pdf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85322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157100" cy="365760"/>
          </a:xfrm>
          <a:solidFill>
            <a:schemeClr val="bg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pPr algn="l"/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6.3. </a:t>
            </a:r>
            <a:r>
              <a:rPr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Funcționalități</a:t>
            </a:r>
            <a:r>
              <a:rPr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cu login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– events/views</a:t>
            </a:r>
            <a:endParaRPr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AB960C-4884-4C0D-A999-178EC155E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PythonRemoteRO71 - Marian COSTACHE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FD15E6-2BCA-4D7C-93B8-0A24FBCDF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6DBD2-7384-4A2C-9E47-CB809C4F0C90}" type="datetimeyyyy">
              <a:rPr lang="en-US" smtClean="0"/>
              <a:t>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430B2-E447-4C24-A833-40313B2BB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81148EA-9FC0-4F52-AC98-152AFC415C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197831"/>
              </p:ext>
            </p:extLst>
          </p:nvPr>
        </p:nvGraphicFramePr>
        <p:xfrm>
          <a:off x="457200" y="910903"/>
          <a:ext cx="8157100" cy="2113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3083">
                  <a:extLst>
                    <a:ext uri="{9D8B030D-6E8A-4147-A177-3AD203B41FA5}">
                      <a16:colId xmlns:a16="http://schemas.microsoft.com/office/drawing/2014/main" val="719559211"/>
                    </a:ext>
                  </a:extLst>
                </a:gridCol>
                <a:gridCol w="2982898">
                  <a:extLst>
                    <a:ext uri="{9D8B030D-6E8A-4147-A177-3AD203B41FA5}">
                      <a16:colId xmlns:a16="http://schemas.microsoft.com/office/drawing/2014/main" val="1425562898"/>
                    </a:ext>
                  </a:extLst>
                </a:gridCol>
                <a:gridCol w="3511119">
                  <a:extLst>
                    <a:ext uri="{9D8B030D-6E8A-4147-A177-3AD203B41FA5}">
                      <a16:colId xmlns:a16="http://schemas.microsoft.com/office/drawing/2014/main" val="3902539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</a:rPr>
                        <a:t>View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Arial Narrow" panose="020B0606020202030204" pitchFamily="34" charset="0"/>
                        </a:rPr>
                        <a:t>Descriere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</a:rPr>
                        <a:t>Link catre </a:t>
                      </a:r>
                      <a:r>
                        <a:rPr lang="en-US" sz="1200" dirty="0" err="1">
                          <a:latin typeface="Arial Narrow" panose="020B0606020202030204" pitchFamily="34" charset="0"/>
                        </a:rPr>
                        <a:t>descriere</a:t>
                      </a:r>
                      <a:r>
                        <a:rPr lang="en-US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 Narrow" panose="020B0606020202030204" pitchFamily="34" charset="0"/>
                        </a:rPr>
                        <a:t>functie</a:t>
                      </a:r>
                      <a:r>
                        <a:rPr lang="en-US" sz="1200" dirty="0">
                          <a:latin typeface="Arial Narrow" panose="020B0606020202030204" pitchFamily="34" charset="0"/>
                        </a:rPr>
                        <a:t> din view: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874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Arial Narrow" panose="020B0606020202030204" pitchFamily="34" charset="0"/>
                        </a:rPr>
                        <a:t>register_for</a:t>
                      </a:r>
                      <a:r>
                        <a:rPr lang="en-US" sz="1200" dirty="0">
                          <a:latin typeface="Arial Narrow" panose="020B0606020202030204" pitchFamily="34" charset="0"/>
                        </a:rPr>
                        <a:t> event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Permite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unui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utilizator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să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se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înscrie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la un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eveniment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arrow" panose="020B0606020202030204" pitchFamily="34" charset="0"/>
                          <a:hlinkClick r:id="rId2" action="ppaction://hlinkfile"/>
                        </a:rPr>
                        <a:t>..\📦 events\views\03_register_for_event.pdf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070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Arial Narrow" panose="020B0606020202030204" pitchFamily="34" charset="0"/>
                        </a:rPr>
                        <a:t>my_events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Arial Narrow" panose="020B0606020202030204" pitchFamily="34" charset="0"/>
                        </a:rPr>
                        <a:t>Afișează evenimentele proprii (create sau înscrise)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  <a:hlinkClick r:id="rId3" action="ppaction://hlinkfile"/>
                        </a:rPr>
                        <a:t>..\📦 events\views\08_my_events.pdf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693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user_dashboard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Afișează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utilizatorului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listele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evenimentelor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la care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este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înscris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  <a:hlinkClick r:id="rId4" action="ppaction://hlinkfile"/>
                        </a:rPr>
                        <a:t>..\📦 events\views\09_user_dashboard.pdf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3170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Arial Narrow" panose="020B0606020202030204" pitchFamily="34" charset="0"/>
                        </a:rPr>
                        <a:t>organizer_dashboard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Pagina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dashboard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dedicată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organizatorilor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  <a:hlinkClick r:id="rId5" action="ppaction://hlinkfile"/>
                        </a:rPr>
                        <a:t>..\📦 events\views\11_organizer_dashboard.pdf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4349180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242980AB-2683-40B9-9ADB-C54D839E39CD}"/>
              </a:ext>
            </a:extLst>
          </p:cNvPr>
          <p:cNvSpPr txBox="1">
            <a:spLocks/>
          </p:cNvSpPr>
          <p:nvPr/>
        </p:nvSpPr>
        <p:spPr>
          <a:xfrm>
            <a:off x="457200" y="3475665"/>
            <a:ext cx="8157100" cy="365760"/>
          </a:xfrm>
          <a:prstGeom prst="rect">
            <a:avLst/>
          </a:prstGeom>
          <a:solidFill>
            <a:schemeClr val="bg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6.4.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Funcționalități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cu login – users/views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D1A224D-F10E-4FC3-A6C4-588E8EC67D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347114"/>
              </p:ext>
            </p:extLst>
          </p:nvPr>
        </p:nvGraphicFramePr>
        <p:xfrm>
          <a:off x="457200" y="4209887"/>
          <a:ext cx="8157100" cy="165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3083">
                  <a:extLst>
                    <a:ext uri="{9D8B030D-6E8A-4147-A177-3AD203B41FA5}">
                      <a16:colId xmlns:a16="http://schemas.microsoft.com/office/drawing/2014/main" val="3906925135"/>
                    </a:ext>
                  </a:extLst>
                </a:gridCol>
                <a:gridCol w="2982898">
                  <a:extLst>
                    <a:ext uri="{9D8B030D-6E8A-4147-A177-3AD203B41FA5}">
                      <a16:colId xmlns:a16="http://schemas.microsoft.com/office/drawing/2014/main" val="1148642222"/>
                    </a:ext>
                  </a:extLst>
                </a:gridCol>
                <a:gridCol w="3511119">
                  <a:extLst>
                    <a:ext uri="{9D8B030D-6E8A-4147-A177-3AD203B41FA5}">
                      <a16:colId xmlns:a16="http://schemas.microsoft.com/office/drawing/2014/main" val="220809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</a:rPr>
                        <a:t>View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Arial Narrow" panose="020B0606020202030204" pitchFamily="34" charset="0"/>
                        </a:rPr>
                        <a:t>Descriere</a:t>
                      </a:r>
                      <a:r>
                        <a:rPr lang="en-US" sz="1200" dirty="0">
                          <a:latin typeface="Arial Narrow" panose="020B0606020202030204" pitchFamily="34" charset="0"/>
                        </a:rPr>
                        <a:t>: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</a:rPr>
                        <a:t>Link catre </a:t>
                      </a:r>
                      <a:r>
                        <a:rPr lang="en-US" sz="1200" dirty="0" err="1">
                          <a:latin typeface="Arial Narrow" panose="020B0606020202030204" pitchFamily="34" charset="0"/>
                        </a:rPr>
                        <a:t>descriere</a:t>
                      </a:r>
                      <a:r>
                        <a:rPr lang="en-US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 Narrow" panose="020B0606020202030204" pitchFamily="34" charset="0"/>
                        </a:rPr>
                        <a:t>functie</a:t>
                      </a:r>
                      <a:r>
                        <a:rPr lang="en-US" sz="1200" dirty="0">
                          <a:latin typeface="Arial Narrow" panose="020B0606020202030204" pitchFamily="34" charset="0"/>
                        </a:rPr>
                        <a:t> din view: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89104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arrow" panose="020B0606020202030204" pitchFamily="34" charset="0"/>
                        </a:rPr>
                        <a:t>register()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i="0" u="none" strike="noStrike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Creează</a:t>
                      </a:r>
                      <a:r>
                        <a:rPr lang="en-GB" sz="1200" b="0" i="0" u="none" strike="noStrike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b="0" i="0" u="none" strike="noStrike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cont</a:t>
                      </a:r>
                      <a:r>
                        <a:rPr lang="en-GB" sz="1200" b="0" i="0" u="none" strike="noStrike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b="0" i="0" u="none" strike="noStrike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nou</a:t>
                      </a:r>
                      <a:r>
                        <a:rPr lang="en-GB" sz="1200" b="0" i="0" u="none" strike="noStrike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b="0" i="0" u="none" strike="noStrike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și</a:t>
                      </a:r>
                      <a:r>
                        <a:rPr lang="en-GB" sz="1200" b="0" i="0" u="none" strike="noStrike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b="0" i="0" u="none" strike="noStrike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salvează</a:t>
                      </a:r>
                      <a:r>
                        <a:rPr lang="en-GB" sz="1200" b="0" i="0" u="none" strike="noStrike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b="0" i="0" u="none" strike="noStrike" kern="1200" baseline="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rolul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  <a:hlinkClick r:id="rId6" action="ppaction://hlinkfile"/>
                        </a:rPr>
                        <a:t>..\👥 users\views.py.pdf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52721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>
                          <a:latin typeface="Arial Narrow" panose="020B0606020202030204" pitchFamily="34" charset="0"/>
                        </a:rPr>
                        <a:t>login_view</a:t>
                      </a:r>
                      <a:r>
                        <a:rPr lang="en-US" sz="1200" dirty="0">
                          <a:latin typeface="Arial Narrow" panose="020B0606020202030204" pitchFamily="34" charset="0"/>
                        </a:rPr>
                        <a:t>()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  <a:p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Autentifică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utilizatorul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și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îl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redirecționează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în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funcție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de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rol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6303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logout_view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()</a:t>
                      </a:r>
                    </a:p>
                    <a:p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Deloghează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și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afișează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mesaj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de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ieșire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03609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9127"/>
            <a:ext cx="8229600" cy="365760"/>
          </a:xfrm>
          <a:solidFill>
            <a:schemeClr val="bg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algn="l"/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7.1.</a:t>
            </a:r>
            <a:r>
              <a:rPr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Template-uri HTML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–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event_aggregator</a:t>
            </a:r>
            <a:endParaRPr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C026F6-3C97-41BC-8789-A7FE6A44E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PythonRemoteRO71 - Marian COSTACHE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76230-BCD0-41D4-B560-6BC2D4B9F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2F814-1373-419D-921A-2326848A2305}" type="datetimeyyyy">
              <a:rPr lang="en-US" smtClean="0"/>
              <a:t>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91747-4E51-48A1-8575-701BB8FD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E8C3CEB-08DE-4D7F-ACE2-EFEC7146E1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328924"/>
              </p:ext>
            </p:extLst>
          </p:nvPr>
        </p:nvGraphicFramePr>
        <p:xfrm>
          <a:off x="457200" y="843906"/>
          <a:ext cx="8229600" cy="2204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8833">
                  <a:extLst>
                    <a:ext uri="{9D8B030D-6E8A-4147-A177-3AD203B41FA5}">
                      <a16:colId xmlns:a16="http://schemas.microsoft.com/office/drawing/2014/main" val="1870096027"/>
                    </a:ext>
                  </a:extLst>
                </a:gridCol>
                <a:gridCol w="3159031">
                  <a:extLst>
                    <a:ext uri="{9D8B030D-6E8A-4147-A177-3AD203B41FA5}">
                      <a16:colId xmlns:a16="http://schemas.microsoft.com/office/drawing/2014/main" val="990795540"/>
                    </a:ext>
                  </a:extLst>
                </a:gridCol>
                <a:gridCol w="3901736">
                  <a:extLst>
                    <a:ext uri="{9D8B030D-6E8A-4147-A177-3AD203B41FA5}">
                      <a16:colId xmlns:a16="http://schemas.microsoft.com/office/drawing/2014/main" val="3730450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</a:rPr>
                        <a:t>Template: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Arial Narrow" panose="020B0606020202030204" pitchFamily="34" charset="0"/>
                        </a:rPr>
                        <a:t>Descriere</a:t>
                      </a:r>
                      <a:r>
                        <a:rPr lang="en-US" sz="1200" dirty="0">
                          <a:latin typeface="Arial Narrow" panose="020B0606020202030204" pitchFamily="34" charset="0"/>
                        </a:rPr>
                        <a:t>: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</a:rPr>
                        <a:t>Link catre </a:t>
                      </a:r>
                      <a:r>
                        <a:rPr lang="en-US" sz="1200" dirty="0" err="1">
                          <a:latin typeface="Arial Narrow" panose="020B0606020202030204" pitchFamily="34" charset="0"/>
                        </a:rPr>
                        <a:t>descriere</a:t>
                      </a:r>
                      <a:r>
                        <a:rPr lang="en-US" sz="1200" dirty="0">
                          <a:latin typeface="Arial Narrow" panose="020B0606020202030204" pitchFamily="34" charset="0"/>
                        </a:rPr>
                        <a:t> template: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155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</a:rPr>
                        <a:t>base.html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arrow" panose="020B0606020202030204" pitchFamily="34" charset="0"/>
                        </a:rPr>
                        <a:t>Este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șablonul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principal (layout-ul de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bază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) al site-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ului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, din care „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moștenesc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”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toate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celelalte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pagini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  <a:p>
                      <a:r>
                        <a:rPr lang="en-GB" sz="1200" dirty="0">
                          <a:latin typeface="Arial Narrow" panose="020B0606020202030204" pitchFamily="34" charset="0"/>
                        </a:rPr>
                        <a:t> ({% extends 'base.html' %}).</a:t>
                      </a:r>
                    </a:p>
                    <a:p>
                      <a:r>
                        <a:rPr lang="en-GB" sz="1200" dirty="0">
                          <a:latin typeface="Arial Narrow" panose="020B0606020202030204" pitchFamily="34" charset="0"/>
                        </a:rPr>
                        <a:t>Este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părintele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tuturor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și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include bara de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meniu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/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logare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  <a:hlinkClick r:id="rId2" action="ppaction://hlinkfile"/>
                        </a:rPr>
                        <a:t>..\🧩 </a:t>
                      </a:r>
                      <a:r>
                        <a:rPr lang="en-US" sz="1200" dirty="0" err="1">
                          <a:latin typeface="Arial Narrow" panose="020B0606020202030204" pitchFamily="34" charset="0"/>
                          <a:hlinkClick r:id="rId2" action="ppaction://hlinkfile"/>
                        </a:rPr>
                        <a:t>event_aggregator</a:t>
                      </a:r>
                      <a:r>
                        <a:rPr lang="en-US" sz="1200" dirty="0">
                          <a:latin typeface="Arial Narrow" panose="020B0606020202030204" pitchFamily="34" charset="0"/>
                          <a:hlinkClick r:id="rId2" action="ppaction://hlinkfile"/>
                        </a:rPr>
                        <a:t>\templates\base.html.pdf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889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arrow" panose="020B0606020202030204" pitchFamily="34" charset="0"/>
                        </a:rPr>
                        <a:t>login.html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arrow" panose="020B0606020202030204" pitchFamily="34" charset="0"/>
                        </a:rPr>
                        <a:t>Este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pagina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de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autentificare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pentru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utilizatori.Folosită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automat de Django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atunci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când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folosești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LoginView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.</a:t>
                      </a:r>
                    </a:p>
                    <a:p>
                      <a:r>
                        <a:rPr lang="pt-BR" sz="1200" dirty="0">
                          <a:latin typeface="Arial Narrow" panose="020B0606020202030204" pitchFamily="34" charset="0"/>
                        </a:rPr>
                        <a:t>Este afișat dacă utilizatorul nu e logat.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arrow" panose="020B0606020202030204" pitchFamily="34" charset="0"/>
                          <a:hlinkClick r:id="rId3" action="ppaction://hlinkfile"/>
                        </a:rPr>
                        <a:t>..\🧩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  <a:hlinkClick r:id="rId3" action="ppaction://hlinkfile"/>
                        </a:rPr>
                        <a:t>event_aggregator</a:t>
                      </a:r>
                      <a:r>
                        <a:rPr lang="en-GB" sz="1200" dirty="0">
                          <a:latin typeface="Arial Narrow" panose="020B0606020202030204" pitchFamily="34" charset="0"/>
                          <a:hlinkClick r:id="rId3" action="ppaction://hlinkfile"/>
                        </a:rPr>
                        <a:t>\templates\registration\login.html.pdf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28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arrow" panose="020B0606020202030204" pitchFamily="34" charset="0"/>
                        </a:rPr>
                        <a:t>register.html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arrow" panose="020B0606020202030204" pitchFamily="34" charset="0"/>
                        </a:rPr>
                        <a:t>Este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pagina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de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înregistrare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a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unui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cont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nou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.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arrow" panose="020B0606020202030204" pitchFamily="34" charset="0"/>
                          <a:hlinkClick r:id="rId4" action="ppaction://hlinkfile"/>
                        </a:rPr>
                        <a:t>..\🧩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  <a:hlinkClick r:id="rId4" action="ppaction://hlinkfile"/>
                        </a:rPr>
                        <a:t>event_aggregator</a:t>
                      </a:r>
                      <a:r>
                        <a:rPr lang="en-GB" sz="1200" dirty="0">
                          <a:latin typeface="Arial Narrow" panose="020B0606020202030204" pitchFamily="34" charset="0"/>
                          <a:hlinkClick r:id="rId4" action="ppaction://hlinkfile"/>
                        </a:rPr>
                        <a:t>\templates\registration\register.html.pdf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957119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338AAE66-CA5E-46A5-B114-B10041E178F6}"/>
              </a:ext>
            </a:extLst>
          </p:cNvPr>
          <p:cNvSpPr txBox="1">
            <a:spLocks/>
          </p:cNvSpPr>
          <p:nvPr/>
        </p:nvSpPr>
        <p:spPr>
          <a:xfrm>
            <a:off x="457200" y="3287645"/>
            <a:ext cx="8229600" cy="365760"/>
          </a:xfrm>
          <a:prstGeom prst="rect">
            <a:avLst/>
          </a:prstGeom>
          <a:solidFill>
            <a:schemeClr val="bg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7.2. </a:t>
            </a:r>
            <a:r>
              <a:rPr lang="en-GB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Autentificare</a:t>
            </a:r>
            <a:r>
              <a:rPr lang="en-GB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GB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și</a:t>
            </a:r>
            <a:r>
              <a:rPr lang="en-GB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GB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autorizare</a:t>
            </a:r>
            <a:r>
              <a:rPr lang="en-GB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– cu </a:t>
            </a:r>
            <a:r>
              <a:rPr lang="en-GB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decoratori</a:t>
            </a:r>
            <a:endParaRPr lang="en-GB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33700C0-7089-4E03-B622-D3E07D09E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475351"/>
              </p:ext>
            </p:extLst>
          </p:nvPr>
        </p:nvGraphicFramePr>
        <p:xfrm>
          <a:off x="516385" y="3909769"/>
          <a:ext cx="8170415" cy="19658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63083">
                  <a:extLst>
                    <a:ext uri="{9D8B030D-6E8A-4147-A177-3AD203B41FA5}">
                      <a16:colId xmlns:a16="http://schemas.microsoft.com/office/drawing/2014/main" val="2281533536"/>
                    </a:ext>
                  </a:extLst>
                </a:gridCol>
                <a:gridCol w="3438617">
                  <a:extLst>
                    <a:ext uri="{9D8B030D-6E8A-4147-A177-3AD203B41FA5}">
                      <a16:colId xmlns:a16="http://schemas.microsoft.com/office/drawing/2014/main" val="1345532033"/>
                    </a:ext>
                  </a:extLst>
                </a:gridCol>
                <a:gridCol w="3068715">
                  <a:extLst>
                    <a:ext uri="{9D8B030D-6E8A-4147-A177-3AD203B41FA5}">
                      <a16:colId xmlns:a16="http://schemas.microsoft.com/office/drawing/2014/main" val="32414099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</a:rPr>
                        <a:t>Decorator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Arial Narrow" panose="020B0606020202030204" pitchFamily="34" charset="0"/>
                        </a:rPr>
                        <a:t>Descriere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</a:rPr>
                        <a:t>Link catre </a:t>
                      </a:r>
                      <a:r>
                        <a:rPr lang="en-US" sz="1200" dirty="0" err="1">
                          <a:latin typeface="Arial Narrow" panose="020B0606020202030204" pitchFamily="34" charset="0"/>
                        </a:rPr>
                        <a:t>descriere</a:t>
                      </a:r>
                      <a:r>
                        <a:rPr lang="en-US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 Narrow" panose="020B0606020202030204" pitchFamily="34" charset="0"/>
                        </a:rPr>
                        <a:t>functie</a:t>
                      </a:r>
                      <a:r>
                        <a:rPr lang="en-US" sz="1200" dirty="0">
                          <a:latin typeface="Arial Narrow" panose="020B0606020202030204" pitchFamily="34" charset="0"/>
                        </a:rPr>
                        <a:t>: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6410256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Decoratorii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verifică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dacă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utilizatorul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are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permisiunea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să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acceseze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anumite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pagini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.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078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arrow" panose="020B0606020202030204" pitchFamily="34" charset="0"/>
                        </a:rPr>
                        <a:t>@login_required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b="0" i="0" u="none" strike="noStrike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Doar utilizatori autentificați și organizatori.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</a:rPr>
                        <a:t>from </a:t>
                      </a:r>
                      <a:r>
                        <a:rPr lang="en-US" sz="1200" dirty="0" err="1">
                          <a:latin typeface="Arial Narrow" panose="020B0606020202030204" pitchFamily="34" charset="0"/>
                        </a:rPr>
                        <a:t>django.contrib.auth.decorators</a:t>
                      </a:r>
                      <a:r>
                        <a:rPr lang="en-US" sz="1200" dirty="0">
                          <a:latin typeface="Arial Narrow" panose="020B0606020202030204" pitchFamily="34" charset="0"/>
                        </a:rPr>
                        <a:t> import </a:t>
                      </a:r>
                      <a:r>
                        <a:rPr lang="en-US" sz="1200" dirty="0" err="1">
                          <a:latin typeface="Arial Narrow" panose="020B0606020202030204" pitchFamily="34" charset="0"/>
                        </a:rPr>
                        <a:t>login_required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394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</a:rPr>
                        <a:t>@organizer_required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200" dirty="0" err="1">
                          <a:latin typeface="Arial Narrow" panose="020B0606020202030204" pitchFamily="34" charset="0"/>
                        </a:rPr>
                        <a:t>Decoratori</a:t>
                      </a:r>
                      <a:r>
                        <a:rPr lang="en-US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 Narrow" panose="020B0606020202030204" pitchFamily="34" charset="0"/>
                        </a:rPr>
                        <a:t>personaliza</a:t>
                      </a:r>
                      <a:r>
                        <a:rPr lang="it-IT" sz="1200" b="0" i="0" u="none" strike="noStrike" kern="1200" baseline="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ți. Verifică dacă utilizatorul (user sau organizer) are permisiunea să acceseze anumite pagini.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  <a:hlinkClick r:id="rId5" action="ppaction://hlinkfile"/>
                        </a:rPr>
                        <a:t>..\👥 users\decorators.py.pdf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8044757"/>
                  </a:ext>
                </a:extLst>
              </a:tr>
              <a:tr h="396092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arrow" panose="020B0606020202030204" pitchFamily="34" charset="0"/>
                        </a:rPr>
                        <a:t>@user_required 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Ștergerea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unui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eveniment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de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către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organizator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. </a:t>
                      </a:r>
                      <a:r>
                        <a:rPr lang="it-IT" sz="1400" dirty="0">
                          <a:latin typeface="Arial Narrow" panose="020B0606020202030204" pitchFamily="34" charset="0"/>
                        </a:rPr>
                        <a:t>Doar utilizatori autentificați și organizatori.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627189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9127"/>
            <a:ext cx="8229600" cy="365760"/>
          </a:xfrm>
          <a:solidFill>
            <a:schemeClr val="bg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algn="l"/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7.3.</a:t>
            </a:r>
            <a:r>
              <a:rPr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Template-uri HTML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– events</a:t>
            </a:r>
            <a:endParaRPr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C026F6-3C97-41BC-8789-A7FE6A44E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PythonRemoteRO71 - Marian COSTACHE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76230-BCD0-41D4-B560-6BC2D4B9F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72F814-1373-419D-921A-2326848A2305}" type="datetimeyyyy">
              <a:rPr lang="en-US" smtClean="0"/>
              <a:t>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91747-4E51-48A1-8575-701BB8FDF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E8C3CEB-08DE-4D7F-ACE2-EFEC7146E1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137595"/>
              </p:ext>
            </p:extLst>
          </p:nvPr>
        </p:nvGraphicFramePr>
        <p:xfrm>
          <a:off x="457200" y="843906"/>
          <a:ext cx="8229600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0478">
                  <a:extLst>
                    <a:ext uri="{9D8B030D-6E8A-4147-A177-3AD203B41FA5}">
                      <a16:colId xmlns:a16="http://schemas.microsoft.com/office/drawing/2014/main" val="1870096027"/>
                    </a:ext>
                  </a:extLst>
                </a:gridCol>
                <a:gridCol w="3480046">
                  <a:extLst>
                    <a:ext uri="{9D8B030D-6E8A-4147-A177-3AD203B41FA5}">
                      <a16:colId xmlns:a16="http://schemas.microsoft.com/office/drawing/2014/main" val="990795540"/>
                    </a:ext>
                  </a:extLst>
                </a:gridCol>
                <a:gridCol w="3369076">
                  <a:extLst>
                    <a:ext uri="{9D8B030D-6E8A-4147-A177-3AD203B41FA5}">
                      <a16:colId xmlns:a16="http://schemas.microsoft.com/office/drawing/2014/main" val="3730450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</a:rPr>
                        <a:t>Template: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Arial Narrow" panose="020B0606020202030204" pitchFamily="34" charset="0"/>
                        </a:rPr>
                        <a:t>Descriere</a:t>
                      </a:r>
                      <a:r>
                        <a:rPr lang="en-US" sz="1200" dirty="0">
                          <a:latin typeface="Arial Narrow" panose="020B0606020202030204" pitchFamily="34" charset="0"/>
                        </a:rPr>
                        <a:t>: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</a:rPr>
                        <a:t>Link catre </a:t>
                      </a:r>
                      <a:r>
                        <a:rPr lang="en-US" sz="1200" dirty="0" err="1">
                          <a:latin typeface="Arial Narrow" panose="020B0606020202030204" pitchFamily="34" charset="0"/>
                        </a:rPr>
                        <a:t>descriere</a:t>
                      </a:r>
                      <a:r>
                        <a:rPr lang="en-US" sz="1200" dirty="0">
                          <a:latin typeface="Arial Narrow" panose="020B0606020202030204" pitchFamily="34" charset="0"/>
                        </a:rPr>
                        <a:t> template: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155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arrow" panose="020B0606020202030204" pitchFamily="34" charset="0"/>
                        </a:rPr>
                        <a:t>dashboard.html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Panou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de control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pentru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organizatorii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de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evenimente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. 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  <a:hlinkClick r:id="rId2" action="ppaction://hlinkfile"/>
                        </a:rPr>
                        <a:t>..\📦 events\templates\events\dashboard.html.pdf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889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arrow" panose="020B0606020202030204" pitchFamily="34" charset="0"/>
                        </a:rPr>
                        <a:t>event_detail.html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Arial Narrow" panose="020B0606020202030204" pitchFamily="34" charset="0"/>
                        </a:rPr>
                        <a:t>Pagină detaliată pentru un singur eveniment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  <a:hlinkClick r:id="rId3" action="ppaction://hlinkfile"/>
                        </a:rPr>
                        <a:t>..\📦 events\templates\events\event_detail.html.pdf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28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arrow" panose="020B0606020202030204" pitchFamily="34" charset="0"/>
                        </a:rPr>
                        <a:t>event_form.html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arrow" panose="020B0606020202030204" pitchFamily="34" charset="0"/>
                        </a:rPr>
                        <a:t>Form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pentru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adăugarea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sau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editarea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unui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eveniment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arrow" panose="020B0606020202030204" pitchFamily="34" charset="0"/>
                          <a:hlinkClick r:id="rId4" action="ppaction://hlinkfile"/>
                        </a:rPr>
                        <a:t>..\📦 events\templates\events\event_form.html.pdf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9957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arrow" panose="020B0606020202030204" pitchFamily="34" charset="0"/>
                        </a:rPr>
                        <a:t>events_list.html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Pagina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principală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care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afișează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toate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evenimentele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publice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arrow" panose="020B0606020202030204" pitchFamily="34" charset="0"/>
                          <a:hlinkClick r:id="rId5" action="ppaction://hlinkfile"/>
                        </a:rPr>
                        <a:t>..\📦 events\templates\events\events_list.html.pdf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8737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arrow" panose="020B0606020202030204" pitchFamily="34" charset="0"/>
                        </a:rPr>
                        <a:t>my_events.html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Listă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cu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evenimentele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la care s-a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înscris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utilizatorul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  <a:hlinkClick r:id="rId6" action="ppaction://hlinkfile"/>
                        </a:rPr>
                        <a:t>..\📦 events\templates\events\my_events.html.pdf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6947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arrow" panose="020B0606020202030204" pitchFamily="34" charset="0"/>
                        </a:rPr>
                        <a:t>user_dashboard.html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Panou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de control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pentru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utilizatorii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obișnuiți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(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participanți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).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arrow" panose="020B0606020202030204" pitchFamily="34" charset="0"/>
                          <a:hlinkClick r:id="rId7" action="ppaction://hlinkfile"/>
                        </a:rPr>
                        <a:t>..\📦 events\templates\events\user_dashboard.html.pdf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155007"/>
                  </a:ext>
                </a:extLst>
              </a:tr>
            </a:tbl>
          </a:graphicData>
        </a:graphic>
      </p:graphicFrame>
      <p:sp>
        <p:nvSpPr>
          <p:cNvPr id="10" name="Title 1">
            <a:extLst>
              <a:ext uri="{FF2B5EF4-FFF2-40B4-BE49-F238E27FC236}">
                <a16:creationId xmlns:a16="http://schemas.microsoft.com/office/drawing/2014/main" id="{D0AAE919-092C-444F-A763-3DF76968306D}"/>
              </a:ext>
            </a:extLst>
          </p:cNvPr>
          <p:cNvSpPr txBox="1">
            <a:spLocks/>
          </p:cNvSpPr>
          <p:nvPr/>
        </p:nvSpPr>
        <p:spPr>
          <a:xfrm>
            <a:off x="457200" y="3765042"/>
            <a:ext cx="8229600" cy="365760"/>
          </a:xfrm>
          <a:prstGeom prst="rect">
            <a:avLst/>
          </a:prstGeom>
          <a:solidFill>
            <a:schemeClr val="bg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7.4.Template-uri HTML –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event_client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4889912-F048-4433-B673-3A44D1E23B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933843"/>
              </p:ext>
            </p:extLst>
          </p:nvPr>
        </p:nvGraphicFramePr>
        <p:xfrm>
          <a:off x="457200" y="4456058"/>
          <a:ext cx="8229600" cy="101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0478">
                  <a:extLst>
                    <a:ext uri="{9D8B030D-6E8A-4147-A177-3AD203B41FA5}">
                      <a16:colId xmlns:a16="http://schemas.microsoft.com/office/drawing/2014/main" val="2572041682"/>
                    </a:ext>
                  </a:extLst>
                </a:gridCol>
                <a:gridCol w="2796466">
                  <a:extLst>
                    <a:ext uri="{9D8B030D-6E8A-4147-A177-3AD203B41FA5}">
                      <a16:colId xmlns:a16="http://schemas.microsoft.com/office/drawing/2014/main" val="2965647648"/>
                    </a:ext>
                  </a:extLst>
                </a:gridCol>
                <a:gridCol w="4052656">
                  <a:extLst>
                    <a:ext uri="{9D8B030D-6E8A-4147-A177-3AD203B41FA5}">
                      <a16:colId xmlns:a16="http://schemas.microsoft.com/office/drawing/2014/main" val="3698710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</a:rPr>
                        <a:t>Template: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Arial Narrow" panose="020B0606020202030204" pitchFamily="34" charset="0"/>
                        </a:rPr>
                        <a:t>Descriere</a:t>
                      </a:r>
                      <a:r>
                        <a:rPr lang="en-US" sz="1200" dirty="0">
                          <a:latin typeface="Arial Narrow" panose="020B0606020202030204" pitchFamily="34" charset="0"/>
                        </a:rPr>
                        <a:t>: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</a:rPr>
                        <a:t>Link catre </a:t>
                      </a:r>
                      <a:r>
                        <a:rPr lang="en-US" sz="1200" dirty="0" err="1">
                          <a:latin typeface="Arial Narrow" panose="020B0606020202030204" pitchFamily="34" charset="0"/>
                        </a:rPr>
                        <a:t>descriere</a:t>
                      </a:r>
                      <a:r>
                        <a:rPr lang="en-US" sz="1200" dirty="0">
                          <a:latin typeface="Arial Narrow" panose="020B0606020202030204" pitchFamily="34" charset="0"/>
                        </a:rPr>
                        <a:t> template: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6725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arrow" panose="020B0606020202030204" pitchFamily="34" charset="0"/>
                        </a:rPr>
                        <a:t>api_event_list.html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Afișează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o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listă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de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evenimente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venite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prin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API,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deci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nu direct din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baza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de date Django, ci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printr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-un request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200" dirty="0">
                          <a:latin typeface="Arial Narrow" panose="020B0606020202030204" pitchFamily="34" charset="0"/>
                          <a:hlinkClick r:id="rId8" action="ppaction://hlinkfile"/>
                        </a:rPr>
                        <a:t>..\🌐 </a:t>
                      </a:r>
                      <a:r>
                        <a:rPr lang="fr-FR" sz="1200" dirty="0" err="1">
                          <a:latin typeface="Arial Narrow" panose="020B0606020202030204" pitchFamily="34" charset="0"/>
                          <a:hlinkClick r:id="rId8" action="ppaction://hlinkfile"/>
                        </a:rPr>
                        <a:t>event_client</a:t>
                      </a:r>
                      <a:r>
                        <a:rPr lang="fr-FR" sz="1200" dirty="0">
                          <a:latin typeface="Arial Narrow" panose="020B0606020202030204" pitchFamily="34" charset="0"/>
                          <a:hlinkClick r:id="rId8" action="ppaction://hlinkfile"/>
                        </a:rPr>
                        <a:t>\</a:t>
                      </a:r>
                      <a:r>
                        <a:rPr lang="fr-FR" sz="1200" dirty="0" err="1">
                          <a:latin typeface="Arial Narrow" panose="020B0606020202030204" pitchFamily="34" charset="0"/>
                          <a:hlinkClick r:id="rId8" action="ppaction://hlinkfile"/>
                        </a:rPr>
                        <a:t>templates</a:t>
                      </a:r>
                      <a:r>
                        <a:rPr lang="fr-FR" sz="1200" dirty="0">
                          <a:latin typeface="Arial Narrow" panose="020B0606020202030204" pitchFamily="34" charset="0"/>
                          <a:hlinkClick r:id="rId8" action="ppaction://hlinkfile"/>
                        </a:rPr>
                        <a:t>\</a:t>
                      </a:r>
                      <a:r>
                        <a:rPr lang="fr-FR" sz="1200" dirty="0" err="1">
                          <a:latin typeface="Arial Narrow" panose="020B0606020202030204" pitchFamily="34" charset="0"/>
                          <a:hlinkClick r:id="rId8" action="ppaction://hlinkfile"/>
                        </a:rPr>
                        <a:t>event_client</a:t>
                      </a:r>
                      <a:r>
                        <a:rPr lang="fr-FR" sz="1200" dirty="0">
                          <a:latin typeface="Arial Narrow" panose="020B0606020202030204" pitchFamily="34" charset="0"/>
                          <a:hlinkClick r:id="rId8" action="ppaction://hlinkfile"/>
                        </a:rPr>
                        <a:t>\api_event_list.html.pdf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7436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8605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7351"/>
            <a:ext cx="8229600" cy="914400"/>
          </a:xfrm>
          <a:solidFill>
            <a:schemeClr val="bg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Scopul</a:t>
            </a:r>
            <a:r>
              <a:rPr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proiectului</a:t>
            </a:r>
            <a:endParaRPr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1589"/>
            <a:ext cx="8229600" cy="2194560"/>
          </a:xfrm>
          <a:solidFill>
            <a:schemeClr val="bg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GB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Scopul</a:t>
            </a:r>
            <a:r>
              <a:rPr lang="en-GB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principal a </a:t>
            </a:r>
            <a:r>
              <a:rPr lang="en-GB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fost</a:t>
            </a:r>
            <a:r>
              <a:rPr lang="en-GB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construirea</a:t>
            </a:r>
            <a:r>
              <a:rPr lang="en-GB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unei</a:t>
            </a:r>
            <a:r>
              <a:rPr lang="en-GB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aplicații</a:t>
            </a:r>
            <a:r>
              <a:rPr lang="en-GB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web care </a:t>
            </a:r>
            <a:r>
              <a:rPr lang="en-GB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să</a:t>
            </a:r>
            <a:r>
              <a:rPr lang="en-GB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permită</a:t>
            </a:r>
            <a:r>
              <a:rPr lang="en-GB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organizarea</a:t>
            </a:r>
            <a:r>
              <a:rPr lang="en-GB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afișarea</a:t>
            </a:r>
            <a:r>
              <a:rPr lang="en-GB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GB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gestionarea</a:t>
            </a:r>
            <a:r>
              <a:rPr lang="en-GB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GB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evenimente</a:t>
            </a:r>
            <a:r>
              <a:rPr lang="en-GB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oferind</a:t>
            </a:r>
            <a:r>
              <a:rPr lang="en-GB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funcționalități</a:t>
            </a:r>
            <a:r>
              <a:rPr lang="en-GB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moderne</a:t>
            </a:r>
            <a:r>
              <a:rPr lang="en-GB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GB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GB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experiență</a:t>
            </a:r>
            <a:r>
              <a:rPr lang="en-GB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completă</a:t>
            </a:r>
            <a:r>
              <a:rPr lang="en-GB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GB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utilizatorii</a:t>
            </a:r>
            <a:r>
              <a:rPr lang="en-GB" sz="16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autentificați</a:t>
            </a:r>
            <a:r>
              <a:rPr lang="en-GB" sz="1600" dirty="0"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GB" sz="16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en-GB" sz="1600" dirty="0" err="1">
                <a:latin typeface="Arial Narrow" panose="020B0606020202030204" pitchFamily="34" charset="0"/>
              </a:rPr>
              <a:t>Organizatorii</a:t>
            </a:r>
            <a:r>
              <a:rPr lang="en-GB" sz="1600" dirty="0">
                <a:latin typeface="Arial Narrow" panose="020B0606020202030204" pitchFamily="34" charset="0"/>
              </a:rPr>
              <a:t> </a:t>
            </a:r>
            <a:r>
              <a:rPr lang="en-GB" sz="1600" dirty="0" err="1">
                <a:latin typeface="Arial Narrow" panose="020B0606020202030204" pitchFamily="34" charset="0"/>
              </a:rPr>
              <a:t>creează</a:t>
            </a:r>
            <a:r>
              <a:rPr lang="en-GB" sz="1600" dirty="0">
                <a:latin typeface="Arial Narrow" panose="020B0606020202030204" pitchFamily="34" charset="0"/>
              </a:rPr>
              <a:t> </a:t>
            </a:r>
            <a:r>
              <a:rPr lang="en-GB" sz="1600" dirty="0" err="1">
                <a:latin typeface="Arial Narrow" panose="020B0606020202030204" pitchFamily="34" charset="0"/>
              </a:rPr>
              <a:t>evenimente</a:t>
            </a:r>
            <a:r>
              <a:rPr lang="en-GB" sz="1600" dirty="0">
                <a:latin typeface="Arial Narrow" panose="020B0606020202030204" pitchFamily="34" charset="0"/>
              </a:rPr>
              <a:t>;</a:t>
            </a:r>
          </a:p>
          <a:p>
            <a:pPr algn="just"/>
            <a:r>
              <a:rPr lang="en-GB" sz="1600" dirty="0" err="1">
                <a:latin typeface="Arial Narrow" panose="020B0606020202030204" pitchFamily="34" charset="0"/>
              </a:rPr>
              <a:t>Utilizatorii</a:t>
            </a:r>
            <a:r>
              <a:rPr lang="en-GB" sz="1600" dirty="0">
                <a:latin typeface="Arial Narrow" panose="020B0606020202030204" pitchFamily="34" charset="0"/>
              </a:rPr>
              <a:t> </a:t>
            </a:r>
            <a:r>
              <a:rPr lang="en-GB" sz="1600" dirty="0" err="1">
                <a:latin typeface="Arial Narrow" panose="020B0606020202030204" pitchFamily="34" charset="0"/>
              </a:rPr>
              <a:t>autentificați</a:t>
            </a:r>
            <a:r>
              <a:rPr lang="en-GB" sz="1600" dirty="0">
                <a:latin typeface="Arial Narrow" panose="020B0606020202030204" pitchFamily="34" charset="0"/>
              </a:rPr>
              <a:t> se </a:t>
            </a:r>
            <a:r>
              <a:rPr lang="en-GB" sz="1600" dirty="0" err="1">
                <a:latin typeface="Arial Narrow" panose="020B0606020202030204" pitchFamily="34" charset="0"/>
              </a:rPr>
              <a:t>înscriu</a:t>
            </a:r>
            <a:r>
              <a:rPr lang="en-GB" sz="1600" dirty="0">
                <a:latin typeface="Arial Narrow" panose="020B0606020202030204" pitchFamily="34" charset="0"/>
              </a:rPr>
              <a:t> </a:t>
            </a:r>
            <a:r>
              <a:rPr lang="en-GB" sz="1600" dirty="0" err="1">
                <a:latin typeface="Arial Narrow" panose="020B0606020202030204" pitchFamily="34" charset="0"/>
              </a:rPr>
              <a:t>și</a:t>
            </a:r>
            <a:r>
              <a:rPr lang="en-GB" sz="1600" dirty="0">
                <a:latin typeface="Arial Narrow" panose="020B0606020202030204" pitchFamily="34" charset="0"/>
              </a:rPr>
              <a:t> </a:t>
            </a:r>
            <a:r>
              <a:rPr lang="en-GB" sz="1600" dirty="0" err="1">
                <a:latin typeface="Arial Narrow" panose="020B0606020202030204" pitchFamily="34" charset="0"/>
              </a:rPr>
              <a:t>comentează</a:t>
            </a:r>
            <a:r>
              <a:rPr lang="en-GB" sz="1600" dirty="0">
                <a:latin typeface="Arial Narrow" panose="020B0606020202030204" pitchFamily="34" charset="0"/>
              </a:rPr>
              <a:t>;</a:t>
            </a:r>
          </a:p>
          <a:p>
            <a:pPr algn="just"/>
            <a:r>
              <a:rPr lang="en-GB" sz="1600" dirty="0" err="1">
                <a:latin typeface="Arial Narrow" panose="020B0606020202030204" pitchFamily="34" charset="0"/>
              </a:rPr>
              <a:t>Vizitatorii</a:t>
            </a:r>
            <a:r>
              <a:rPr lang="en-GB" sz="1600" dirty="0">
                <a:latin typeface="Arial Narrow" panose="020B0606020202030204" pitchFamily="34" charset="0"/>
              </a:rPr>
              <a:t> </a:t>
            </a:r>
            <a:r>
              <a:rPr lang="en-GB" sz="1600" dirty="0" err="1">
                <a:latin typeface="Arial Narrow" panose="020B0606020202030204" pitchFamily="34" charset="0"/>
              </a:rPr>
              <a:t>văd</a:t>
            </a:r>
            <a:r>
              <a:rPr lang="en-GB" sz="1600" dirty="0">
                <a:latin typeface="Arial Narrow" panose="020B0606020202030204" pitchFamily="34" charset="0"/>
              </a:rPr>
              <a:t> </a:t>
            </a:r>
            <a:r>
              <a:rPr lang="en-GB" sz="1600" dirty="0" err="1">
                <a:latin typeface="Arial Narrow" panose="020B0606020202030204" pitchFamily="34" charset="0"/>
              </a:rPr>
              <a:t>lista</a:t>
            </a:r>
            <a:r>
              <a:rPr lang="en-GB" sz="1600" dirty="0">
                <a:latin typeface="Arial Narrow" panose="020B0606020202030204" pitchFamily="34" charset="0"/>
              </a:rPr>
              <a:t> </a:t>
            </a:r>
            <a:r>
              <a:rPr lang="en-GB" sz="1600" dirty="0" err="1">
                <a:latin typeface="Arial Narrow" panose="020B0606020202030204" pitchFamily="34" charset="0"/>
              </a:rPr>
              <a:t>publică</a:t>
            </a:r>
            <a:r>
              <a:rPr lang="en-GB" sz="1600" dirty="0">
                <a:latin typeface="Arial Narrow" panose="020B0606020202030204" pitchFamily="34" charset="0"/>
              </a:rPr>
              <a:t> a </a:t>
            </a:r>
            <a:r>
              <a:rPr lang="en-GB" sz="1600" dirty="0" err="1">
                <a:latin typeface="Arial Narrow" panose="020B0606020202030204" pitchFamily="34" charset="0"/>
              </a:rPr>
              <a:t>evenimentelor</a:t>
            </a:r>
            <a:r>
              <a:rPr lang="en-GB" sz="1600" dirty="0">
                <a:latin typeface="Arial Narrow" panose="020B0606020202030204" pitchFamily="34" charset="0"/>
              </a:rPr>
              <a:t>.</a:t>
            </a:r>
          </a:p>
          <a:p>
            <a:pPr marL="0" indent="0" algn="just">
              <a:buNone/>
            </a:pPr>
            <a:r>
              <a:rPr lang="en-GB" sz="1600" dirty="0" err="1">
                <a:latin typeface="Arial Narrow" panose="020B0606020202030204" pitchFamily="34" charset="0"/>
              </a:rPr>
              <a:t>Aplicația</a:t>
            </a:r>
            <a:r>
              <a:rPr lang="en-GB" sz="1600" dirty="0">
                <a:latin typeface="Arial Narrow" panose="020B0606020202030204" pitchFamily="34" charset="0"/>
              </a:rPr>
              <a:t> </a:t>
            </a:r>
            <a:r>
              <a:rPr lang="en-GB" sz="1600" dirty="0" err="1">
                <a:latin typeface="Arial Narrow" panose="020B0606020202030204" pitchFamily="34" charset="0"/>
              </a:rPr>
              <a:t>respectă</a:t>
            </a:r>
            <a:r>
              <a:rPr lang="en-GB" sz="1600" dirty="0">
                <a:latin typeface="Arial Narrow" panose="020B0606020202030204" pitchFamily="34" charset="0"/>
              </a:rPr>
              <a:t> </a:t>
            </a:r>
            <a:r>
              <a:rPr lang="en-GB" sz="1600" dirty="0" err="1">
                <a:latin typeface="Arial Narrow" panose="020B0606020202030204" pitchFamily="34" charset="0"/>
              </a:rPr>
              <a:t>cerințele</a:t>
            </a:r>
            <a:r>
              <a:rPr lang="en-GB" sz="1600" dirty="0">
                <a:latin typeface="Arial Narrow" panose="020B0606020202030204" pitchFamily="34" charset="0"/>
              </a:rPr>
              <a:t> de </a:t>
            </a:r>
            <a:r>
              <a:rPr lang="en-GB" sz="1600" dirty="0" err="1">
                <a:latin typeface="Arial Narrow" panose="020B0606020202030204" pitchFamily="34" charset="0"/>
              </a:rPr>
              <a:t>securitate</a:t>
            </a:r>
            <a:r>
              <a:rPr lang="en-GB" sz="1600" dirty="0">
                <a:latin typeface="Arial Narrow" panose="020B0606020202030204" pitchFamily="34" charset="0"/>
              </a:rPr>
              <a:t>, </a:t>
            </a:r>
            <a:r>
              <a:rPr lang="en-GB" sz="1600" dirty="0" err="1">
                <a:latin typeface="Arial Narrow" panose="020B0606020202030204" pitchFamily="34" charset="0"/>
              </a:rPr>
              <a:t>validează</a:t>
            </a:r>
            <a:r>
              <a:rPr lang="en-GB" sz="1600" dirty="0">
                <a:latin typeface="Arial Narrow" panose="020B0606020202030204" pitchFamily="34" charset="0"/>
              </a:rPr>
              <a:t> </a:t>
            </a:r>
            <a:r>
              <a:rPr lang="en-GB" sz="1600" dirty="0" err="1">
                <a:latin typeface="Arial Narrow" panose="020B0606020202030204" pitchFamily="34" charset="0"/>
              </a:rPr>
              <a:t>datele</a:t>
            </a:r>
            <a:r>
              <a:rPr lang="en-GB" sz="1600" dirty="0">
                <a:latin typeface="Arial Narrow" panose="020B0606020202030204" pitchFamily="34" charset="0"/>
              </a:rPr>
              <a:t> </a:t>
            </a:r>
            <a:r>
              <a:rPr lang="en-GB" sz="1600" dirty="0" err="1">
                <a:latin typeface="Arial Narrow" panose="020B0606020202030204" pitchFamily="34" charset="0"/>
              </a:rPr>
              <a:t>introduse</a:t>
            </a:r>
            <a:r>
              <a:rPr lang="en-GB" sz="1600" dirty="0">
                <a:latin typeface="Arial Narrow" panose="020B0606020202030204" pitchFamily="34" charset="0"/>
              </a:rPr>
              <a:t> de </a:t>
            </a:r>
            <a:r>
              <a:rPr lang="en-GB" sz="1600" dirty="0" err="1">
                <a:latin typeface="Arial Narrow" panose="020B0606020202030204" pitchFamily="34" charset="0"/>
              </a:rPr>
              <a:t>utilizatori</a:t>
            </a:r>
            <a:r>
              <a:rPr lang="en-GB" sz="1600" dirty="0">
                <a:latin typeface="Arial Narrow" panose="020B0606020202030204" pitchFamily="34" charset="0"/>
              </a:rPr>
              <a:t> </a:t>
            </a:r>
            <a:r>
              <a:rPr lang="en-GB" sz="1600" dirty="0" err="1">
                <a:latin typeface="Arial Narrow" panose="020B0606020202030204" pitchFamily="34" charset="0"/>
              </a:rPr>
              <a:t>și</a:t>
            </a:r>
            <a:r>
              <a:rPr lang="en-GB" sz="1600" dirty="0">
                <a:latin typeface="Arial Narrow" panose="020B0606020202030204" pitchFamily="34" charset="0"/>
              </a:rPr>
              <a:t> </a:t>
            </a:r>
            <a:r>
              <a:rPr lang="en-GB" sz="1600" dirty="0" err="1">
                <a:latin typeface="Arial Narrow" panose="020B0606020202030204" pitchFamily="34" charset="0"/>
              </a:rPr>
              <a:t>este</a:t>
            </a:r>
            <a:r>
              <a:rPr lang="en-GB" sz="1600" dirty="0">
                <a:latin typeface="Arial Narrow" panose="020B0606020202030204" pitchFamily="34" charset="0"/>
              </a:rPr>
              <a:t> </a:t>
            </a:r>
            <a:r>
              <a:rPr lang="en-GB" sz="1600" dirty="0" err="1">
                <a:latin typeface="Arial Narrow" panose="020B0606020202030204" pitchFamily="34" charset="0"/>
              </a:rPr>
              <a:t>organizată</a:t>
            </a:r>
            <a:r>
              <a:rPr lang="en-GB" sz="1600" dirty="0">
                <a:latin typeface="Arial Narrow" panose="020B0606020202030204" pitchFamily="34" charset="0"/>
              </a:rPr>
              <a:t> pe principii </a:t>
            </a:r>
            <a:r>
              <a:rPr lang="en-GB" sz="1600" dirty="0" err="1">
                <a:latin typeface="Arial Narrow" panose="020B0606020202030204" pitchFamily="34" charset="0"/>
              </a:rPr>
              <a:t>clare</a:t>
            </a:r>
            <a:r>
              <a:rPr lang="en-GB" sz="1600" dirty="0">
                <a:latin typeface="Arial Narrow" panose="020B0606020202030204" pitchFamily="34" charset="0"/>
              </a:rPr>
              <a:t> de </a:t>
            </a:r>
            <a:r>
              <a:rPr lang="en-GB" sz="1600" dirty="0" err="1">
                <a:latin typeface="Arial Narrow" panose="020B0606020202030204" pitchFamily="34" charset="0"/>
              </a:rPr>
              <a:t>separare</a:t>
            </a:r>
            <a:r>
              <a:rPr lang="en-GB" sz="1600" dirty="0">
                <a:latin typeface="Arial Narrow" panose="020B0606020202030204" pitchFamily="34" charset="0"/>
              </a:rPr>
              <a:t> </a:t>
            </a:r>
            <a:r>
              <a:rPr lang="en-GB" sz="1600" dirty="0" err="1">
                <a:latin typeface="Arial Narrow" panose="020B0606020202030204" pitchFamily="34" charset="0"/>
              </a:rPr>
              <a:t>între</a:t>
            </a:r>
            <a:r>
              <a:rPr lang="en-GB" sz="1600" dirty="0">
                <a:latin typeface="Arial Narrow" panose="020B0606020202030204" pitchFamily="34" charset="0"/>
              </a:rPr>
              <a:t> </a:t>
            </a:r>
            <a:r>
              <a:rPr lang="en-GB" sz="1600" dirty="0" err="1">
                <a:latin typeface="Arial Narrow" panose="020B0606020202030204" pitchFamily="34" charset="0"/>
              </a:rPr>
              <a:t>modele</a:t>
            </a:r>
            <a:r>
              <a:rPr lang="en-GB" sz="1600" dirty="0">
                <a:latin typeface="Arial Narrow" panose="020B0606020202030204" pitchFamily="34" charset="0"/>
              </a:rPr>
              <a:t>, </a:t>
            </a:r>
            <a:r>
              <a:rPr lang="en-GB" sz="1600" dirty="0" err="1">
                <a:latin typeface="Arial Narrow" panose="020B0606020202030204" pitchFamily="34" charset="0"/>
              </a:rPr>
              <a:t>vizualizări</a:t>
            </a:r>
            <a:r>
              <a:rPr lang="en-GB" sz="1600" dirty="0">
                <a:latin typeface="Arial Narrow" panose="020B0606020202030204" pitchFamily="34" charset="0"/>
              </a:rPr>
              <a:t> </a:t>
            </a:r>
            <a:r>
              <a:rPr lang="en-GB" sz="1600" dirty="0" err="1">
                <a:latin typeface="Arial Narrow" panose="020B0606020202030204" pitchFamily="34" charset="0"/>
              </a:rPr>
              <a:t>și</a:t>
            </a:r>
            <a:r>
              <a:rPr lang="en-GB" sz="1600" dirty="0">
                <a:latin typeface="Arial Narrow" panose="020B0606020202030204" pitchFamily="34" charset="0"/>
              </a:rPr>
              <a:t> </a:t>
            </a:r>
            <a:r>
              <a:rPr lang="en-GB" sz="1600" dirty="0" err="1">
                <a:latin typeface="Arial Narrow" panose="020B0606020202030204" pitchFamily="34" charset="0"/>
              </a:rPr>
              <a:t>logică</a:t>
            </a:r>
            <a:r>
              <a:rPr lang="en-GB" sz="1600" dirty="0">
                <a:latin typeface="Arial Narrow" panose="020B0606020202030204" pitchFamily="34" charset="0"/>
              </a:rPr>
              <a:t> de control.</a:t>
            </a:r>
          </a:p>
          <a:p>
            <a:pPr marL="0" indent="0" algn="just">
              <a:buNone/>
            </a:pPr>
            <a:endParaRPr lang="en-GB" sz="16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sz="1600" dirty="0">
              <a:latin typeface="Arial Narrow" panose="020B060602020203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3B1B5B-D19A-4A74-AA07-AF1F1E984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CF0B7-387A-492E-93D1-3310C795F545}" type="datetimeyyyy">
              <a:rPr lang="en-US" smtClean="0"/>
              <a:t>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FB83C6-9D3D-46A9-B4A3-09CD77DFD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PythonRemoteRO71 - Marian COSTACHE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863F5-3762-49CB-AEF8-BE7BD38C7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15B65F5-AE58-44F6-A122-8B271F9BF98D}"/>
              </a:ext>
            </a:extLst>
          </p:cNvPr>
          <p:cNvSpPr txBox="1">
            <a:spLocks/>
          </p:cNvSpPr>
          <p:nvPr/>
        </p:nvSpPr>
        <p:spPr>
          <a:xfrm>
            <a:off x="457201" y="3724183"/>
            <a:ext cx="8229600" cy="2651760"/>
          </a:xfrm>
          <a:prstGeom prst="rect">
            <a:avLst/>
          </a:prstGeom>
          <a:solidFill>
            <a:schemeClr val="bg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7000"/>
              </a:lnSpc>
              <a:buNone/>
            </a:pPr>
            <a:r>
              <a:rPr lang="en-GB" sz="1200" b="1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Obiective</a:t>
            </a:r>
            <a:r>
              <a:rPr lang="en-GB" sz="1200" b="1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b="1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atinse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Implementarea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sistemului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autentificare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înregistrare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utilizatorilor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cu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validări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personalizate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gestionarea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rolurilor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organizator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 participant);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Posibilitatea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a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edita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șterge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evenimente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către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organizatori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cu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validări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protecții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adecvate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Înscrierea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participanților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evenimente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inclusiv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funcția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dezabonare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afișarea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utilizatorilor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înscriși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Adăugarea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comentarii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evenimente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cu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restricționare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utilizatorii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autentificați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Căutare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filtrare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avansată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evenimentelor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după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titlu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interval de date, stare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rol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Crearea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unui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API REST care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oferă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listă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evenimentelor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viitoare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suport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filtrare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Dezvoltarea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unei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aplicații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Django client (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event_client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care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consumă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acest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API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afișează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datele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format web;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Implementarea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funcției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încărcare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imagini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la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evenimente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afișarea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acestora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paginile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relevante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Realizarea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unei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pagini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„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Evenimentele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mele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utilizatorii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conectați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cu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opțiuni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filtrare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2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editare</a:t>
            </a:r>
            <a:r>
              <a:rPr lang="en-GB" sz="12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5760"/>
          </a:xfrm>
          <a:solidFill>
            <a:schemeClr val="bg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pPr algn="l"/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8. </a:t>
            </a:r>
            <a:r>
              <a:rPr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Fișiere</a:t>
            </a:r>
            <a:r>
              <a:rPr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statice </a:t>
            </a:r>
            <a:r>
              <a:rPr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și</a:t>
            </a:r>
            <a:r>
              <a:rPr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media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385405-D5A7-447E-A551-4108BF311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PythonRemoteRO71 - Marian COSTACHE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735A5-2DAC-4228-86E2-E84A7157A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2FF3D-4FA7-4E5E-98F5-D39209A772BF}" type="datetimeyyyy">
              <a:rPr lang="en-US" smtClean="0"/>
              <a:t>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BBA69-E7C9-47A7-BA8F-D34B77C4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E12814B-B512-4E84-9E41-F2CA7A7301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7392267"/>
              </p:ext>
            </p:extLst>
          </p:nvPr>
        </p:nvGraphicFramePr>
        <p:xfrm>
          <a:off x="457200" y="1751121"/>
          <a:ext cx="8229600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2847">
                  <a:extLst>
                    <a:ext uri="{9D8B030D-6E8A-4147-A177-3AD203B41FA5}">
                      <a16:colId xmlns:a16="http://schemas.microsoft.com/office/drawing/2014/main" val="3139211634"/>
                    </a:ext>
                  </a:extLst>
                </a:gridCol>
                <a:gridCol w="5206753">
                  <a:extLst>
                    <a:ext uri="{9D8B030D-6E8A-4147-A177-3AD203B41FA5}">
                      <a16:colId xmlns:a16="http://schemas.microsoft.com/office/drawing/2014/main" val="3398464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</a:rPr>
                        <a:t>Static: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Arial Narrow" panose="020B0606020202030204" pitchFamily="34" charset="0"/>
                        </a:rPr>
                        <a:t>Contine</a:t>
                      </a:r>
                      <a:r>
                        <a:rPr lang="en-US" sz="1200" dirty="0">
                          <a:latin typeface="Arial Narrow" panose="020B0606020202030204" pitchFamily="34" charset="0"/>
                        </a:rPr>
                        <a:t>: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7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arrow" panose="020B0606020202030204" pitchFamily="34" charset="0"/>
                        </a:rPr>
                        <a:t>📁 media/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Arial Narrow" panose="020B0606020202030204" pitchFamily="34" charset="0"/>
                        </a:rPr>
                        <a:t>Fișiere încărcate de utilizatori prin formulare (ex: imagini de la evenimente).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171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arrow" panose="020B0606020202030204" pitchFamily="34" charset="0"/>
                        </a:rPr>
                        <a:t>📁 media/📁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event_images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/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Arial Narrow" panose="020B0606020202030204" pitchFamily="34" charset="0"/>
                        </a:rPr>
                        <a:t>Subfolder automat pentru câmpul image = models.ImageField(upload_to='event_images/')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145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Arial Narrow" panose="020B0606020202030204" pitchFamily="34" charset="0"/>
                        </a:rPr>
                        <a:t>📁 media/📁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event_images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/PozaGT.jpg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Arial Narrow" panose="020B0606020202030204" pitchFamily="34" charset="0"/>
                        </a:rPr>
                        <a:t>O imagine încărcată pentru un eveniment.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597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Arial Narrow" panose="020B0606020202030204" pitchFamily="34" charset="0"/>
                        </a:rPr>
                        <a:t>📁 static/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Fișiere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statice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accesate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de browser (nu de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utilizatori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), precum CSS, JS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și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imagini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.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1973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Arial Narrow" panose="020B0606020202030204" pitchFamily="34" charset="0"/>
                        </a:rPr>
                        <a:t>📁 static/📁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css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/styles.css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Fișier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CSS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personalizat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pentru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stilizarea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site-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ului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.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2560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Arial Narrow" panose="020B0606020202030204" pitchFamily="34" charset="0"/>
                        </a:rPr>
                        <a:t>📁 static/📁 images/favicon.ico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Iconița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site-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ului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afișată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în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tab-ul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browserului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.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23922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latin typeface="Arial Narrow" panose="020B0606020202030204" pitchFamily="34" charset="0"/>
                        </a:rPr>
                        <a:t>Link c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ătre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descriere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: </a:t>
                      </a:r>
                      <a:r>
                        <a:rPr lang="it-IT" sz="1200" dirty="0">
                          <a:latin typeface="Arial Narrow" panose="020B0606020202030204" pitchFamily="34" charset="0"/>
                          <a:hlinkClick r:id="rId2" action="ppaction://hlinkfile"/>
                        </a:rPr>
                        <a:t>..\🗂 Alte directoare importante\static\static.pdf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16476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5760"/>
          </a:xfrm>
          <a:solidFill>
            <a:schemeClr val="bg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algn="l"/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9. </a:t>
            </a:r>
            <a:r>
              <a:rPr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Baza</a:t>
            </a:r>
            <a:r>
              <a:rPr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de date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FDBDFE-5489-43AB-8C3F-4A3CE8CE6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PythonRemoteRO71 - Marian COSTACHE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18741-511B-4BD3-91A5-E0E050421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750CD4-0D1F-46AE-B8E1-E4C1BCD170D6}" type="datetimeyyyy">
              <a:rPr lang="en-US" smtClean="0"/>
              <a:t>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176FE-1308-4683-AF5C-C0A5B6D66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21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472C437-1A02-49E3-8FA8-F159399D2128}"/>
              </a:ext>
            </a:extLst>
          </p:cNvPr>
          <p:cNvSpPr txBox="1">
            <a:spLocks/>
          </p:cNvSpPr>
          <p:nvPr/>
        </p:nvSpPr>
        <p:spPr>
          <a:xfrm>
            <a:off x="457200" y="828690"/>
            <a:ext cx="8229600" cy="365760"/>
          </a:xfrm>
          <a:prstGeom prst="rect">
            <a:avLst/>
          </a:prstGeom>
          <a:solidFill>
            <a:schemeClr val="bg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9.1.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Diagrama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ERD -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Diagrama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entitate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–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relație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178C991-92D8-4196-94B8-BE6405713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445" y="1331420"/>
            <a:ext cx="5881556" cy="488795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093E16E-CC52-40E7-BC0C-C8B10DA2FF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0534230"/>
              </p:ext>
            </p:extLst>
          </p:nvPr>
        </p:nvGraphicFramePr>
        <p:xfrm>
          <a:off x="457200" y="1301521"/>
          <a:ext cx="8229600" cy="43964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35584">
                  <a:extLst>
                    <a:ext uri="{9D8B030D-6E8A-4147-A177-3AD203B41FA5}">
                      <a16:colId xmlns:a16="http://schemas.microsoft.com/office/drawing/2014/main" val="3283884640"/>
                    </a:ext>
                  </a:extLst>
                </a:gridCol>
                <a:gridCol w="2923249">
                  <a:extLst>
                    <a:ext uri="{9D8B030D-6E8A-4147-A177-3AD203B41FA5}">
                      <a16:colId xmlns:a16="http://schemas.microsoft.com/office/drawing/2014/main" val="2218948223"/>
                    </a:ext>
                  </a:extLst>
                </a:gridCol>
                <a:gridCol w="3570767">
                  <a:extLst>
                    <a:ext uri="{9D8B030D-6E8A-4147-A177-3AD203B41FA5}">
                      <a16:colId xmlns:a16="http://schemas.microsoft.com/office/drawing/2014/main" val="34998660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Tabelă</a:t>
                      </a:r>
                      <a: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: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Descriere</a:t>
                      </a:r>
                      <a: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: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Relație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(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chei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externe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FK):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241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12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events_event</a:t>
                      </a:r>
                      <a:endParaRPr lang="en-GB" sz="12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12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Informațiile</a:t>
                      </a:r>
                      <a:r>
                        <a:rPr lang="en-GB" sz="12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2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despre</a:t>
                      </a:r>
                      <a:r>
                        <a:rPr lang="en-GB" sz="12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2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evenimente</a:t>
                      </a:r>
                      <a:endParaRPr lang="en-GB" sz="12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12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Eveniment</a:t>
                      </a:r>
                      <a: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12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events_event</a:t>
                      </a:r>
                      <a: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12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organizer_id</a:t>
                      </a:r>
                      <a: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→ </a:t>
                      </a:r>
                      <a:r>
                        <a:rPr lang="en-GB" sz="1200" b="1" kern="1200" dirty="0" err="1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auth_user</a:t>
                      </a:r>
                      <a: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(id)</a:t>
                      </a:r>
                      <a:b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</a:br>
                      <a: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(Un </a:t>
                      </a:r>
                      <a:r>
                        <a:rPr lang="en-GB" sz="12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utilizator</a:t>
                      </a:r>
                      <a: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este</a:t>
                      </a:r>
                      <a: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organizatorul</a:t>
                      </a:r>
                      <a: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unui</a:t>
                      </a:r>
                      <a: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eveniment</a:t>
                      </a:r>
                      <a: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)</a:t>
                      </a:r>
                      <a:endParaRPr lang="en-GB" sz="12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440191"/>
                  </a:ext>
                </a:extLst>
              </a:tr>
              <a:tr h="36459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12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events_registration</a:t>
                      </a:r>
                      <a:endParaRPr lang="en-GB" sz="12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12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Legătură</a:t>
                      </a:r>
                      <a:r>
                        <a:rPr lang="en-GB" sz="12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2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între</a:t>
                      </a:r>
                      <a:r>
                        <a:rPr lang="en-GB" sz="12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2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utilizator</a:t>
                      </a:r>
                      <a:r>
                        <a:rPr lang="en-GB" sz="12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2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și</a:t>
                      </a:r>
                      <a:r>
                        <a:rPr lang="en-GB" sz="12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2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eveniment</a:t>
                      </a:r>
                      <a:r>
                        <a:rPr lang="en-GB" sz="12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GB" sz="12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înscriere</a:t>
                      </a:r>
                      <a:r>
                        <a:rPr lang="en-GB" sz="12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Înscriere</a:t>
                      </a:r>
                      <a: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12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events_registration</a:t>
                      </a:r>
                      <a: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• </a:t>
                      </a:r>
                      <a:r>
                        <a:rPr lang="en-GB" sz="12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event_id</a:t>
                      </a:r>
                      <a: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→ </a:t>
                      </a:r>
                      <a:r>
                        <a:rPr lang="en-GB" sz="12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events_event</a:t>
                      </a:r>
                      <a: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(id)</a:t>
                      </a:r>
                    </a:p>
                    <a:p>
                      <a: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• </a:t>
                      </a:r>
                      <a:r>
                        <a:rPr lang="en-GB" sz="1200" b="1" kern="1200" dirty="0" err="1">
                          <a:solidFill>
                            <a:srgbClr val="00B05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user_id</a:t>
                      </a:r>
                      <a:r>
                        <a:rPr lang="en-GB" sz="1200" b="1" kern="1200" dirty="0">
                          <a:solidFill>
                            <a:srgbClr val="00B05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→ </a:t>
                      </a:r>
                      <a:r>
                        <a:rPr lang="en-GB" sz="1200" b="1" kern="1200" dirty="0" err="1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auth_user</a:t>
                      </a:r>
                      <a: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(id)</a:t>
                      </a:r>
                    </a:p>
                    <a:p>
                      <a: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(Un </a:t>
                      </a:r>
                      <a:r>
                        <a:rPr lang="en-GB" sz="12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utilizator</a:t>
                      </a:r>
                      <a: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se </a:t>
                      </a:r>
                      <a:r>
                        <a:rPr lang="en-GB" sz="12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înscrie</a:t>
                      </a:r>
                      <a: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la un </a:t>
                      </a:r>
                      <a:r>
                        <a:rPr lang="en-GB" sz="12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eveniment</a:t>
                      </a:r>
                      <a: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734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120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events_comment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12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Comentariile</a:t>
                      </a:r>
                      <a:r>
                        <a:rPr lang="en-GB" sz="12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2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utilizatorilor</a:t>
                      </a:r>
                      <a:r>
                        <a:rPr lang="en-GB" sz="12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la </a:t>
                      </a:r>
                      <a:r>
                        <a:rPr lang="en-GB" sz="12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evenimente</a:t>
                      </a:r>
                      <a:endParaRPr lang="en-GB" sz="12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12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Comentariu</a:t>
                      </a:r>
                      <a:r>
                        <a:rPr lang="en-GB" sz="12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GB" sz="12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events_comment</a:t>
                      </a:r>
                      <a:r>
                        <a:rPr lang="en-GB" sz="12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12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 </a:t>
                      </a:r>
                      <a:r>
                        <a:rPr lang="en-GB" sz="12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event_id</a:t>
                      </a:r>
                      <a:r>
                        <a:rPr lang="en-GB" sz="12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→ </a:t>
                      </a:r>
                      <a:r>
                        <a:rPr lang="en-GB" sz="12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events_event</a:t>
                      </a:r>
                      <a:r>
                        <a:rPr lang="en-GB" sz="12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(id)</a:t>
                      </a: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12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 </a:t>
                      </a:r>
                      <a:r>
                        <a:rPr lang="en-GB" sz="1200" b="1" dirty="0" err="1">
                          <a:solidFill>
                            <a:srgbClr val="00B050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user_id</a:t>
                      </a:r>
                      <a:r>
                        <a:rPr lang="en-GB" sz="1200" b="1" dirty="0">
                          <a:solidFill>
                            <a:srgbClr val="00B050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2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→ </a:t>
                      </a:r>
                      <a:r>
                        <a:rPr lang="en-GB" sz="1200" b="1" dirty="0" err="1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auth_user</a:t>
                      </a:r>
                      <a:r>
                        <a:rPr lang="en-GB" sz="12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(id)</a:t>
                      </a:r>
                    </a:p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12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GB" sz="12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Comentariul</a:t>
                      </a:r>
                      <a:r>
                        <a:rPr lang="en-GB" sz="12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2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aparține</a:t>
                      </a:r>
                      <a:r>
                        <a:rPr lang="en-GB" sz="12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2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unui</a:t>
                      </a:r>
                      <a:r>
                        <a:rPr lang="en-GB" sz="12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2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utilizator</a:t>
                      </a:r>
                      <a:r>
                        <a:rPr lang="en-GB" sz="12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2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și</a:t>
                      </a:r>
                      <a:r>
                        <a:rPr lang="en-GB" sz="12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2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unui</a:t>
                      </a:r>
                      <a:r>
                        <a:rPr lang="en-GB" sz="12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2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eveniment</a:t>
                      </a:r>
                      <a:r>
                        <a:rPr lang="en-GB" sz="12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6196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users_userprofile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Profilul</a:t>
                      </a:r>
                      <a: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extins</a:t>
                      </a:r>
                      <a: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al </a:t>
                      </a:r>
                      <a:r>
                        <a:rPr lang="en-GB" sz="12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utilizatorului</a:t>
                      </a:r>
                      <a: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(role, </a:t>
                      </a:r>
                      <a:r>
                        <a:rPr lang="en-GB" sz="12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display_name</a:t>
                      </a:r>
                      <a: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)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Profil</a:t>
                      </a:r>
                      <a: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utilizator</a:t>
                      </a:r>
                      <a: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(</a:t>
                      </a:r>
                      <a:r>
                        <a:rPr lang="en-GB" sz="12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users_userprofile</a:t>
                      </a:r>
                      <a: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lvl="0" indent="0">
                        <a:buFont typeface="Arial" panose="020B0604020202020204" pitchFamily="34" charset="0"/>
                        <a:buNone/>
                      </a:pPr>
                      <a:r>
                        <a:rPr lang="en-GB" sz="12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 </a:t>
                      </a:r>
                      <a:r>
                        <a:rPr lang="en-GB" sz="1200" b="1" kern="1200" dirty="0" err="1">
                          <a:solidFill>
                            <a:srgbClr val="00B05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user_id</a:t>
                      </a:r>
                      <a: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→ </a:t>
                      </a:r>
                      <a:r>
                        <a:rPr lang="en-GB" sz="1200" b="1" kern="1200" dirty="0" err="1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auth_user</a:t>
                      </a:r>
                      <a: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(id) (</a:t>
                      </a:r>
                      <a:r>
                        <a:rPr lang="en-GB" sz="12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unic</a:t>
                      </a:r>
                      <a: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GB" sz="12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Fiecare</a:t>
                      </a:r>
                      <a: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utilizator</a:t>
                      </a:r>
                      <a: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are un </a:t>
                      </a:r>
                      <a:r>
                        <a:rPr lang="en-GB" sz="12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profil</a:t>
                      </a:r>
                      <a: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n-GB" sz="1200" kern="1200" dirty="0" err="1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extins</a:t>
                      </a:r>
                      <a: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48824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1200" b="1" dirty="0" err="1">
                          <a:solidFill>
                            <a:srgbClr val="FF0000"/>
                          </a:solidFill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auth_user</a:t>
                      </a:r>
                      <a:endParaRPr lang="en-GB" sz="1200" b="1" dirty="0">
                        <a:solidFill>
                          <a:srgbClr val="FF0000"/>
                        </a:solidFill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12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Utilizatorii</a:t>
                      </a:r>
                      <a:r>
                        <a:rPr lang="en-GB" sz="12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Django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190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120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auth_group, auth_permission și cele intermediare</a:t>
                      </a: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GB" sz="12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Grupuri</a:t>
                      </a:r>
                      <a:r>
                        <a:rPr lang="en-GB" sz="12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GB" sz="12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permisiuni</a:t>
                      </a:r>
                      <a:r>
                        <a:rPr lang="en-GB" sz="12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2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și</a:t>
                      </a:r>
                      <a:r>
                        <a:rPr lang="en-GB" sz="12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2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legături</a:t>
                      </a:r>
                      <a:r>
                        <a:rPr lang="en-GB" sz="12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2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către</a:t>
                      </a:r>
                      <a:r>
                        <a:rPr lang="en-GB" sz="12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GB" sz="12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utilizatori</a:t>
                      </a:r>
                      <a:endParaRPr lang="en-GB" sz="12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4614283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Link c</a:t>
                      </a:r>
                      <a:r>
                        <a:rPr lang="en-GB" sz="12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ă</a:t>
                      </a:r>
                      <a:r>
                        <a:rPr lang="en-US" sz="12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GB" sz="12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 </a:t>
                      </a:r>
                      <a:r>
                        <a:rPr lang="en-GB" sz="1200" dirty="0" err="1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descriere</a:t>
                      </a:r>
                      <a:r>
                        <a:rPr lang="en-GB" sz="12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GB" sz="1200" dirty="0">
                          <a:effectLst/>
                          <a:latin typeface="Arial Narrow" panose="020B0606020202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  <a:hlinkClick r:id="rId2" action="ppaction://hlinkfile"/>
                        </a:rPr>
                        <a:t>..\🛢️ db.sqlite2.pdf</a:t>
                      </a:r>
                      <a:endParaRPr lang="en-GB" sz="1200" dirty="0">
                        <a:effectLst/>
                        <a:latin typeface="Arial Narrow" panose="020B0606020202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GB" sz="1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2006737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924C5E-E113-4762-A0F3-6DC2C478D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97025-DB39-4C67-B5B2-34253EEC92A6}" type="datetimeyyyy">
              <a:rPr lang="en-US" smtClean="0"/>
              <a:t>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5CA96-A66F-4513-9301-2D18C9072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PythonRemoteRO71 - Marian COSTACHE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EBCFFA-6183-4AA9-8E49-56FA05BD8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22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AFE3681-4F12-4E8D-AEFB-06C83B3DC0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365760"/>
          </a:xfrm>
          <a:prstGeom prst="rect">
            <a:avLst/>
          </a:prstGeom>
          <a:solidFill>
            <a:schemeClr val="bg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9.2.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Baza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de date -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rela</a:t>
            </a:r>
            <a:r>
              <a:rPr lang="en-GB" sz="1800" dirty="0">
                <a:latin typeface="Arial Narrow" panose="020B0606020202030204" pitchFamily="34" charset="0"/>
              </a:rPr>
              <a:t>ț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ii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între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tabelele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principale</a:t>
            </a: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69351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5760"/>
          </a:xfrm>
          <a:solidFill>
            <a:schemeClr val="bg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algn="l"/>
            <a:r>
              <a:rPr lang="en-US" sz="1800" b="1" dirty="0">
                <a:latin typeface="Arial Narrow" panose="020B0606020202030204" pitchFamily="34" charset="0"/>
              </a:rPr>
              <a:t>10. </a:t>
            </a:r>
            <a:r>
              <a:rPr sz="1800" b="1" dirty="0" err="1">
                <a:latin typeface="Arial Narrow" panose="020B0606020202030204" pitchFamily="34" charset="0"/>
              </a:rPr>
              <a:t>Funcționalități</a:t>
            </a:r>
            <a:r>
              <a:rPr sz="1800" b="1" dirty="0">
                <a:latin typeface="Arial Narrow" panose="020B0606020202030204" pitchFamily="34" charset="0"/>
              </a:rPr>
              <a:t> extra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CB275-05FF-4D75-A6E8-9E9D99399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PythonRemoteRO71 - Marian COSTACHE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1C4770-C938-4EC3-B392-4A21D88DB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78A9C-1522-495A-80B6-1251CC811E57}" type="datetimeyyyy">
              <a:rPr lang="en-US" smtClean="0"/>
              <a:t>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E8B36-892E-4684-B5A6-1AE8A7D1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BEBEFA5-63AF-4C94-89EA-ED048CBCA3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697296"/>
              </p:ext>
            </p:extLst>
          </p:nvPr>
        </p:nvGraphicFramePr>
        <p:xfrm>
          <a:off x="457200" y="1712754"/>
          <a:ext cx="8229600" cy="3571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22847">
                  <a:extLst>
                    <a:ext uri="{9D8B030D-6E8A-4147-A177-3AD203B41FA5}">
                      <a16:colId xmlns:a16="http://schemas.microsoft.com/office/drawing/2014/main" val="3139211634"/>
                    </a:ext>
                  </a:extLst>
                </a:gridCol>
                <a:gridCol w="5206753">
                  <a:extLst>
                    <a:ext uri="{9D8B030D-6E8A-4147-A177-3AD203B41FA5}">
                      <a16:colId xmlns:a16="http://schemas.microsoft.com/office/drawing/2014/main" val="33984648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</a:rPr>
                        <a:t>Static: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 Narrow" panose="020B0606020202030204" pitchFamily="34" charset="0"/>
                        </a:rPr>
                        <a:t>Implementat</a:t>
                      </a:r>
                      <a:r>
                        <a:rPr lang="en-US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sz="1200" dirty="0" err="1">
                          <a:latin typeface="Arial Narrow" panose="020B0606020202030204" pitchFamily="34" charset="0"/>
                        </a:rPr>
                        <a:t>prin</a:t>
                      </a:r>
                      <a:r>
                        <a:rPr lang="en-US" sz="1200" dirty="0">
                          <a:latin typeface="Arial Narrow" panose="020B0606020202030204" pitchFamily="34" charset="0"/>
                        </a:rPr>
                        <a:t>: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5374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Arial Narrow" panose="020B0606020202030204" pitchFamily="34" charset="0"/>
                        </a:rPr>
                        <a:t>🔎 Filtrare stare: toate / viitoare / în curs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Arial Narrow" panose="020B0606020202030204" pitchFamily="34" charset="0"/>
                        </a:rPr>
                        <a:t>- Clasa EventSearchForm</a:t>
                      </a:r>
                    </a:p>
                    <a:p>
                      <a:r>
                        <a:rPr lang="it-IT" sz="1200" dirty="0">
                          <a:latin typeface="Arial Narrow" panose="020B0606020202030204" pitchFamily="34" charset="0"/>
                        </a:rPr>
                        <a:t>- Câmpul status, care are valori all, upcoming, ongoing</a:t>
                      </a:r>
                    </a:p>
                    <a:p>
                      <a:r>
                        <a:rPr lang="it-IT" sz="1200" dirty="0">
                          <a:latin typeface="Arial Narrow" panose="020B0606020202030204" pitchFamily="34" charset="0"/>
                        </a:rPr>
                        <a:t>- Este folosit în view-ul event_list pentru a filtra evenimentele în funcție de dată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171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arrow" panose="020B0606020202030204" pitchFamily="34" charset="0"/>
                        </a:rPr>
                        <a:t>🗂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Filtrare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categorie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: curs / workshop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i="1" dirty="0">
                          <a:latin typeface="Arial Narrow" panose="020B0606020202030204" pitchFamily="34" charset="0"/>
                        </a:rPr>
                        <a:t>- category </a:t>
                      </a:r>
                      <a:r>
                        <a:rPr lang="it-IT" sz="1200" dirty="0">
                          <a:latin typeface="Arial Narrow" panose="020B0606020202030204" pitchFamily="34" charset="0"/>
                        </a:rPr>
                        <a:t>în EventSearchForm, cu opțiuni „Curs” și „Workshop”</a:t>
                      </a:r>
                    </a:p>
                    <a:p>
                      <a:r>
                        <a:rPr lang="it-IT" sz="1200" dirty="0">
                          <a:latin typeface="Arial Narrow" panose="020B0606020202030204" pitchFamily="34" charset="0"/>
                        </a:rPr>
                        <a:t>- Se leagă direct de modelul Event, câmpul category cu choices=CATEGORY_CHOICES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145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Arial Narrow" panose="020B0606020202030204" pitchFamily="34" charset="0"/>
                        </a:rPr>
                        <a:t>🖼 Upload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imagini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Tx/>
                        <a:buChar char="-"/>
                      </a:pPr>
                      <a:r>
                        <a:rPr lang="it-IT" sz="1200" dirty="0">
                          <a:latin typeface="Arial Narrow" panose="020B0606020202030204" pitchFamily="34" charset="0"/>
                        </a:rPr>
                        <a:t>EventForm → include câmpul image (din model)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it-IT" sz="1200" dirty="0">
                          <a:latin typeface="Arial Narrow" panose="020B0606020202030204" pitchFamily="34" charset="0"/>
                        </a:rPr>
                        <a:t>Widgeturile Bootstrap (clasa form-control) asigură o interfață prietenoasă</a:t>
                      </a:r>
                    </a:p>
                    <a:p>
                      <a:pPr marL="171450" indent="-171450">
                        <a:buFontTx/>
                        <a:buChar char="-"/>
                      </a:pPr>
                      <a:r>
                        <a:rPr lang="it-IT" sz="1200" dirty="0">
                          <a:latin typeface="Arial Narrow" panose="020B0606020202030204" pitchFamily="34" charset="0"/>
                        </a:rPr>
                        <a:t>Imaginile sunt încărcate în folderul media/event_images/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597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Arial Narrow" panose="020B0606020202030204" pitchFamily="34" charset="0"/>
                        </a:rPr>
                        <a:t>💬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Comentarii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arrow" panose="020B0606020202030204" pitchFamily="34" charset="0"/>
                        </a:rPr>
                        <a:t>-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CommentForm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(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formă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simplă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,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dar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bine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stilizată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)</a:t>
                      </a:r>
                    </a:p>
                    <a:p>
                      <a:r>
                        <a:rPr lang="en-GB" sz="1200" dirty="0">
                          <a:latin typeface="Arial Narrow" panose="020B0606020202030204" pitchFamily="34" charset="0"/>
                        </a:rPr>
                        <a:t>- Este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asociat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modelului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Comment care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salvează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conținutul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,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utilizatorul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și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data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501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Arial Narrow" panose="020B0606020202030204" pitchFamily="34" charset="0"/>
                        </a:rPr>
                        <a:t>📅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Validări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suplimentare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>
                          <a:latin typeface="Arial Narrow" panose="020B0606020202030204" pitchFamily="34" charset="0"/>
                        </a:rPr>
                        <a:t>(extra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funcționalități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utile)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În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EventForm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este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inclus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:</a:t>
                      </a:r>
                    </a:p>
                    <a:p>
                      <a:r>
                        <a:rPr lang="en-GB" sz="1200" dirty="0">
                          <a:latin typeface="Arial Narrow" panose="020B0606020202030204" pitchFamily="34" charset="0"/>
                        </a:rPr>
                        <a:t>-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validare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titlu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să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nu fie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gol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  <a:p>
                      <a:r>
                        <a:rPr lang="en-GB" sz="1200" dirty="0">
                          <a:latin typeface="Arial Narrow" panose="020B0606020202030204" pitchFamily="34" charset="0"/>
                        </a:rPr>
                        <a:t>-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validare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descriere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cu minim 20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caractere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  <a:p>
                      <a:r>
                        <a:rPr lang="en-GB" sz="1200" dirty="0">
                          <a:latin typeface="Arial Narrow" panose="020B0606020202030204" pitchFamily="34" charset="0"/>
                        </a:rPr>
                        <a:t>-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validare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pentru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ca data de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început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să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nu fie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în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trecut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  <a:p>
                      <a:r>
                        <a:rPr lang="en-GB" sz="1200" dirty="0">
                          <a:latin typeface="Arial Narrow" panose="020B0606020202030204" pitchFamily="34" charset="0"/>
                        </a:rPr>
                        <a:t>-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verificare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ca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start_date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&lt;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end_date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8762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5760"/>
          </a:xfrm>
          <a:solidFill>
            <a:schemeClr val="bg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algn="l"/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anose="020B0606020202030204" pitchFamily="34" charset="0"/>
                <a:ea typeface="+mj-ea"/>
                <a:cs typeface="+mj-cs"/>
              </a:rPr>
              <a:t>11.1.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anose="020B0606020202030204" pitchFamily="34" charset="0"/>
                <a:ea typeface="+mj-ea"/>
                <a:cs typeface="+mj-cs"/>
              </a:rPr>
              <a:t>Capturi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anose="020B0606020202030204" pitchFamily="34" charset="0"/>
                <a:ea typeface="+mj-ea"/>
                <a:cs typeface="+mj-cs"/>
              </a:rPr>
              <a:t> de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anose="020B0606020202030204" pitchFamily="34" charset="0"/>
                <a:ea typeface="+mj-ea"/>
                <a:cs typeface="+mj-cs"/>
              </a:rPr>
              <a:t>ecran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anose="020B0606020202030204" pitchFamily="34" charset="0"/>
                <a:ea typeface="+mj-ea"/>
                <a:cs typeface="+mj-cs"/>
              </a:rPr>
              <a:t>  -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anose="020B0606020202030204" pitchFamily="34" charset="0"/>
                <a:ea typeface="+mj-ea"/>
                <a:cs typeface="+mj-cs"/>
              </a:rPr>
              <a:t>utilizatori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anose="020B0606020202030204" pitchFamily="34" charset="0"/>
                <a:ea typeface="+mj-ea"/>
                <a:cs typeface="+mj-cs"/>
              </a:rPr>
              <a:t> cu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anose="020B0606020202030204" pitchFamily="34" charset="0"/>
                <a:ea typeface="+mj-ea"/>
                <a:cs typeface="+mj-cs"/>
              </a:rPr>
              <a:t>rol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anose="020B0606020202030204" pitchFamily="34" charset="0"/>
                <a:ea typeface="+mj-ea"/>
                <a:cs typeface="+mj-cs"/>
              </a:rPr>
              <a:t> de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anose="020B0606020202030204" pitchFamily="34" charset="0"/>
                <a:ea typeface="+mj-ea"/>
                <a:cs typeface="+mj-cs"/>
              </a:rPr>
              <a:t>Organizator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anose="020B0606020202030204" pitchFamily="34" charset="0"/>
                <a:ea typeface="+mj-ea"/>
                <a:cs typeface="+mj-cs"/>
              </a:rPr>
              <a:t>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anose="020B0606020202030204" pitchFamily="34" charset="0"/>
              </a:rPr>
              <a:t>ş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anose="020B0606020202030204" pitchFamily="34" charset="0"/>
                <a:ea typeface="+mj-ea"/>
                <a:cs typeface="+mj-cs"/>
              </a:rPr>
              <a:t>i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anose="020B0606020202030204" pitchFamily="34" charset="0"/>
                <a:ea typeface="+mj-ea"/>
                <a:cs typeface="+mj-cs"/>
              </a:rPr>
              <a:t>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anose="020B0606020202030204" pitchFamily="34" charset="0"/>
                <a:ea typeface="+mj-ea"/>
                <a:cs typeface="+mj-cs"/>
              </a:rPr>
              <a:t>Utilizator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anose="020B0606020202030204" pitchFamily="34" charset="0"/>
                <a:ea typeface="+mj-ea"/>
                <a:cs typeface="+mj-cs"/>
              </a:rPr>
              <a:t> standard –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anose="020B0606020202030204" pitchFamily="34" charset="0"/>
                <a:ea typeface="+mj-ea"/>
                <a:cs typeface="+mj-cs"/>
              </a:rPr>
              <a:t>pagini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anose="020B0606020202030204" pitchFamily="34" charset="0"/>
                <a:ea typeface="+mj-ea"/>
                <a:cs typeface="+mj-cs"/>
              </a:rPr>
              <a:t> 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 Narrow" panose="020B0606020202030204" pitchFamily="34" charset="0"/>
                <a:ea typeface="+mj-ea"/>
                <a:cs typeface="+mj-cs"/>
              </a:rPr>
              <a:t>principale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A9663D-3CAB-4EE5-ABD4-E8A73BB11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PythonRemoteRO71 - Marian COSTACHE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E012D-ACD3-4272-9853-DEAD87CE2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65FEC-ADFE-4F05-8F67-79622C06B0AC}" type="datetimeyyyy">
              <a:rPr lang="en-US" smtClean="0"/>
              <a:t>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2C8F7-D8CE-4B10-93C3-2DFBF642E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285297-315C-4BBC-B3A4-02C6E4353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0910" y="735836"/>
            <a:ext cx="5100016" cy="26907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8FA018-2DC5-463A-8908-F73E401322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910" y="3521977"/>
            <a:ext cx="5100016" cy="275806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5760"/>
          </a:xfrm>
          <a:solidFill>
            <a:schemeClr val="bg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algn="l"/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11.2. </a:t>
            </a:r>
            <a:r>
              <a:rPr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Capturi</a:t>
            </a:r>
            <a:r>
              <a:rPr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de </a:t>
            </a:r>
            <a:r>
              <a:rPr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ecran</a:t>
            </a:r>
            <a:r>
              <a:rPr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-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utilizator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cu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rol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de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Organizator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–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adăugare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şi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editare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evenimente</a:t>
            </a:r>
            <a:endParaRPr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DC3E91-F98F-41C1-920A-81A931CE6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PythonRemoteRO71 - Marian COSTACHE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6F782E-A6CC-4827-AC87-26A615D41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64020-9480-41D2-B737-3A89C9E42B78}" type="datetimeyyyy">
              <a:rPr lang="en-US" smtClean="0"/>
              <a:t>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20A7AF-D726-4A4B-A1C1-954E8220C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25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CFFAC6-3097-4B21-919B-6012D8460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079" y="1341803"/>
            <a:ext cx="4238454" cy="419177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4822CB1-2DC3-4ADC-AD09-595960C9BE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052" y="1341803"/>
            <a:ext cx="4168436" cy="431314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48640"/>
          </a:xfrm>
          <a:solidFill>
            <a:schemeClr val="bg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 fontScale="90000"/>
          </a:bodyPr>
          <a:lstStyle/>
          <a:p>
            <a:r>
              <a:rPr lang="en-GB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Reflecție</a:t>
            </a:r>
            <a:r>
              <a:rPr lang="en-GB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3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personală</a:t>
            </a:r>
            <a:endParaRPr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04991"/>
            <a:ext cx="8229600" cy="2448017"/>
          </a:xfrm>
          <a:solidFill>
            <a:schemeClr val="bg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marL="0" indent="0" algn="just">
              <a:lnSpc>
                <a:spcPct val="107000"/>
              </a:lnSpc>
              <a:buNone/>
            </a:pPr>
            <a:r>
              <a:rPr lang="en-GB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Acest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proiect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GB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reprezentat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GB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etapă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importantă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parcursul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meu de </a:t>
            </a:r>
            <a:r>
              <a:rPr lang="en-GB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reconversie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profesională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Pe </a:t>
            </a:r>
            <a:r>
              <a:rPr lang="en-GB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lângă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aprofundarea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limbajului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Python </a:t>
            </a:r>
            <a:r>
              <a:rPr lang="en-GB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framework-</a:t>
            </a:r>
            <a:r>
              <a:rPr lang="en-GB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ului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Django, am </a:t>
            </a:r>
            <a:r>
              <a:rPr lang="en-GB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învățat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 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cum </a:t>
            </a:r>
            <a:r>
              <a:rPr lang="en-GB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să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gândesc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structurat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 </a:t>
            </a:r>
            <a:r>
              <a:rPr lang="en-GB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aplicație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web,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cum </a:t>
            </a:r>
            <a:r>
              <a:rPr lang="en-GB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să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partea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backend cu </a:t>
            </a:r>
            <a:r>
              <a:rPr lang="en-GB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interfața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utilizator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cum </a:t>
            </a:r>
            <a:r>
              <a:rPr lang="en-GB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să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lucrez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organizat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iterativ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documentat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lnSpc>
                <a:spcPct val="107000"/>
              </a:lnSpc>
              <a:buNone/>
            </a:pP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marL="0" indent="0" algn="just">
              <a:lnSpc>
                <a:spcPct val="107000"/>
              </a:lnSpc>
              <a:buNone/>
            </a:pP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Event Aggregator </a:t>
            </a:r>
            <a:r>
              <a:rPr lang="en-GB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este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</a:t>
            </a:r>
            <a:r>
              <a:rPr lang="en-GB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punct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GB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plecare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solid </a:t>
            </a:r>
            <a:r>
              <a:rPr lang="en-GB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proiecte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viitoare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un </a:t>
            </a:r>
            <a:r>
              <a:rPr lang="en-GB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exemplu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clar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 </a:t>
            </a:r>
            <a:r>
              <a:rPr lang="en-GB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competențelor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tehnice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pe care le-am </a:t>
            </a:r>
            <a:r>
              <a:rPr lang="en-GB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dobândit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cadrul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6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cursului</a:t>
            </a:r>
            <a:r>
              <a:rPr lang="en-GB" sz="16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D128F7-8476-4157-8EA9-164A18C45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PythonRemoteRO71 - Marian COSTACHE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D142D8-A842-46C2-929B-EF7F431C7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927A70-1B76-4DFF-A63C-BEA59757C1A3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EDFCD-69CE-430A-BC5E-C0E844D7C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FBA23-93ED-437E-A29F-0B81EAED4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14400"/>
          </a:xfrm>
          <a:solidFill>
            <a:schemeClr val="bg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GB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Tehnologii</a:t>
            </a: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instrumente</a:t>
            </a:r>
            <a:r>
              <a:rPr lang="en-GB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utilizate</a:t>
            </a:r>
            <a:endParaRPr lang="en-GB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7844FE-48DF-4715-95B4-DB15A6D2E1D0}"/>
              </a:ext>
            </a:extLst>
          </p:cNvPr>
          <p:cNvSpPr>
            <a:spLocks noGrp="1"/>
          </p:cNvSpPr>
          <p:nvPr>
            <p:ph idx="1"/>
          </p:nvPr>
        </p:nvSpPr>
        <p:spPr>
          <a:solidFill>
            <a:schemeClr val="bg2"/>
          </a:solidFill>
        </p:spPr>
        <p:txBody>
          <a:bodyPr>
            <a:normAutofit lnSpcReduction="10000"/>
          </a:bodyPr>
          <a:lstStyle/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400" b="1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 3.11+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400" b="1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Django 4.x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400" b="1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SQLite3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bază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date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implicită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dezvoltare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400" b="1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Bootstrap 5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interfață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responsive design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400" b="1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HTML5 + CSS3 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(cu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fișiere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statice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personalizate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400" b="1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Django REST Framework 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sz="1400" b="1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bibliotecă</a:t>
            </a:r>
            <a:r>
              <a:rPr lang="en-GB" sz="1400" b="1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Python 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care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extinde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Django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API-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uri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RESTful,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adică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interfețe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care permit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aplicațiilor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să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comunice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între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ele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HTTP,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folosind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date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format JSON)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400" b="1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Pillow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suport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fișiere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imagine (</a:t>
            </a:r>
            <a:r>
              <a:rPr lang="en-GB" sz="1400" b="1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bibliotecă</a:t>
            </a:r>
            <a:r>
              <a:rPr lang="en-GB" sz="1400" b="1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Python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folosită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procesarea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imaginilor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oferind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suport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deschiderea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modificarea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salvarea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imaginilor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diverse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formate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(JPEG, PNG, BMP, GIF etc.)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400" b="1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draw.io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aplicație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folosită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crearea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diagrame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scheme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vizuale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precum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diagrame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flux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diagrame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ERD (Entity-Relationship).</a:t>
            </a: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400" b="1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Git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pentru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versionare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organizarea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codului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lvl="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Salveaz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ă 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ări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” ale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proiectului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(commit-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uri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)</a:t>
            </a:r>
            <a:endParaRPr lang="en-GB" sz="14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Permite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lucrul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colaborativ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(cu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ramuri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– branches)</a:t>
            </a:r>
          </a:p>
          <a:p>
            <a:pPr lvl="1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Este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folosit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împreună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cu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platforme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 ca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GitHub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,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Narrow" panose="020B0606020202030204" pitchFamily="34" charset="0"/>
              </a:rPr>
              <a:t>GitLab</a:t>
            </a:r>
            <a:endParaRPr lang="en-GB" sz="14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400" b="1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ChatGPT</a:t>
            </a:r>
            <a:r>
              <a:rPr lang="en-GB" sz="1400" b="1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GB" sz="1400" b="1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OpenAI</a:t>
            </a:r>
            <a:r>
              <a:rPr lang="en-GB" sz="1400" b="1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asistent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virtual de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dezvoltare</a:t>
            </a:r>
            <a:endParaRPr lang="en-GB" sz="14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asistent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scrierea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testarea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codului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Django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Python</a:t>
            </a:r>
          </a:p>
          <a:p>
            <a:pPr lvl="1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sprijin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în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depanarea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erorilor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și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optimizarea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logicii</a:t>
            </a:r>
            <a:r>
              <a:rPr lang="en-GB" sz="1400" dirty="0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sz="1400" dirty="0" err="1">
                <a:effectLst/>
                <a:latin typeface="Arial Narrow" panose="020B0606020202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aplicației</a:t>
            </a:r>
            <a:endParaRPr lang="en-GB" sz="14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endParaRPr lang="en-GB" sz="1400" dirty="0">
              <a:effectLst/>
              <a:latin typeface="Arial Narrow" panose="020B0606020202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2456B-CB21-45C1-B3C7-77FC18A14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97025-DB39-4C67-B5B2-34253EEC92A6}" type="datetimeyyyy">
              <a:rPr lang="en-US" smtClean="0"/>
              <a:t>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CF7DB-D742-4FCF-A96F-073CEAB95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PythonRemoteRO71 - Marian COSTACHE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386FD1-6EF2-439E-A2E8-135692EB8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139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62164"/>
            <a:ext cx="8229600" cy="548640"/>
          </a:xfrm>
          <a:solidFill>
            <a:schemeClr val="bg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Arhitectura</a:t>
            </a:r>
            <a:r>
              <a:rPr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sz="2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generală</a:t>
            </a:r>
            <a:endParaRPr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69654"/>
            <a:ext cx="8229600" cy="145650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endParaRPr lang="en-US" sz="1600" dirty="0">
              <a:latin typeface="Arial Narrow" panose="020B0606020202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AA80F0-0D25-461B-844C-89E7C7D4A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PythonRemoteRO71 - Marian COSTACHE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DDD1E-2892-4E89-AB6E-B9F4ADA4B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B396D6-E46B-44D0-8B6F-E84900A73AEC}" type="datetimeyyyy">
              <a:rPr lang="en-US" smtClean="0"/>
              <a:t>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5BB88-D5FE-4B80-8993-F1CE37986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D920F5B-B284-4F64-8392-702679EA6A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497007"/>
              </p:ext>
            </p:extLst>
          </p:nvPr>
        </p:nvGraphicFramePr>
        <p:xfrm>
          <a:off x="457200" y="1834971"/>
          <a:ext cx="8229599" cy="2479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5775">
                  <a:extLst>
                    <a:ext uri="{9D8B030D-6E8A-4147-A177-3AD203B41FA5}">
                      <a16:colId xmlns:a16="http://schemas.microsoft.com/office/drawing/2014/main" val="3608132514"/>
                    </a:ext>
                  </a:extLst>
                </a:gridCol>
                <a:gridCol w="1615736">
                  <a:extLst>
                    <a:ext uri="{9D8B030D-6E8A-4147-A177-3AD203B41FA5}">
                      <a16:colId xmlns:a16="http://schemas.microsoft.com/office/drawing/2014/main" val="3477771829"/>
                    </a:ext>
                  </a:extLst>
                </a:gridCol>
                <a:gridCol w="3471169">
                  <a:extLst>
                    <a:ext uri="{9D8B030D-6E8A-4147-A177-3AD203B41FA5}">
                      <a16:colId xmlns:a16="http://schemas.microsoft.com/office/drawing/2014/main" val="3269480664"/>
                    </a:ext>
                  </a:extLst>
                </a:gridCol>
                <a:gridCol w="2436919">
                  <a:extLst>
                    <a:ext uri="{9D8B030D-6E8A-4147-A177-3AD203B41FA5}">
                      <a16:colId xmlns:a16="http://schemas.microsoft.com/office/drawing/2014/main" val="14191756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>
                          <a:latin typeface="Arial Narrow" panose="020B0606020202030204" pitchFamily="34" charset="0"/>
                        </a:rPr>
                        <a:t>Nr.Crt</a:t>
                      </a:r>
                      <a:r>
                        <a:rPr lang="en-US" sz="1600" dirty="0">
                          <a:latin typeface="Arial Narrow" panose="020B0606020202030204" pitchFamily="34" charset="0"/>
                        </a:rPr>
                        <a:t>.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Arial Narrow" panose="020B0606020202030204" pitchFamily="34" charset="0"/>
                        </a:rPr>
                        <a:t>Aplicații</a:t>
                      </a:r>
                      <a:r>
                        <a:rPr lang="en-US" sz="1600" dirty="0">
                          <a:latin typeface="Arial Narrow" panose="020B0606020202030204" pitchFamily="34" charset="0"/>
                        </a:rPr>
                        <a:t> Django: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Arial Narrow" panose="020B0606020202030204" pitchFamily="34" charset="0"/>
                        </a:rPr>
                        <a:t>Descriere</a:t>
                      </a:r>
                      <a:r>
                        <a:rPr lang="en-US" sz="1600" dirty="0">
                          <a:latin typeface="Arial Narrow" panose="020B0606020202030204" pitchFamily="34" charset="0"/>
                        </a:rPr>
                        <a:t>:</a:t>
                      </a:r>
                      <a:endParaRPr lang="en-GB" sz="16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</a:rPr>
                        <a:t>Link c</a:t>
                      </a:r>
                      <a:r>
                        <a:rPr lang="it-IT" sz="1600" dirty="0">
                          <a:latin typeface="Arial Narrow" panose="020B0606020202030204" pitchFamily="34" charset="0"/>
                        </a:rPr>
                        <a:t>ă</a:t>
                      </a:r>
                      <a:r>
                        <a:rPr lang="en-US" sz="1600" dirty="0" err="1">
                          <a:latin typeface="Arial Narrow" panose="020B0606020202030204" pitchFamily="34" charset="0"/>
                        </a:rPr>
                        <a:t>tre</a:t>
                      </a:r>
                      <a:r>
                        <a:rPr lang="en-US" sz="16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US" sz="1600" dirty="0" err="1">
                          <a:latin typeface="Arial Narrow" panose="020B0606020202030204" pitchFamily="34" charset="0"/>
                        </a:rPr>
                        <a:t>structur</a:t>
                      </a:r>
                      <a:r>
                        <a:rPr lang="it-IT" sz="1600" dirty="0">
                          <a:latin typeface="Arial Narrow" panose="020B0606020202030204" pitchFamily="34" charset="0"/>
                        </a:rPr>
                        <a:t>ă</a:t>
                      </a:r>
                      <a:r>
                        <a:rPr lang="en-US" sz="1600" dirty="0">
                          <a:latin typeface="Arial Narrow" panose="020B0606020202030204" pitchFamily="34" charset="0"/>
                        </a:rPr>
                        <a:t>:</a:t>
                      </a:r>
                      <a:endParaRPr lang="en-GB" sz="16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8560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 Narrow" panose="020B0606020202030204" pitchFamily="34" charset="0"/>
                        </a:rPr>
                        <a:t>1</a:t>
                      </a:r>
                      <a:endParaRPr lang="en-GB" sz="16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Arial Narrow" panose="020B0606020202030204" pitchFamily="34" charset="0"/>
                        </a:rPr>
                        <a:t>event_aggregator</a:t>
                      </a:r>
                      <a:endParaRPr lang="en-GB" sz="16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>
                          <a:latin typeface="Arial Narrow" panose="020B0606020202030204" pitchFamily="34" charset="0"/>
                        </a:rPr>
                        <a:t>Setările și configurarea proiectului Django </a:t>
                      </a:r>
                      <a:endParaRPr lang="en-GB" sz="16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>
                          <a:latin typeface="Arial Narrow" panose="020B0606020202030204" pitchFamily="34" charset="0"/>
                          <a:hlinkClick r:id="rId2" action="ppaction://hlinkfile"/>
                        </a:rPr>
                        <a:t>EVENT_AGGREGATOR.pdf</a:t>
                      </a:r>
                      <a:endParaRPr lang="en-GB" sz="16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531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 Narrow" panose="020B0606020202030204" pitchFamily="34" charset="0"/>
                        </a:rPr>
                        <a:t>2</a:t>
                      </a:r>
                      <a:endParaRPr lang="en-GB" sz="16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</a:rPr>
                        <a:t>events</a:t>
                      </a:r>
                      <a:endParaRPr lang="en-GB" sz="16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err="1">
                          <a:latin typeface="Arial Narrow" panose="020B0606020202030204" pitchFamily="34" charset="0"/>
                        </a:rPr>
                        <a:t>Aplicația</a:t>
                      </a:r>
                      <a:r>
                        <a:rPr lang="en-GB" sz="16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600" dirty="0" err="1">
                          <a:latin typeface="Arial Narrow" panose="020B0606020202030204" pitchFamily="34" charset="0"/>
                        </a:rPr>
                        <a:t>principală</a:t>
                      </a:r>
                      <a:r>
                        <a:rPr lang="en-GB" sz="16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600" dirty="0" err="1">
                          <a:latin typeface="Arial Narrow" panose="020B0606020202030204" pitchFamily="34" charset="0"/>
                        </a:rPr>
                        <a:t>pentru</a:t>
                      </a:r>
                      <a:r>
                        <a:rPr lang="en-GB" sz="16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600" dirty="0" err="1">
                          <a:latin typeface="Arial Narrow" panose="020B0606020202030204" pitchFamily="34" charset="0"/>
                        </a:rPr>
                        <a:t>gestionarea</a:t>
                      </a:r>
                      <a:r>
                        <a:rPr lang="en-GB" sz="16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600" dirty="0" err="1">
                          <a:latin typeface="Arial Narrow" panose="020B0606020202030204" pitchFamily="34" charset="0"/>
                        </a:rPr>
                        <a:t>evenimentelor</a:t>
                      </a:r>
                      <a:endParaRPr lang="en-GB" sz="16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Arial Narrow" panose="020B0606020202030204" pitchFamily="34" charset="0"/>
                          <a:hlinkClick r:id="rId3" action="ppaction://hlinkfile"/>
                        </a:rPr>
                        <a:t>events.pdf</a:t>
                      </a:r>
                      <a:endParaRPr lang="en-GB" sz="16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7522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 Narrow" panose="020B0606020202030204" pitchFamily="34" charset="0"/>
                        </a:rPr>
                        <a:t>3</a:t>
                      </a:r>
                      <a:endParaRPr lang="en-GB" sz="16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Arial Narrow" panose="020B0606020202030204" pitchFamily="34" charset="0"/>
                        </a:rPr>
                        <a:t>users</a:t>
                      </a:r>
                      <a:endParaRPr lang="en-GB" sz="16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600" dirty="0">
                          <a:latin typeface="Arial Narrow" panose="020B0606020202030204" pitchFamily="34" charset="0"/>
                        </a:rPr>
                        <a:t>Aplicația pentru gestionarea utilizatorilor și autentificării</a:t>
                      </a:r>
                      <a:endParaRPr lang="en-GB" sz="16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Arial Narrow" panose="020B0606020202030204" pitchFamily="34" charset="0"/>
                          <a:hlinkClick r:id="rId4" action="ppaction://hlinkfile"/>
                        </a:rPr>
                        <a:t>users.pdf</a:t>
                      </a:r>
                      <a:endParaRPr lang="en-GB" sz="16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1825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latin typeface="Arial Narrow" panose="020B0606020202030204" pitchFamily="34" charset="0"/>
                        </a:rPr>
                        <a:t>4</a:t>
                      </a:r>
                      <a:endParaRPr lang="en-GB" sz="16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Arial Narrow" panose="020B0606020202030204" pitchFamily="34" charset="0"/>
                        </a:rPr>
                        <a:t>event_client</a:t>
                      </a:r>
                      <a:endParaRPr lang="en-GB" sz="16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 err="1">
                          <a:latin typeface="Arial Narrow" panose="020B0606020202030204" pitchFamily="34" charset="0"/>
                        </a:rPr>
                        <a:t>Aplicație</a:t>
                      </a:r>
                      <a:r>
                        <a:rPr lang="en-GB" sz="1600" dirty="0">
                          <a:latin typeface="Arial Narrow" panose="020B0606020202030204" pitchFamily="34" charset="0"/>
                        </a:rPr>
                        <a:t> Django </a:t>
                      </a:r>
                      <a:r>
                        <a:rPr lang="en-GB" sz="1600" dirty="0" err="1">
                          <a:latin typeface="Arial Narrow" panose="020B0606020202030204" pitchFamily="34" charset="0"/>
                        </a:rPr>
                        <a:t>consumatoare</a:t>
                      </a:r>
                      <a:r>
                        <a:rPr lang="en-GB" sz="1600" dirty="0">
                          <a:latin typeface="Arial Narrow" panose="020B0606020202030204" pitchFamily="34" charset="0"/>
                        </a:rPr>
                        <a:t> a API-</a:t>
                      </a:r>
                      <a:r>
                        <a:rPr lang="en-GB" sz="1600" dirty="0" err="1">
                          <a:latin typeface="Arial Narrow" panose="020B0606020202030204" pitchFamily="34" charset="0"/>
                        </a:rPr>
                        <a:t>ului</a:t>
                      </a:r>
                      <a:r>
                        <a:rPr lang="en-GB" sz="16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600" dirty="0" err="1">
                          <a:latin typeface="Arial Narrow" panose="020B0606020202030204" pitchFamily="34" charset="0"/>
                        </a:rPr>
                        <a:t>pentru</a:t>
                      </a:r>
                      <a:r>
                        <a:rPr lang="en-GB" sz="16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600" dirty="0" err="1">
                          <a:latin typeface="Arial Narrow" panose="020B0606020202030204" pitchFamily="34" charset="0"/>
                        </a:rPr>
                        <a:t>afișarea</a:t>
                      </a:r>
                      <a:r>
                        <a:rPr lang="en-GB" sz="16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600" dirty="0" err="1">
                          <a:latin typeface="Arial Narrow" panose="020B0606020202030204" pitchFamily="34" charset="0"/>
                        </a:rPr>
                        <a:t>evenimentelor</a:t>
                      </a:r>
                      <a:endParaRPr lang="en-GB" sz="16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600" dirty="0">
                          <a:latin typeface="Arial Narrow" panose="020B0606020202030204" pitchFamily="34" charset="0"/>
                          <a:hlinkClick r:id="rId5" action="ppaction://hlinkfile"/>
                        </a:rPr>
                        <a:t>event_client.pdf</a:t>
                      </a:r>
                      <a:endParaRPr lang="en-GB" sz="1600" dirty="0">
                        <a:latin typeface="Arial Narrow" panose="020B0606020202030204" pitchFamily="34" charset="0"/>
                      </a:endParaRP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41012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4A9D9-7F8F-4F84-9D2E-3CE064034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5760"/>
          </a:xfrm>
          <a:solidFill>
            <a:schemeClr val="bg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GB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Flux: </a:t>
            </a:r>
            <a:r>
              <a:rPr lang="en-GB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utilizator</a:t>
            </a:r>
            <a:r>
              <a:rPr lang="en-GB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↔ views ↔ template ↔ DB</a:t>
            </a:r>
            <a:endParaRPr lang="en-GB" sz="1800" dirty="0">
              <a:latin typeface="Arial Narrow" panose="020B060602020203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73A25E-DABC-4E7E-98F0-2B4CDB893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97025-DB39-4C67-B5B2-34253EEC92A6}" type="datetimeyyyy">
              <a:rPr lang="en-US" smtClean="0"/>
              <a:t>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C404A-903D-478A-876F-02D8525F6B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PythonRemoteRO71 - Marian COSTACHE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CCDBEC-E67B-4D51-B61D-CC59B5451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AA42607C-2E6A-47AA-89D0-3FA08EBB72B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54" y="1235392"/>
            <a:ext cx="3418209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7431CEB-3E84-4C51-B894-62E5EDB12B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322" y="843379"/>
            <a:ext cx="4956478" cy="517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7086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76F2D-ECC4-4846-958C-577FA9338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62588"/>
            <a:ext cx="8229600" cy="365760"/>
          </a:xfrm>
          <a:solidFill>
            <a:schemeClr val="bg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r>
              <a:rPr lang="en-GB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Integrarea</a:t>
            </a:r>
            <a:r>
              <a:rPr lang="en-GB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frontend–backend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8C54148D-E7E6-4823-B5E3-8CEEE8AF18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1248424"/>
              </p:ext>
            </p:extLst>
          </p:nvPr>
        </p:nvGraphicFramePr>
        <p:xfrm>
          <a:off x="457200" y="879489"/>
          <a:ext cx="8229600" cy="5125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13643">
                  <a:extLst>
                    <a:ext uri="{9D8B030D-6E8A-4147-A177-3AD203B41FA5}">
                      <a16:colId xmlns:a16="http://schemas.microsoft.com/office/drawing/2014/main" val="820175749"/>
                    </a:ext>
                  </a:extLst>
                </a:gridCol>
                <a:gridCol w="6715957">
                  <a:extLst>
                    <a:ext uri="{9D8B030D-6E8A-4147-A177-3AD203B41FA5}">
                      <a16:colId xmlns:a16="http://schemas.microsoft.com/office/drawing/2014/main" val="3991467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Pas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 Narrow" panose="020B0606020202030204" pitchFamily="34" charset="0"/>
                        </a:rPr>
                        <a:t>Descriere</a:t>
                      </a:r>
                      <a:r>
                        <a:rPr lang="en-US" sz="1400" dirty="0">
                          <a:latin typeface="Arial Narrow" panose="020B0606020202030204" pitchFamily="34" charset="0"/>
                        </a:rPr>
                        <a:t>: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954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1" dirty="0">
                          <a:latin typeface="Arial Narrow" panose="020B0606020202030204" pitchFamily="34" charset="0"/>
                        </a:rPr>
                        <a:t>Frontend-ul</a:t>
                      </a:r>
                      <a:br>
                        <a:rPr lang="en-GB" sz="1400" b="1" dirty="0">
                          <a:latin typeface="Arial Narrow" panose="020B0606020202030204" pitchFamily="34" charset="0"/>
                        </a:rPr>
                      </a:br>
                      <a:r>
                        <a:rPr lang="en-GB" sz="1400" dirty="0">
                          <a:latin typeface="Arial Narrow" panose="020B0606020202030204" pitchFamily="34" charset="0"/>
                        </a:rPr>
                        <a:t>(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ce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vede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utilizatorul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>
                          <a:latin typeface="Arial Narrow" panose="020B0606020202030204" pitchFamily="34" charset="0"/>
                        </a:rPr>
                        <a:t>Este format din </a:t>
                      </a:r>
                      <a:r>
                        <a:rPr lang="en-GB" sz="1400" b="1" dirty="0">
                          <a:latin typeface="Arial Narrow" panose="020B0606020202030204" pitchFamily="34" charset="0"/>
                        </a:rPr>
                        <a:t>template-</a:t>
                      </a:r>
                      <a:r>
                        <a:rPr lang="en-GB" sz="1400" b="1" dirty="0" err="1">
                          <a:latin typeface="Arial Narrow" panose="020B0606020202030204" pitchFamily="34" charset="0"/>
                        </a:rPr>
                        <a:t>uri</a:t>
                      </a:r>
                      <a:r>
                        <a:rPr lang="en-GB" sz="1400" b="1" dirty="0">
                          <a:latin typeface="Arial Narrow" panose="020B0606020202030204" pitchFamily="34" charset="0"/>
                        </a:rPr>
                        <a:t> HTML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(de ex. events_list.html, event_detail.html) + CSS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și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Bootstrap.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>
                          <a:latin typeface="Arial Narrow" panose="020B0606020202030204" pitchFamily="34" charset="0"/>
                        </a:rPr>
                        <a:t>Este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responsabil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cu </a:t>
                      </a:r>
                      <a:r>
                        <a:rPr lang="en-GB" sz="1400" b="1" dirty="0" err="1">
                          <a:latin typeface="Arial Narrow" panose="020B0606020202030204" pitchFamily="34" charset="0"/>
                        </a:rPr>
                        <a:t>afișarea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:</a:t>
                      </a:r>
                    </a:p>
                    <a:p>
                      <a:pPr marL="457200" lvl="1" indent="0">
                        <a:buFont typeface="Arial" panose="020B0604020202020204" pitchFamily="34" charset="0"/>
                        <a:buNone/>
                      </a:pP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formularelor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(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căutare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,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adăugare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comentarii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,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înregistrare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la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eveniment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),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listelor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de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evenimente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,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mesajelor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(ex: „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Eveniment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adăugat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cu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succes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”),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validărilor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și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butoanelor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de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navigație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029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400" b="1" dirty="0">
                          <a:latin typeface="Arial Narrow" panose="020B0606020202030204" pitchFamily="34" charset="0"/>
                        </a:rPr>
                        <a:t>Backend-</a:t>
                      </a:r>
                      <a:r>
                        <a:rPr lang="fr-FR" sz="1400" b="1" dirty="0" err="1">
                          <a:latin typeface="Arial Narrow" panose="020B0606020202030204" pitchFamily="34" charset="0"/>
                        </a:rPr>
                        <a:t>ul</a:t>
                      </a:r>
                      <a:r>
                        <a:rPr lang="fr-FR" sz="1400" b="1" dirty="0">
                          <a:latin typeface="Arial Narrow" panose="020B0606020202030204" pitchFamily="34" charset="0"/>
                        </a:rPr>
                        <a:t> Django</a:t>
                      </a:r>
                    </a:p>
                    <a:p>
                      <a:r>
                        <a:rPr lang="fr-FR" sz="1400" dirty="0">
                          <a:latin typeface="Arial Narrow" panose="020B0606020202030204" pitchFamily="34" charset="0"/>
                        </a:rPr>
                        <a:t>(ce face </a:t>
                      </a:r>
                      <a:r>
                        <a:rPr lang="fr-FR" sz="1400" dirty="0" err="1">
                          <a:latin typeface="Arial Narrow" panose="020B0606020202030204" pitchFamily="34" charset="0"/>
                        </a:rPr>
                        <a:t>serverul</a:t>
                      </a:r>
                      <a:r>
                        <a:rPr lang="fr-FR" sz="1400" dirty="0">
                          <a:latin typeface="Arial Narrow" panose="020B0606020202030204" pitchFamily="34" charset="0"/>
                        </a:rPr>
                        <a:t>)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Primește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cereri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HTTP de la browser (GET, POST).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Rulează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view-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uri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ca:</a:t>
                      </a:r>
                    </a:p>
                    <a:p>
                      <a:pPr marL="742950" lvl="1" indent="-285750" algn="l" defTabSz="4572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GB" sz="1400" kern="120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event_list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(),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event_detail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(), </a:t>
                      </a:r>
                      <a:r>
                        <a:rPr lang="en-GB" sz="1400" kern="1200" dirty="0" err="1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register_for_event</a:t>
                      </a:r>
                      <a:r>
                        <a:rPr lang="en-GB" sz="1400" kern="1200" dirty="0">
                          <a:solidFill>
                            <a:schemeClr val="tx1"/>
                          </a:solidFill>
                          <a:latin typeface="Arial Narrow" panose="020B0606020202030204" pitchFamily="34" charset="0"/>
                          <a:ea typeface="+mn-ea"/>
                          <a:cs typeface="+mn-cs"/>
                        </a:rPr>
                        <a:t>() etc.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>
                          <a:latin typeface="Arial Narrow" panose="020B0606020202030204" pitchFamily="34" charset="0"/>
                        </a:rPr>
                        <a:t>View-urile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folosesc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1" dirty="0" err="1">
                          <a:latin typeface="Arial Narrow" panose="020B0606020202030204" pitchFamily="34" charset="0"/>
                        </a:rPr>
                        <a:t>Formulare</a:t>
                      </a:r>
                      <a:r>
                        <a:rPr lang="en-GB" sz="1400" b="1" dirty="0">
                          <a:latin typeface="Arial Narrow" panose="020B0606020202030204" pitchFamily="34" charset="0"/>
                        </a:rPr>
                        <a:t> Django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(ex: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EventSearchForm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,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CommentForm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)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pentru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validare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b="1" dirty="0" err="1">
                          <a:latin typeface="Arial Narrow" panose="020B0606020202030204" pitchFamily="34" charset="0"/>
                        </a:rPr>
                        <a:t>Modele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(Event, Registration, Comment,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UserProfile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)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pentru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a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interacționa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cu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baza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de date.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Returnează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un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răspuns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către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utilizator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, de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regulă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cu render() → un </a:t>
                      </a:r>
                      <a:r>
                        <a:rPr lang="en-GB" sz="1400" b="1" dirty="0">
                          <a:latin typeface="Arial Narrow" panose="020B0606020202030204" pitchFamily="34" charset="0"/>
                        </a:rPr>
                        <a:t>template HTML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cu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datele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procesate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7430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1" dirty="0" err="1">
                          <a:latin typeface="Arial Narrow" panose="020B0606020202030204" pitchFamily="34" charset="0"/>
                        </a:rPr>
                        <a:t>Baza</a:t>
                      </a:r>
                      <a:r>
                        <a:rPr lang="en-GB" sz="1400" b="1" dirty="0">
                          <a:latin typeface="Arial Narrow" panose="020B0606020202030204" pitchFamily="34" charset="0"/>
                        </a:rPr>
                        <a:t> de date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Modelele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din models.py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definesc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structura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datelor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(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tabele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).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Orice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modificare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(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adăugare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,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filtrare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,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ștergere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)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în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view-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uri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este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reflectată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în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baza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de date SQLite.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Exemple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Event.objects.all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() →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obține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toate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evenimentele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.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Comment.objects.create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(...) →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salvează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un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comentariu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nou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418050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C8525-5CC6-4415-8AD3-3141CA287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97025-DB39-4C67-B5B2-34253EEC92A6}" type="datetimeyyyy">
              <a:rPr lang="en-US" smtClean="0"/>
              <a:t>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1C4C8-0A74-4FC5-946A-2BD612982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PythonRemoteRO71 - Marian COSTACHE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B7764-BC8F-48C1-AD28-E0E3A3A69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595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CE98D-4E1F-41C4-8B5F-7F5B23D57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4320"/>
          </a:xfrm>
          <a:solidFill>
            <a:schemeClr val="bg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 fontScale="90000"/>
          </a:bodyPr>
          <a:lstStyle/>
          <a:p>
            <a:pPr algn="l"/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1.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Aplicația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event_aggregator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–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Nucleul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US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Proiectului</a:t>
            </a:r>
            <a:endParaRPr lang="en-GB" sz="2000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BAB6ED6-70F0-416F-85B7-4B11ACD037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9062657"/>
              </p:ext>
            </p:extLst>
          </p:nvPr>
        </p:nvGraphicFramePr>
        <p:xfrm>
          <a:off x="457200" y="639261"/>
          <a:ext cx="8229600" cy="1285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229600">
                  <a:extLst>
                    <a:ext uri="{9D8B030D-6E8A-4147-A177-3AD203B41FA5}">
                      <a16:colId xmlns:a16="http://schemas.microsoft.com/office/drawing/2014/main" val="16264485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 err="1">
                          <a:latin typeface="Arial Narrow" panose="020B0606020202030204" pitchFamily="34" charset="0"/>
                        </a:rPr>
                        <a:t>Descriere</a:t>
                      </a:r>
                      <a:r>
                        <a:rPr lang="en-US" sz="1200" dirty="0">
                          <a:latin typeface="Arial Narrow" panose="020B0606020202030204" pitchFamily="34" charset="0"/>
                        </a:rPr>
                        <a:t>: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2347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Aplicația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event_aggregator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nu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definește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modele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, view-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uri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sau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template-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uri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proprii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,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dar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este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b="1" dirty="0" err="1">
                          <a:latin typeface="Arial Narrow" panose="020B0606020202030204" pitchFamily="34" charset="0"/>
                        </a:rPr>
                        <a:t>coloana</a:t>
                      </a:r>
                      <a:r>
                        <a:rPr lang="en-GB" sz="1200" b="1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b="1" dirty="0" err="1">
                          <a:latin typeface="Arial Narrow" panose="020B0606020202030204" pitchFamily="34" charset="0"/>
                        </a:rPr>
                        <a:t>vertebrală</a:t>
                      </a:r>
                      <a:r>
                        <a:rPr lang="en-GB" sz="1200" b="1" dirty="0">
                          <a:latin typeface="Arial Narrow" panose="020B0606020202030204" pitchFamily="34" charset="0"/>
                        </a:rPr>
                        <a:t> a </a:t>
                      </a:r>
                      <a:r>
                        <a:rPr lang="en-GB" sz="1200" b="1" dirty="0" err="1">
                          <a:latin typeface="Arial Narrow" panose="020B0606020202030204" pitchFamily="34" charset="0"/>
                        </a:rPr>
                        <a:t>întregului</a:t>
                      </a:r>
                      <a:r>
                        <a:rPr lang="en-GB" sz="1200" b="1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b="1" dirty="0" err="1">
                          <a:latin typeface="Arial Narrow" panose="020B0606020202030204" pitchFamily="34" charset="0"/>
                        </a:rPr>
                        <a:t>proiect</a:t>
                      </a:r>
                      <a:r>
                        <a:rPr lang="en-GB" sz="1200" b="1" dirty="0">
                          <a:latin typeface="Arial Narrow" panose="020B0606020202030204" pitchFamily="34" charset="0"/>
                        </a:rPr>
                        <a:t> Django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.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Ea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leagă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totul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împreună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și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oferă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un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punct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central de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configurare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și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rutare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0400084"/>
                  </a:ext>
                </a:extLst>
              </a:tr>
              <a:tr h="294363">
                <a:tc>
                  <a:txBody>
                    <a:bodyPr/>
                    <a:lstStyle/>
                    <a:p>
                      <a:r>
                        <a:rPr lang="en-GB" sz="1200" b="1" dirty="0" err="1">
                          <a:latin typeface="Arial Narrow" panose="020B0606020202030204" pitchFamily="34" charset="0"/>
                        </a:rPr>
                        <a:t>Rol</a:t>
                      </a:r>
                      <a:r>
                        <a:rPr lang="en-GB" sz="1200" b="1" dirty="0">
                          <a:latin typeface="Arial Narrow" panose="020B0606020202030204" pitchFamily="34" charset="0"/>
                        </a:rPr>
                        <a:t> principal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: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Aplicația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event_aggregator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este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structura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principală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a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proiectului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Django.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Ea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nu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conține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direct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logică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de business, ci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coordonează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toate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aplicațiile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(events, users,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event_client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,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api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),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configurând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rutele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,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setările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și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comportamentul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global al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proiectului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7267546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1F218-B183-4F05-A640-3D86A0C09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97025-DB39-4C67-B5B2-34253EEC92A6}" type="datetimeyyyy">
              <a:rPr lang="en-US" smtClean="0"/>
              <a:t>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BE162-EACC-493B-A1A9-B71E4D937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PythonRemoteRO71 - Marian COSTACHE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A7396-9F4A-4E13-BCE2-4E7A36E9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0012A2E-CD6A-42E6-A6E2-DD41B7D3B973}"/>
              </a:ext>
            </a:extLst>
          </p:cNvPr>
          <p:cNvSpPr txBox="1">
            <a:spLocks/>
          </p:cNvSpPr>
          <p:nvPr/>
        </p:nvSpPr>
        <p:spPr>
          <a:xfrm>
            <a:off x="457200" y="2029261"/>
            <a:ext cx="8229600" cy="274320"/>
          </a:xfrm>
          <a:prstGeom prst="rect">
            <a:avLst/>
          </a:prstGeom>
          <a:solidFill>
            <a:schemeClr val="bg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1. 1.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Aplicația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event_aggregator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– Ce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conţine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aplicaţia</a:t>
            </a:r>
            <a:endParaRPr lang="en-GB" sz="1800" dirty="0"/>
          </a:p>
        </p:txBody>
      </p:sp>
      <p:graphicFrame>
        <p:nvGraphicFramePr>
          <p:cNvPr id="10" name="Table 7">
            <a:extLst>
              <a:ext uri="{FF2B5EF4-FFF2-40B4-BE49-F238E27FC236}">
                <a16:creationId xmlns:a16="http://schemas.microsoft.com/office/drawing/2014/main" id="{D6D82463-A18E-4ECA-9B28-AC33889063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1079078"/>
              </p:ext>
            </p:extLst>
          </p:nvPr>
        </p:nvGraphicFramePr>
        <p:xfrm>
          <a:off x="457200" y="2389124"/>
          <a:ext cx="8229600" cy="2026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181993712"/>
                    </a:ext>
                  </a:extLst>
                </a:gridCol>
                <a:gridCol w="4021584">
                  <a:extLst>
                    <a:ext uri="{9D8B030D-6E8A-4147-A177-3AD203B41FA5}">
                      <a16:colId xmlns:a16="http://schemas.microsoft.com/office/drawing/2014/main" val="2472759311"/>
                    </a:ext>
                  </a:extLst>
                </a:gridCol>
                <a:gridCol w="2836416">
                  <a:extLst>
                    <a:ext uri="{9D8B030D-6E8A-4147-A177-3AD203B41FA5}">
                      <a16:colId xmlns:a16="http://schemas.microsoft.com/office/drawing/2014/main" val="272506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Componentă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: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Descriere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: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</a:rPr>
                        <a:t>Link: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987975"/>
                  </a:ext>
                </a:extLst>
              </a:tr>
              <a:tr h="322429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arrow" panose="020B0606020202030204" pitchFamily="34" charset="0"/>
                        </a:rPr>
                        <a:t>settings.py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Configurează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proiectul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: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aplicații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instalate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,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baza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de date, media/static,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autentificare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etc.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arrow" panose="020B0606020202030204" pitchFamily="34" charset="0"/>
                          <a:hlinkClick r:id="rId2" action="ppaction://hlinkfile"/>
                        </a:rPr>
                        <a:t>..\🧩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  <a:hlinkClick r:id="rId2" action="ppaction://hlinkfile"/>
                        </a:rPr>
                        <a:t>event_aggregator</a:t>
                      </a:r>
                      <a:r>
                        <a:rPr lang="en-GB" sz="1200" dirty="0">
                          <a:latin typeface="Arial Narrow" panose="020B0606020202030204" pitchFamily="34" charset="0"/>
                          <a:hlinkClick r:id="rId2" action="ppaction://hlinkfile"/>
                        </a:rPr>
                        <a:t>\settins.py.pdf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440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arrow" panose="020B0606020202030204" pitchFamily="34" charset="0"/>
                        </a:rPr>
                        <a:t>urls.py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Arial Narrow" panose="020B0606020202030204" pitchFamily="34" charset="0"/>
                        </a:rPr>
                        <a:t>Leagă toate aplicațiile (events, users, event_client, api) la un singur punct de intrare în site.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arrow" panose="020B0606020202030204" pitchFamily="34" charset="0"/>
                          <a:hlinkClick r:id="rId3" action="ppaction://hlinkfile"/>
                        </a:rPr>
                        <a:t>..\🧩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  <a:hlinkClick r:id="rId3" action="ppaction://hlinkfile"/>
                        </a:rPr>
                        <a:t>event_aggregator</a:t>
                      </a:r>
                      <a:r>
                        <a:rPr lang="en-GB" sz="1200" dirty="0">
                          <a:latin typeface="Arial Narrow" panose="020B0606020202030204" pitchFamily="34" charset="0"/>
                          <a:hlinkClick r:id="rId3" action="ppaction://hlinkfile"/>
                        </a:rPr>
                        <a:t>\urls.py.pdf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155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arrow" panose="020B0606020202030204" pitchFamily="34" charset="0"/>
                        </a:rPr>
                        <a:t>wsgi.py / asgi.py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Arial Narrow" panose="020B0606020202030204" pitchFamily="34" charset="0"/>
                        </a:rPr>
                        <a:t>Fișiere pentru serverul web (producție sau dezvoltare).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678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Arial Narrow" panose="020B0606020202030204" pitchFamily="34" charset="0"/>
                        </a:rPr>
                        <a:t>__init__.py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Arial Narrow" panose="020B0606020202030204" pitchFamily="34" charset="0"/>
                        </a:rPr>
                        <a:t>Marchează folderul ca pachet Python.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279777"/>
                  </a:ext>
                </a:extLst>
              </a:tr>
            </a:tbl>
          </a:graphicData>
        </a:graphic>
      </p:graphicFrame>
      <p:sp>
        <p:nvSpPr>
          <p:cNvPr id="11" name="Title 1">
            <a:extLst>
              <a:ext uri="{FF2B5EF4-FFF2-40B4-BE49-F238E27FC236}">
                <a16:creationId xmlns:a16="http://schemas.microsoft.com/office/drawing/2014/main" id="{54D0670F-B158-41FD-9DC2-C800D5F47FB5}"/>
              </a:ext>
            </a:extLst>
          </p:cNvPr>
          <p:cNvSpPr txBox="1">
            <a:spLocks/>
          </p:cNvSpPr>
          <p:nvPr/>
        </p:nvSpPr>
        <p:spPr>
          <a:xfrm>
            <a:off x="457200" y="4501587"/>
            <a:ext cx="8229600" cy="365760"/>
          </a:xfrm>
          <a:prstGeom prst="rect">
            <a:avLst/>
          </a:prstGeom>
          <a:solidFill>
            <a:schemeClr val="bg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1. 2.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Aplicația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US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event_aggregator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–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Interacţiuni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principale</a:t>
            </a:r>
            <a:endParaRPr lang="en-GB" sz="1800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74A62B6-C304-4ADC-A1F5-B0055CE9E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246371"/>
              </p:ext>
            </p:extLst>
          </p:nvPr>
        </p:nvGraphicFramePr>
        <p:xfrm>
          <a:off x="457200" y="4946784"/>
          <a:ext cx="8260672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9771">
                  <a:extLst>
                    <a:ext uri="{9D8B030D-6E8A-4147-A177-3AD203B41FA5}">
                      <a16:colId xmlns:a16="http://schemas.microsoft.com/office/drawing/2014/main" val="956405524"/>
                    </a:ext>
                  </a:extLst>
                </a:gridCol>
                <a:gridCol w="6320901">
                  <a:extLst>
                    <a:ext uri="{9D8B030D-6E8A-4147-A177-3AD203B41FA5}">
                      <a16:colId xmlns:a16="http://schemas.microsoft.com/office/drawing/2014/main" val="41879864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Arial Narrow" panose="020B0606020202030204" pitchFamily="34" charset="0"/>
                        </a:rPr>
                        <a:t>I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nterac</a:t>
                      </a:r>
                      <a:r>
                        <a:rPr lang="it-IT" sz="1200" dirty="0">
                          <a:latin typeface="Arial Narrow" panose="020B0606020202030204" pitchFamily="34" charset="0"/>
                        </a:rPr>
                        <a:t>ț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iune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cu: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Descriere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: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189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aplica</a:t>
                      </a:r>
                      <a:r>
                        <a:rPr lang="it-IT" sz="1200" dirty="0">
                          <a:latin typeface="Arial Narrow" panose="020B0606020202030204" pitchFamily="34" charset="0"/>
                        </a:rPr>
                        <a:t>ția user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preia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UserProfile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pentru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roluri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(user / organizer).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39974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baza</a:t>
                      </a:r>
                      <a:r>
                        <a:rPr lang="en-GB" sz="1200" dirty="0">
                          <a:latin typeface="Arial Narrow" panose="020B0606020202030204" pitchFamily="34" charset="0"/>
                        </a:rPr>
                        <a:t> de date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Arial Narrow" panose="020B0606020202030204" pitchFamily="34" charset="0"/>
                        </a:rPr>
                        <a:t>salvează evenimente, înscrieri, comentarii.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914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 err="1">
                          <a:latin typeface="Arial Narrow" panose="020B0606020202030204" pitchFamily="34" charset="0"/>
                        </a:rPr>
                        <a:t>event_client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>
                          <a:latin typeface="Arial Narrow" panose="020B0606020202030204" pitchFamily="34" charset="0"/>
                        </a:rPr>
                        <a:t>oferă date prin API (/api/upcoming/), consumate apoi de aplicația client</a:t>
                      </a:r>
                      <a:endParaRPr lang="en-GB" sz="12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93374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87407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CE98D-4E1F-41C4-8B5F-7F5B23D57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5760"/>
          </a:xfrm>
          <a:solidFill>
            <a:schemeClr val="bg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algn="l"/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2.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Aplicația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events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-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Gestiunea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evenimentelor</a:t>
            </a:r>
            <a:endParaRPr lang="en-GB" sz="1800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EBAB6ED6-70F0-416F-85B7-4B11ACD037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5563093"/>
              </p:ext>
            </p:extLst>
          </p:nvPr>
        </p:nvGraphicFramePr>
        <p:xfrm>
          <a:off x="457200" y="1424284"/>
          <a:ext cx="8229600" cy="4150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59872">
                  <a:extLst>
                    <a:ext uri="{9D8B030D-6E8A-4147-A177-3AD203B41FA5}">
                      <a16:colId xmlns:a16="http://schemas.microsoft.com/office/drawing/2014/main" val="1626448599"/>
                    </a:ext>
                  </a:extLst>
                </a:gridCol>
                <a:gridCol w="6369728">
                  <a:extLst>
                    <a:ext uri="{9D8B030D-6E8A-4147-A177-3AD203B41FA5}">
                      <a16:colId xmlns:a16="http://schemas.microsoft.com/office/drawing/2014/main" val="557963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 Narrow" panose="020B0606020202030204" pitchFamily="34" charset="0"/>
                        </a:rPr>
                        <a:t>Functionalitate</a:t>
                      </a:r>
                      <a:r>
                        <a:rPr lang="en-US" sz="1400" dirty="0">
                          <a:latin typeface="Arial Narrow" panose="020B0606020202030204" pitchFamily="34" charset="0"/>
                        </a:rPr>
                        <a:t>: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Arial Narrow" panose="020B0606020202030204" pitchFamily="34" charset="0"/>
                        </a:rPr>
                        <a:t>Descriere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:</a:t>
                      </a:r>
                      <a:endParaRPr lang="en-US" sz="1400" dirty="0" err="1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423478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GB" sz="1400" b="1" dirty="0" err="1">
                          <a:latin typeface="Arial Narrow" panose="020B0606020202030204" pitchFamily="34" charset="0"/>
                        </a:rPr>
                        <a:t>Rol</a:t>
                      </a:r>
                      <a:r>
                        <a:rPr lang="en-GB" sz="1400" b="1" dirty="0">
                          <a:latin typeface="Arial Narrow" panose="020B0606020202030204" pitchFamily="34" charset="0"/>
                        </a:rPr>
                        <a:t> principal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: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Aplicația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events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este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inima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proiectului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–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gestionează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evenimentele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(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creare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,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afișare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,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căutare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,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înscriere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,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comentarii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etc.).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2675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Crearea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de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evenimente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Organizatorii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pot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adăuga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evenimente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noi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cu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titlu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,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descriere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,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dată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,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locație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, imagine,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categorie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etc.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7939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Editare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/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ștergere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Arial Narrow" panose="020B0606020202030204" pitchFamily="34" charset="0"/>
                        </a:rPr>
                        <a:t>Organizatorii își pot edita sau șterge evenimentele proprii.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83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Afișare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listă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Arial Narrow" panose="020B0606020202030204" pitchFamily="34" charset="0"/>
                        </a:rPr>
                        <a:t>Oricine poate vedea lista de evenimente cu opțiuni de filtrare (titlu, locație, dată, categorie, stare).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627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Detalii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eveniment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Arial Narrow" panose="020B0606020202030204" pitchFamily="34" charset="0"/>
                        </a:rPr>
                        <a:t>Pagina fiecărui eveniment conține descriere, perioada, locația, comentarii etc.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9673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Înscriere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/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dezabonare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dirty="0" err="1">
                          <a:latin typeface="Arial Narrow" panose="020B0606020202030204" pitchFamily="34" charset="0"/>
                        </a:rPr>
                        <a:t>Utilizatorii</a:t>
                      </a:r>
                      <a:r>
                        <a:rPr lang="es-ES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ES" sz="1400" dirty="0" err="1">
                          <a:latin typeface="Arial Narrow" panose="020B0606020202030204" pitchFamily="34" charset="0"/>
                        </a:rPr>
                        <a:t>logați</a:t>
                      </a:r>
                      <a:r>
                        <a:rPr lang="es-ES" sz="1400" dirty="0">
                          <a:latin typeface="Arial Narrow" panose="020B0606020202030204" pitchFamily="34" charset="0"/>
                        </a:rPr>
                        <a:t> se </a:t>
                      </a:r>
                      <a:r>
                        <a:rPr lang="es-ES" sz="1400" dirty="0" err="1">
                          <a:latin typeface="Arial Narrow" panose="020B0606020202030204" pitchFamily="34" charset="0"/>
                        </a:rPr>
                        <a:t>pot</a:t>
                      </a:r>
                      <a:r>
                        <a:rPr lang="es-ES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ES" sz="1400" dirty="0" err="1">
                          <a:latin typeface="Arial Narrow" panose="020B0606020202030204" pitchFamily="34" charset="0"/>
                        </a:rPr>
                        <a:t>înscrie</a:t>
                      </a:r>
                      <a:r>
                        <a:rPr lang="es-ES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ES" sz="1400" dirty="0" err="1">
                          <a:latin typeface="Arial Narrow" panose="020B0606020202030204" pitchFamily="34" charset="0"/>
                        </a:rPr>
                        <a:t>sau</a:t>
                      </a:r>
                      <a:r>
                        <a:rPr lang="es-ES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s-ES" sz="1400" dirty="0" err="1">
                          <a:latin typeface="Arial Narrow" panose="020B0606020202030204" pitchFamily="34" charset="0"/>
                        </a:rPr>
                        <a:t>dezabona</a:t>
                      </a:r>
                      <a:r>
                        <a:rPr lang="es-ES" sz="1400" dirty="0">
                          <a:latin typeface="Arial Narrow" panose="020B0606020202030204" pitchFamily="34" charset="0"/>
                        </a:rPr>
                        <a:t> de la </a:t>
                      </a:r>
                      <a:r>
                        <a:rPr lang="es-ES" sz="1400" dirty="0" err="1">
                          <a:latin typeface="Arial Narrow" panose="020B0606020202030204" pitchFamily="34" charset="0"/>
                        </a:rPr>
                        <a:t>evenimente</a:t>
                      </a:r>
                      <a:r>
                        <a:rPr lang="es-ES" sz="1400" dirty="0">
                          <a:latin typeface="Arial Narrow" panose="020B0606020202030204" pitchFamily="34" charset="0"/>
                        </a:rPr>
                        <a:t>.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588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Comentarii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Arial Narrow" panose="020B0606020202030204" pitchFamily="34" charset="0"/>
                        </a:rPr>
                        <a:t>Utilizatorii pot adăuga comentarii la evenimente.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7712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Arial Narrow" panose="020B0606020202030204" pitchFamily="34" charset="0"/>
                        </a:rPr>
                        <a:t>Dashboard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Arial Narrow" panose="020B0606020202030204" pitchFamily="34" charset="0"/>
                        </a:rPr>
                        <a:t>Utilizatorii și organizatorii au pagini dedicate cu propriile evenimente.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506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b="1" dirty="0">
                          <a:latin typeface="Arial Narrow" panose="020B0606020202030204" pitchFamily="34" charset="0"/>
                        </a:rPr>
                        <a:t>API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Expune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date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despre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evenimente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viitoare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în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format JSON,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pentru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consum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de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către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alte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aplicații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146883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1F218-B183-4F05-A640-3D86A0C09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97025-DB39-4C67-B5B2-34253EEC92A6}" type="datetimeyyyy">
              <a:rPr lang="en-US" smtClean="0"/>
              <a:t>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BE162-EACC-493B-A1A9-B71E4D937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PythonRemoteRO71 - Marian COSTACHE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A7396-9F4A-4E13-BCE2-4E7A36E9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752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6504B-0202-4503-A17C-5242F7F77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5760"/>
          </a:xfrm>
          <a:solidFill>
            <a:schemeClr val="bg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>
            <a:noAutofit/>
          </a:bodyPr>
          <a:lstStyle/>
          <a:p>
            <a:pPr algn="l"/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2.1.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Aplicația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events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– Ce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conţine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aplicaţia</a:t>
            </a:r>
            <a:endParaRPr lang="en-GB" sz="1800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0A7E6F53-67A3-4BCA-AAA7-39175495F3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7003499"/>
              </p:ext>
            </p:extLst>
          </p:nvPr>
        </p:nvGraphicFramePr>
        <p:xfrm>
          <a:off x="457200" y="940863"/>
          <a:ext cx="8229600" cy="2372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9771">
                  <a:extLst>
                    <a:ext uri="{9D8B030D-6E8A-4147-A177-3AD203B41FA5}">
                      <a16:colId xmlns:a16="http://schemas.microsoft.com/office/drawing/2014/main" val="181993712"/>
                    </a:ext>
                  </a:extLst>
                </a:gridCol>
                <a:gridCol w="4110361">
                  <a:extLst>
                    <a:ext uri="{9D8B030D-6E8A-4147-A177-3AD203B41FA5}">
                      <a16:colId xmlns:a16="http://schemas.microsoft.com/office/drawing/2014/main" val="2472759311"/>
                    </a:ext>
                  </a:extLst>
                </a:gridCol>
                <a:gridCol w="2179468">
                  <a:extLst>
                    <a:ext uri="{9D8B030D-6E8A-4147-A177-3AD203B41FA5}">
                      <a16:colId xmlns:a16="http://schemas.microsoft.com/office/drawing/2014/main" val="2725063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Componentă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Descriere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: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Link: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987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Arial Narrow" panose="020B0606020202030204" pitchFamily="34" charset="0"/>
                        </a:rPr>
                        <a:t>models.py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Modelele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: Event, Registration, Comment (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salvarea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datelor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în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DB)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Arial Narrow" panose="020B0606020202030204" pitchFamily="34" charset="0"/>
                          <a:hlinkClick r:id="rId2" action="ppaction://hlinkfile"/>
                        </a:rPr>
                        <a:t>..\📦 events\models.py.pdf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440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Arial Narrow" panose="020B0606020202030204" pitchFamily="34" charset="0"/>
                        </a:rPr>
                        <a:t>views.py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Arial Narrow" panose="020B0606020202030204" pitchFamily="34" charset="0"/>
                        </a:rPr>
                        <a:t>Funcții care controlează logica de afișare și salvare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155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Arial Narrow" panose="020B0606020202030204" pitchFamily="34" charset="0"/>
                        </a:rPr>
                        <a:t>forms.py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Arial Narrow" panose="020B0606020202030204" pitchFamily="34" charset="0"/>
                        </a:rPr>
                        <a:t>Formulare pentru căutare, creare evenimente și comentarii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  <a:hlinkClick r:id="rId3" action="ppaction://hlinkfile"/>
                        </a:rPr>
                        <a:t>..\📦 events\forms.py.pdf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6785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Arial Narrow" panose="020B0606020202030204" pitchFamily="34" charset="0"/>
                        </a:rPr>
                        <a:t>templates/events/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Arial Narrow" panose="020B0606020202030204" pitchFamily="34" charset="0"/>
                        </a:rPr>
                        <a:t>Template-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uri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HTML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pentru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listă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,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detalii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, formular etc.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279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Arial Narrow" panose="020B0606020202030204" pitchFamily="34" charset="0"/>
                        </a:rPr>
                        <a:t>urls.py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Rute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care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leagă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URL-urile de view-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uri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(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logica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din views.py)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>
                          <a:latin typeface="Arial Narrow" panose="020B0606020202030204" pitchFamily="34" charset="0"/>
                          <a:hlinkClick r:id="rId4" action="ppaction://hlinkfile"/>
                        </a:rPr>
                        <a:t>..\📦 events\urls.py.pdf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9640084"/>
                  </a:ext>
                </a:extLst>
              </a:tr>
            </a:tbl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5F5EF-FC02-46D3-9ABF-3B5FFC4A3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97025-DB39-4C67-B5B2-34253EEC92A6}" type="datetimeyyyy">
              <a:rPr lang="en-US" smtClean="0"/>
              <a:t>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B0FB8-8228-48B5-A07B-07EDD2E07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PythonRemoteRO71 - Marian COSTACHE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FBE8B-8421-4E5B-9B9C-B766E22DE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9770D87-1A5D-47DB-85E3-6F90DE021A3E}"/>
              </a:ext>
            </a:extLst>
          </p:cNvPr>
          <p:cNvSpPr txBox="1">
            <a:spLocks/>
          </p:cNvSpPr>
          <p:nvPr/>
        </p:nvSpPr>
        <p:spPr>
          <a:xfrm>
            <a:off x="457200" y="3705128"/>
            <a:ext cx="8229600" cy="365760"/>
          </a:xfrm>
          <a:prstGeom prst="rect">
            <a:avLst/>
          </a:prstGeom>
          <a:solidFill>
            <a:schemeClr val="bg2"/>
          </a:solidFill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2.2.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Aplicația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US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events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–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Interacțiuni</a:t>
            </a:r>
            <a: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 </a:t>
            </a:r>
            <a:r>
              <a:rPr lang="en-US" sz="18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</a:rPr>
              <a:t>principale</a:t>
            </a:r>
            <a:endParaRPr lang="en-GB" sz="1800" dirty="0"/>
          </a:p>
        </p:txBody>
      </p:sp>
      <p:graphicFrame>
        <p:nvGraphicFramePr>
          <p:cNvPr id="9" name="Table 7">
            <a:extLst>
              <a:ext uri="{FF2B5EF4-FFF2-40B4-BE49-F238E27FC236}">
                <a16:creationId xmlns:a16="http://schemas.microsoft.com/office/drawing/2014/main" id="{1FFDE62E-F773-4149-9DA4-8B936F87BD3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08856399"/>
              </p:ext>
            </p:extLst>
          </p:nvPr>
        </p:nvGraphicFramePr>
        <p:xfrm>
          <a:off x="457200" y="4352559"/>
          <a:ext cx="822960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9771">
                  <a:extLst>
                    <a:ext uri="{9D8B030D-6E8A-4147-A177-3AD203B41FA5}">
                      <a16:colId xmlns:a16="http://schemas.microsoft.com/office/drawing/2014/main" val="181993712"/>
                    </a:ext>
                  </a:extLst>
                </a:gridCol>
                <a:gridCol w="6289829">
                  <a:extLst>
                    <a:ext uri="{9D8B030D-6E8A-4147-A177-3AD203B41FA5}">
                      <a16:colId xmlns:a16="http://schemas.microsoft.com/office/drawing/2014/main" val="2472759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Arial Narrow" panose="020B0606020202030204" pitchFamily="34" charset="0"/>
                        </a:rPr>
                        <a:t>I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nterac</a:t>
                      </a:r>
                      <a:r>
                        <a:rPr lang="it-IT" sz="1400" dirty="0">
                          <a:latin typeface="Arial Narrow" panose="020B0606020202030204" pitchFamily="34" charset="0"/>
                        </a:rPr>
                        <a:t>ț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iune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cu: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Descriere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: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4987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aplica</a:t>
                      </a:r>
                      <a:r>
                        <a:rPr lang="it-IT" sz="1400" dirty="0">
                          <a:latin typeface="Arial Narrow" panose="020B0606020202030204" pitchFamily="34" charset="0"/>
                        </a:rPr>
                        <a:t>ția user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preia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UserProfile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pentru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</a:t>
                      </a:r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roluri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(user / organizer).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5440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baza</a:t>
                      </a:r>
                      <a:r>
                        <a:rPr lang="en-GB" sz="1400" dirty="0">
                          <a:latin typeface="Arial Narrow" panose="020B0606020202030204" pitchFamily="34" charset="0"/>
                        </a:rPr>
                        <a:t> de date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Arial Narrow" panose="020B0606020202030204" pitchFamily="34" charset="0"/>
                        </a:rPr>
                        <a:t>salvează evenimente, înscrieri, comentarii.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01559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400" dirty="0" err="1">
                          <a:latin typeface="Arial Narrow" panose="020B0606020202030204" pitchFamily="34" charset="0"/>
                        </a:rPr>
                        <a:t>event_client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it-IT" sz="1400" dirty="0">
                          <a:latin typeface="Arial Narrow" panose="020B0606020202030204" pitchFamily="34" charset="0"/>
                        </a:rPr>
                        <a:t>oferă date prin API (/api/upcoming/), consumate apoi de aplicația client</a:t>
                      </a:r>
                      <a:endParaRPr lang="en-GB" sz="1400" dirty="0">
                        <a:latin typeface="Arial Narrow" panose="020B060602020203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6785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017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1322</TotalTime>
  <Words>4024</Words>
  <Application>Microsoft Office PowerPoint</Application>
  <PresentationFormat>On-screen Show (4:3)</PresentationFormat>
  <Paragraphs>521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Arial Narrow</vt:lpstr>
      <vt:lpstr>Calibri</vt:lpstr>
      <vt:lpstr>Symbol</vt:lpstr>
      <vt:lpstr>Office Theme</vt:lpstr>
      <vt:lpstr>Proiect: Platformă - Centralizator de evenimente</vt:lpstr>
      <vt:lpstr>Scopul proiectului</vt:lpstr>
      <vt:lpstr>Tehnologii și instrumente utilizate</vt:lpstr>
      <vt:lpstr>Arhitectura generală</vt:lpstr>
      <vt:lpstr>Flux: utilizator ↔ views ↔ template ↔ DB</vt:lpstr>
      <vt:lpstr>Integrarea frontend–backend</vt:lpstr>
      <vt:lpstr>1. Aplicația event_aggregator – Nucleul Proiectului</vt:lpstr>
      <vt:lpstr>2. Aplicația events - Gestiunea evenimentelor</vt:lpstr>
      <vt:lpstr>2.1. Aplicația events – Ce conţine aplicaţia</vt:lpstr>
      <vt:lpstr>3. Aplicația users - Gestiunea utilizatorilor și a rolurilor</vt:lpstr>
      <vt:lpstr>3.1. Aplicația users – Ce conţine aplicaţia</vt:lpstr>
      <vt:lpstr>4. Aplicația event_client</vt:lpstr>
      <vt:lpstr>4.1. Ce este un API?</vt:lpstr>
      <vt:lpstr>5.1. Modelele principale – events</vt:lpstr>
      <vt:lpstr>5.3. Formulare – events</vt:lpstr>
      <vt:lpstr>6.1. Funcționalități publice – events/views</vt:lpstr>
      <vt:lpstr>6.3. Funcționalități cu login – events/views</vt:lpstr>
      <vt:lpstr>7.1.Template-uri HTML – event_aggregator</vt:lpstr>
      <vt:lpstr>7.3.Template-uri HTML – events</vt:lpstr>
      <vt:lpstr>8. Fișiere statice și media</vt:lpstr>
      <vt:lpstr>9. Baza de date</vt:lpstr>
      <vt:lpstr>9.2. Baza de date - relații între tabelele principale</vt:lpstr>
      <vt:lpstr>10. Funcționalități extra</vt:lpstr>
      <vt:lpstr>11.1. Capturi de ecran  - utilizatori cu rol de Organizator şi Utilizator standard – pagini principale</vt:lpstr>
      <vt:lpstr>11.2. Capturi de ecran  - utilizator cu rol de Organizator – adăugare şi editare evenimente</vt:lpstr>
      <vt:lpstr>Reflecție personală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 Aggregator</dc:title>
  <dc:subject/>
  <dc:creator>Admin</dc:creator>
  <cp:keywords/>
  <dc:description>generated using python-pptx</dc:description>
  <cp:lastModifiedBy>Costache Marian</cp:lastModifiedBy>
  <cp:revision>85</cp:revision>
  <cp:lastPrinted>2025-07-08T15:18:33Z</cp:lastPrinted>
  <dcterms:created xsi:type="dcterms:W3CDTF">2013-01-27T09:14:16Z</dcterms:created>
  <dcterms:modified xsi:type="dcterms:W3CDTF">2025-07-09T16:01:21Z</dcterms:modified>
  <cp:category/>
</cp:coreProperties>
</file>