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  <p:sldMasterId id="2147483693" r:id="rId3"/>
  </p:sldMasterIdLst>
  <p:notesMasterIdLst>
    <p:notesMasterId r:id="rId29"/>
  </p:notesMasterIdLst>
  <p:sldIdLst>
    <p:sldId id="256" r:id="rId4"/>
    <p:sldId id="260" r:id="rId5"/>
    <p:sldId id="261" r:id="rId6"/>
    <p:sldId id="277" r:id="rId7"/>
    <p:sldId id="278" r:id="rId8"/>
    <p:sldId id="279" r:id="rId9"/>
    <p:sldId id="281" r:id="rId10"/>
    <p:sldId id="283" r:id="rId11"/>
    <p:sldId id="284" r:id="rId12"/>
    <p:sldId id="286" r:id="rId13"/>
    <p:sldId id="290" r:id="rId14"/>
    <p:sldId id="291" r:id="rId15"/>
    <p:sldId id="289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76" r:id="rId2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4815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IN" sz="1100" dirty="0" smtClean="0"/>
              <a:t>The connection weights of neurons in the neural network can be decided in several ways such as by random initialization, genetic algorithm, and quantum computing.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 descr="\\Server\D\jyoti\FI023_BITS_v1\styleguide img\IMG_5627_b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0" y="3211116"/>
            <a:ext cx="9144000" cy="1932300"/>
          </a:xfrm>
          <a:prstGeom prst="rect">
            <a:avLst/>
          </a:prstGeom>
          <a:solidFill>
            <a:schemeClr val="lt1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247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Shape 170" descr="Picture 7.png"/>
          <p:cNvPicPr preferRelativeResize="0"/>
          <p:nvPr/>
        </p:nvPicPr>
        <p:blipFill rotWithShape="1">
          <a:blip r:embed="rId3">
            <a:alphaModFix/>
          </a:blip>
          <a:srcRect l="1922" b="5338"/>
          <a:stretch/>
        </p:blipFill>
        <p:spPr>
          <a:xfrm>
            <a:off x="6629401" y="0"/>
            <a:ext cx="2193925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2882900" y="5081588"/>
            <a:ext cx="2895600" cy="570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12700" y="5081588"/>
            <a:ext cx="2895600" cy="570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778500" y="5081588"/>
            <a:ext cx="2895600" cy="5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6858000" y="571500"/>
            <a:ext cx="220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100" dirty="0"/>
          </a:p>
        </p:txBody>
      </p:sp>
      <p:sp>
        <p:nvSpPr>
          <p:cNvPr id="175" name="Shape 175"/>
          <p:cNvSpPr txBox="1"/>
          <p:nvPr/>
        </p:nvSpPr>
        <p:spPr>
          <a:xfrm>
            <a:off x="7086600" y="878682"/>
            <a:ext cx="19050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100"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04800" y="3486150"/>
            <a:ext cx="8458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95536" y="205978"/>
            <a:ext cx="6120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4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532440" y="4677985"/>
            <a:ext cx="6114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95536" y="205978"/>
            <a:ext cx="6120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4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32440" y="4677985"/>
            <a:ext cx="6114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0" y="3242858"/>
            <a:ext cx="1308600" cy="58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97" name="Shape 197"/>
          <p:cNvSpPr/>
          <p:nvPr/>
        </p:nvSpPr>
        <p:spPr>
          <a:xfrm rot="10800000" flipH="1">
            <a:off x="-3142" y="53585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sz="3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04" name="Shape 204"/>
          <p:cNvSpPr/>
          <p:nvPr/>
        </p:nvSpPr>
        <p:spPr>
          <a:xfrm rot="10800000" flipH="1">
            <a:off x="-3142" y="238370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95536" y="205978"/>
            <a:ext cx="6120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4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532440" y="4677985"/>
            <a:ext cx="6114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16" name="Shape 216"/>
          <p:cNvSpPr/>
          <p:nvPr/>
        </p:nvSpPr>
        <p:spPr>
          <a:xfrm rot="10800000" flipH="1">
            <a:off x="-3142" y="53585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3"/>
          </p:nvPr>
        </p:nvSpPr>
        <p:spPr>
          <a:xfrm>
            <a:off x="5629972" y="1477106"/>
            <a:ext cx="2999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4"/>
          </p:nvPr>
        </p:nvSpPr>
        <p:spPr>
          <a:xfrm>
            <a:off x="5375218" y="1909304"/>
            <a:ext cx="3253800" cy="25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25" name="Shape 22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26" name="Shape 226"/>
          <p:cNvSpPr/>
          <p:nvPr/>
        </p:nvSpPr>
        <p:spPr>
          <a:xfrm rot="10800000" flipH="1">
            <a:off x="-3142" y="53585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32" name="Shape 232"/>
          <p:cNvSpPr/>
          <p:nvPr/>
        </p:nvSpPr>
        <p:spPr>
          <a:xfrm rot="10800000" flipH="1">
            <a:off x="-3142" y="53585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37" name="Shape 237"/>
          <p:cNvSpPr/>
          <p:nvPr/>
        </p:nvSpPr>
        <p:spPr>
          <a:xfrm rot="10800000" flipH="1">
            <a:off x="-3142" y="53585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742259" y="334566"/>
            <a:ext cx="38862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2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45" name="Shape 245"/>
          <p:cNvSpPr/>
          <p:nvPr/>
        </p:nvSpPr>
        <p:spPr>
          <a:xfrm rot="10800000" flipH="1">
            <a:off x="-3142" y="53585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941910" y="3600450"/>
            <a:ext cx="66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pic" idx="2"/>
          </p:nvPr>
        </p:nvSpPr>
        <p:spPr>
          <a:xfrm>
            <a:off x="1941909" y="476224"/>
            <a:ext cx="6686400" cy="28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941910" y="4025503"/>
            <a:ext cx="6686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52" name="Shape 252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53" name="Shape 253"/>
          <p:cNvSpPr/>
          <p:nvPr/>
        </p:nvSpPr>
        <p:spPr>
          <a:xfrm rot="10800000" flipH="1">
            <a:off x="-3142" y="3683866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941909" y="457200"/>
            <a:ext cx="66864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941909" y="3265535"/>
            <a:ext cx="66864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60" name="Shape 260"/>
          <p:cNvSpPr/>
          <p:nvPr/>
        </p:nvSpPr>
        <p:spPr>
          <a:xfrm rot="10800000" flipH="1">
            <a:off x="-3142" y="238370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1941909" y="3265535"/>
            <a:ext cx="66864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68" name="Shape 268"/>
          <p:cNvSpPr/>
          <p:nvPr/>
        </p:nvSpPr>
        <p:spPr>
          <a:xfrm rot="10800000" flipH="1">
            <a:off x="-3142" y="238370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70" name="Shape 270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 dirty="0"/>
          </a:p>
        </p:txBody>
      </p:sp>
      <p:sp>
        <p:nvSpPr>
          <p:cNvPr id="271" name="Shape 271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941910" y="1828800"/>
            <a:ext cx="66864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941910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76" name="Shape 276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77" name="Shape 277"/>
          <p:cNvSpPr/>
          <p:nvPr/>
        </p:nvSpPr>
        <p:spPr>
          <a:xfrm rot="10800000" flipH="1">
            <a:off x="-3142" y="3683866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85" name="Shape 285"/>
          <p:cNvSpPr/>
          <p:nvPr/>
        </p:nvSpPr>
        <p:spPr>
          <a:xfrm rot="10800000" flipH="1">
            <a:off x="-3142" y="3683866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87" name="Shape 287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 dirty="0"/>
          </a:p>
        </p:txBody>
      </p:sp>
      <p:sp>
        <p:nvSpPr>
          <p:cNvPr id="288" name="Shape 288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1941909" y="3257550"/>
            <a:ext cx="6686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2"/>
          </p:nvPr>
        </p:nvSpPr>
        <p:spPr>
          <a:xfrm>
            <a:off x="1941910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95" name="Shape 295"/>
          <p:cNvSpPr/>
          <p:nvPr/>
        </p:nvSpPr>
        <p:spPr>
          <a:xfrm rot="10800000" flipH="1">
            <a:off x="-3142" y="3683866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 rot="5400000">
            <a:off x="3827859" y="-285600"/>
            <a:ext cx="2914800" cy="6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01" name="Shape 301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02" name="Shape 302"/>
          <p:cNvSpPr/>
          <p:nvPr/>
        </p:nvSpPr>
        <p:spPr>
          <a:xfrm rot="10800000" flipH="1">
            <a:off x="-3142" y="53585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309" name="Shape 309"/>
          <p:cNvSpPr/>
          <p:nvPr/>
        </p:nvSpPr>
        <p:spPr>
          <a:xfrm rot="10800000" flipH="1">
            <a:off x="-3142" y="535854"/>
            <a:ext cx="1191300" cy="38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3276600" y="4947292"/>
            <a:ext cx="58674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dirty="0"/>
          </a:p>
        </p:txBody>
      </p:sp>
      <p:pic>
        <p:nvPicPr>
          <p:cNvPr id="53" name="Shape 53" descr="Picture 7.png"/>
          <p:cNvPicPr preferRelativeResize="0"/>
          <p:nvPr/>
        </p:nvPicPr>
        <p:blipFill rotWithShape="1">
          <a:blip r:embed="rId13">
            <a:alphaModFix/>
          </a:blip>
          <a:srcRect l="1922" b="5338"/>
          <a:stretch/>
        </p:blipFill>
        <p:spPr>
          <a:xfrm>
            <a:off x="6629401" y="-1"/>
            <a:ext cx="2193193" cy="519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2133600" y="4914901"/>
            <a:ext cx="7010409" cy="34200"/>
            <a:chOff x="1905000" y="6553200"/>
            <a:chExt cx="7010409" cy="45600"/>
          </a:xfrm>
        </p:grpSpPr>
        <p:sp>
          <p:nvSpPr>
            <p:cNvPr id="55" name="Shape 55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Shape 58"/>
          <p:cNvGrpSpPr/>
          <p:nvPr/>
        </p:nvGrpSpPr>
        <p:grpSpPr>
          <a:xfrm>
            <a:off x="0" y="971551"/>
            <a:ext cx="7010409" cy="34200"/>
            <a:chOff x="1905000" y="6553200"/>
            <a:chExt cx="7010409" cy="45600"/>
          </a:xfrm>
        </p:grpSpPr>
        <p:sp>
          <p:nvSpPr>
            <p:cNvPr id="59" name="Shape 59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Shape 135"/>
          <p:cNvGrpSpPr/>
          <p:nvPr/>
        </p:nvGrpSpPr>
        <p:grpSpPr>
          <a:xfrm>
            <a:off x="-12" y="171449"/>
            <a:ext cx="2138646" cy="4978997"/>
            <a:chOff x="2487613" y="285750"/>
            <a:chExt cx="2428900" cy="5654738"/>
          </a:xfrm>
        </p:grpSpPr>
        <p:sp>
          <p:nvSpPr>
            <p:cNvPr id="136" name="Shape 136"/>
            <p:cNvSpPr/>
            <p:nvPr/>
          </p:nvSpPr>
          <p:spPr>
            <a:xfrm>
              <a:off x="2487613" y="2284413"/>
              <a:ext cx="85800" cy="53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2597151" y="2779713"/>
              <a:ext cx="550800" cy="19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3175001" y="4730750"/>
              <a:ext cx="519000" cy="12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3305176" y="5630863"/>
              <a:ext cx="146100" cy="3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2573338" y="2817813"/>
              <a:ext cx="700200" cy="283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2506663" y="285750"/>
              <a:ext cx="90600" cy="249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2554288" y="2598738"/>
              <a:ext cx="66600" cy="42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3143251" y="4757738"/>
              <a:ext cx="162000" cy="8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148013" y="1282700"/>
              <a:ext cx="1768500" cy="344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3273426" y="5653088"/>
              <a:ext cx="138000" cy="28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43251" y="4656138"/>
              <a:ext cx="31800" cy="18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211513" y="5410200"/>
              <a:ext cx="203100" cy="53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20452" y="-589"/>
            <a:ext cx="1767607" cy="5140613"/>
            <a:chOff x="6627813" y="194833"/>
            <a:chExt cx="1952725" cy="5678980"/>
          </a:xfrm>
        </p:grpSpPr>
        <p:sp>
          <p:nvSpPr>
            <p:cNvPr id="149" name="Shape 149"/>
            <p:cNvSpPr/>
            <p:nvPr/>
          </p:nvSpPr>
          <p:spPr>
            <a:xfrm>
              <a:off x="6627813" y="194833"/>
              <a:ext cx="409500" cy="364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7061201" y="3771900"/>
              <a:ext cx="350700" cy="130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39026" y="5053013"/>
              <a:ext cx="357300" cy="8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7037388" y="3811588"/>
              <a:ext cx="457200" cy="18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6992938" y="1263650"/>
              <a:ext cx="144600" cy="250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7526338" y="5640388"/>
              <a:ext cx="111000" cy="23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7021513" y="3598863"/>
              <a:ext cx="68400" cy="4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7412038" y="2801938"/>
              <a:ext cx="1168500" cy="225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7494588" y="5664200"/>
              <a:ext cx="99900" cy="20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12038" y="5081588"/>
              <a:ext cx="1143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12038" y="4978400"/>
              <a:ext cx="31800" cy="18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7439026" y="5434013"/>
              <a:ext cx="174600" cy="4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1" name="Shape 16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941909" y="1600200"/>
            <a:ext cx="66864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444208" y="2859782"/>
            <a:ext cx="2869500" cy="178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0">
              <a:lnSpc>
                <a:spcPct val="100000"/>
              </a:lnSpc>
            </a:pPr>
            <a:endParaRPr lang="en-IN" sz="1600" b="0" dirty="0"/>
          </a:p>
          <a:p>
            <a:pPr lvl="0" indent="0">
              <a:lnSpc>
                <a:spcPct val="150000"/>
              </a:lnSpc>
            </a:pPr>
            <a:r>
              <a:rPr lang="en-IN" sz="1600" b="0" dirty="0"/>
              <a:t>Submitted by:</a:t>
            </a:r>
            <a:endParaRPr lang="en-IN" sz="1400" dirty="0"/>
          </a:p>
          <a:p>
            <a:pPr lvl="0" indent="0">
              <a:lnSpc>
                <a:spcPct val="150000"/>
              </a:lnSpc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Ameya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Dhamnaskar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lnSpc>
                <a:spcPct val="100000"/>
              </a:lnSpc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2014A3PS0187P</a:t>
            </a:r>
          </a:p>
          <a:p>
            <a:pPr indent="0">
              <a:lnSpc>
                <a:spcPct val="100000"/>
              </a:lnSpc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Arjun Gupta</a:t>
            </a:r>
            <a:r>
              <a:rPr lang="en" sz="1600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	  </a:t>
            </a:r>
            <a:r>
              <a:rPr lang="en" sz="1600" b="0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2014B4A30754P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lnSpc>
                <a:spcPct val="100000"/>
              </a:lnSpc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Sonali R. Medani</a:t>
            </a:r>
          </a:p>
          <a:p>
            <a:pPr lvl="0" indent="0">
              <a:lnSpc>
                <a:spcPct val="100000"/>
              </a:lnSpc>
            </a:pPr>
            <a:r>
              <a:rPr lang="e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2014B2A30563P</a:t>
            </a:r>
          </a:p>
          <a:p>
            <a:pPr lvl="0" indent="0"/>
            <a:endParaRPr sz="1800" b="0"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17" name="Shape 317"/>
          <p:cNvSpPr txBox="1">
            <a:spLocks noGrp="1"/>
          </p:cNvSpPr>
          <p:nvPr>
            <p:ph type="ctrTitle" idx="4294967295"/>
          </p:nvPr>
        </p:nvSpPr>
        <p:spPr>
          <a:xfrm>
            <a:off x="323528" y="3159000"/>
            <a:ext cx="5965800" cy="1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2000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Century Gothic"/>
              </a:rPr>
              <a:t>    </a:t>
            </a:r>
            <a:r>
              <a:rPr lang="en" sz="2000" b="1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Century Gothic"/>
              </a:rPr>
              <a:t/>
            </a:r>
            <a:br>
              <a:rPr lang="en" sz="2000" b="1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Century Gothic"/>
              </a:rPr>
            </a:br>
            <a:r>
              <a:rPr lang="en-IN" sz="2400" b="1" dirty="0"/>
              <a:t>Realization of Quantum Inspired Neural Network for Signature Verification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" sz="2400" b="1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Century Gothic"/>
              </a:rPr>
              <a:t/>
            </a:r>
            <a:br>
              <a:rPr lang="en" sz="2400" b="1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Century Gothic"/>
              </a:rPr>
            </a:br>
            <a:r>
              <a:rPr lang="en" sz="2400" b="1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Century Gothic"/>
              </a:rPr>
              <a:t>    </a:t>
            </a:r>
            <a:r>
              <a:rPr lang="en" sz="2000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Century Gothic"/>
              </a:rPr>
              <a:t>Under the Supervision of</a:t>
            </a: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" sz="2000" b="1" i="0" u="none" strike="noStrike" cap="none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Century Gothic"/>
              </a:rPr>
              <a:t>Dr. Ashish Patel</a:t>
            </a:r>
            <a:r>
              <a:rPr lang="en" sz="1900" b="0" i="0" u="none" strike="noStrike" cap="none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" sz="1900" b="0" i="0" u="none" strike="noStrike" cap="none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900" b="0" i="0" u="none" strike="noStrike" cap="none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7494"/>
            <a:ext cx="7772400" cy="1021500"/>
          </a:xfrm>
        </p:spPr>
        <p:txBody>
          <a:bodyPr/>
          <a:lstStyle/>
          <a:p>
            <a:r>
              <a:rPr lang="en-IN" sz="4800" dirty="0" err="1">
                <a:solidFill>
                  <a:srgbClr val="002060"/>
                </a:solidFill>
              </a:rPr>
              <a:t>Preprocessing</a:t>
            </a:r>
            <a:endParaRPr lang="en-IN" sz="4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987574"/>
            <a:ext cx="87129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Converting to black and white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Noise Removal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Image Resizing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Image Thinning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Image cropping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01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6" t="31235" r="19457" b="37142"/>
          <a:stretch/>
        </p:blipFill>
        <p:spPr bwMode="auto">
          <a:xfrm>
            <a:off x="1547664" y="1707654"/>
            <a:ext cx="643623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44321" r="21459" b="32593"/>
          <a:stretch/>
        </p:blipFill>
        <p:spPr bwMode="auto">
          <a:xfrm>
            <a:off x="1547664" y="3220730"/>
            <a:ext cx="5740400" cy="158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13159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Noise Removal</a:t>
            </a:r>
          </a:p>
        </p:txBody>
      </p:sp>
    </p:spTree>
    <p:extLst>
      <p:ext uri="{BB962C8B-B14F-4D97-AF65-F5344CB8AC3E}">
        <p14:creationId xmlns:p14="http://schemas.microsoft.com/office/powerpoint/2010/main" val="277441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t="28518" r="22222" b="10000"/>
          <a:stretch/>
        </p:blipFill>
        <p:spPr bwMode="auto">
          <a:xfrm>
            <a:off x="1475656" y="1635646"/>
            <a:ext cx="670560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05958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Image Thinning</a:t>
            </a:r>
          </a:p>
        </p:txBody>
      </p:sp>
    </p:spTree>
    <p:extLst>
      <p:ext uri="{BB962C8B-B14F-4D97-AF65-F5344CB8AC3E}">
        <p14:creationId xmlns:p14="http://schemas.microsoft.com/office/powerpoint/2010/main" val="331762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351696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438200"/>
            <a:ext cx="86409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Angle of the signature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Centre of mass coordinates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No. of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Most dense columns and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Density of 5 most dense patches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6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 t="27284" r="22361" b="44074"/>
          <a:stretch/>
        </p:blipFill>
        <p:spPr bwMode="auto">
          <a:xfrm>
            <a:off x="611560" y="1871132"/>
            <a:ext cx="8208912" cy="242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3159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No. of Loops</a:t>
            </a:r>
          </a:p>
        </p:txBody>
      </p:sp>
    </p:spTree>
    <p:extLst>
      <p:ext uri="{BB962C8B-B14F-4D97-AF65-F5344CB8AC3E}">
        <p14:creationId xmlns:p14="http://schemas.microsoft.com/office/powerpoint/2010/main" val="402632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7"/>
          <p:cNvSpPr txBox="1">
            <a:spLocks noGrp="1"/>
          </p:cNvSpPr>
          <p:nvPr/>
        </p:nvSpPr>
        <p:spPr>
          <a:xfrm>
            <a:off x="395536" y="2120338"/>
            <a:ext cx="80475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002060"/>
                </a:solidFill>
              </a:rPr>
              <a:t>Architectural Algorithm</a:t>
            </a:r>
            <a:endParaRPr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8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/>
          <p:cNvSpPr txBox="1">
            <a:spLocks noGrp="1"/>
          </p:cNvSpPr>
          <p:nvPr/>
        </p:nvSpPr>
        <p:spPr>
          <a:xfrm>
            <a:off x="-36512" y="3395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2060"/>
                </a:solidFill>
              </a:rPr>
              <a:t>Subneural: Virtual Two Class Network</a:t>
            </a:r>
            <a:endParaRPr sz="3600" b="1">
              <a:solidFill>
                <a:srgbClr val="002060"/>
              </a:solidFill>
            </a:endParaRPr>
          </a:p>
        </p:txBody>
      </p:sp>
      <p:sp>
        <p:nvSpPr>
          <p:cNvPr id="5" name="Shape 123"/>
          <p:cNvSpPr txBox="1">
            <a:spLocks noGrp="1"/>
          </p:cNvSpPr>
          <p:nvPr/>
        </p:nvSpPr>
        <p:spPr>
          <a:xfrm>
            <a:off x="0" y="1275606"/>
            <a:ext cx="89289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dataset is divided into two virtual classes. </a:t>
            </a: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Class </a:t>
            </a:r>
            <a:r>
              <a:rPr lang="en" sz="22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A-</a:t>
            </a:r>
            <a:r>
              <a:rPr lang="en" sz="2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dataset of signatures of  person under consideration. </a:t>
            </a: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Class </a:t>
            </a:r>
            <a:r>
              <a:rPr lang="en" sz="22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B- S</a:t>
            </a:r>
            <a:r>
              <a:rPr lang="en" sz="2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um of datasets of remaining person’s signature.</a:t>
            </a:r>
            <a:endParaRPr sz="2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42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/>
          <p:cNvSpPr txBox="1"/>
          <p:nvPr/>
        </p:nvSpPr>
        <p:spPr>
          <a:xfrm>
            <a:off x="551400" y="-20538"/>
            <a:ext cx="80412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35496" y="3428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>
                <a:solidFill>
                  <a:srgbClr val="002060"/>
                </a:solidFill>
              </a:rPr>
              <a:t>Architecture </a:t>
            </a:r>
            <a:endParaRPr lang="en-IN" sz="4000" dirty="0">
              <a:solidFill>
                <a:srgbClr val="002060"/>
              </a:solidFill>
            </a:endParaRPr>
          </a:p>
        </p:txBody>
      </p:sp>
      <p:pic>
        <p:nvPicPr>
          <p:cNvPr id="6" name="Shape 129"/>
          <p:cNvPicPr preferRelativeResize="0"/>
          <p:nvPr/>
        </p:nvPicPr>
        <p:blipFill rotWithShape="1">
          <a:blip r:embed="rId2">
            <a:alphaModFix/>
          </a:blip>
          <a:srcRect l="58342"/>
          <a:stretch/>
        </p:blipFill>
        <p:spPr>
          <a:xfrm>
            <a:off x="2915816" y="1717460"/>
            <a:ext cx="4377674" cy="28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1"/>
          <p:cNvSpPr txBox="1"/>
          <p:nvPr/>
        </p:nvSpPr>
        <p:spPr>
          <a:xfrm>
            <a:off x="107504" y="1131590"/>
            <a:ext cx="3168352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A subneural network:</a:t>
            </a: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9119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-36512" y="342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Deciding Connection Weights 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5" name="Shape 137"/>
          <p:cNvSpPr txBox="1">
            <a:spLocks noGrp="1"/>
          </p:cNvSpPr>
          <p:nvPr>
            <p:ph type="body" idx="1"/>
          </p:nvPr>
        </p:nvSpPr>
        <p:spPr>
          <a:xfrm>
            <a:off x="35496" y="1152475"/>
            <a:ext cx="87968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Class A (Person to be classified) have c1 number of signatures, 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Each signature is characterised by 45 features, then connection weights in terms of Quantum bits: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+mn-lt"/>
            </a:endParaRPr>
          </a:p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Converted in real values:</a:t>
            </a:r>
            <a:endParaRPr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Shape 139"/>
          <p:cNvPicPr preferRelativeResize="0"/>
          <p:nvPr/>
        </p:nvPicPr>
        <p:blipFill rotWithShape="1">
          <a:blip r:embed="rId2">
            <a:alphaModFix/>
          </a:blip>
          <a:srcRect t="31034" b="24177"/>
          <a:stretch/>
        </p:blipFill>
        <p:spPr>
          <a:xfrm>
            <a:off x="2123728" y="2463249"/>
            <a:ext cx="5210175" cy="4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622" y="3609950"/>
            <a:ext cx="481965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82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4"/>
          <p:cNvSpPr txBox="1">
            <a:spLocks noGrp="1"/>
          </p:cNvSpPr>
          <p:nvPr>
            <p:ph type="title"/>
          </p:nvPr>
        </p:nvSpPr>
        <p:spPr>
          <a:xfrm>
            <a:off x="-36512" y="464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 Quantum to real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-22658" y="1171574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42900" algn="just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Take random number matrix R,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, corresponding to a quantum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e>
                        <m:sSub>
                          <m:sSubPr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+mn-lt"/>
                </a:endParaRPr>
              </a:p>
              <a:p>
                <a:pPr lvl="0" indent="-342900" algn="just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/>
                  </a:solidFill>
                  <a:latin typeface="+mn-lt"/>
                </a:endParaRPr>
              </a:p>
              <a:p>
                <a:pPr lvl="0" indent="-342900" algn="just">
                  <a:spcBef>
                    <a:spcPts val="0"/>
                  </a:spcBef>
                  <a:buSzPts val="1800"/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Generate binary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, using</a:t>
                </a:r>
              </a:p>
              <a:p>
                <a:pPr marL="342900" lvl="0" indent="-342900" algn="just">
                  <a:spcBef>
                    <a:spcPts val="1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/>
                  </a:solidFill>
                  <a:latin typeface="+mn-lt"/>
                </a:endParaRPr>
              </a:p>
              <a:p>
                <a:pPr lvl="0" indent="-342900" algn="just" rtl="0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tx1"/>
                  </a:solidFill>
                  <a:latin typeface="+mn-lt"/>
                </a:endParaRPr>
              </a:p>
              <a:p>
                <a:pPr lvl="0" indent="-342900" algn="just">
                  <a:spcBef>
                    <a:spcPts val="1600"/>
                  </a:spcBef>
                  <a:buSzPts val="1800"/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The value of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 is passed into bin2dec(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+mn-lt"/>
                  </a:rPr>
                  <a:t>) formula to select a value from a Gaussian random generator</a:t>
                </a:r>
              </a:p>
              <a:p>
                <a:pPr marL="0" lvl="0" indent="0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Shape 1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22658" y="1171574"/>
                <a:ext cx="8520600" cy="3416400"/>
              </a:xfrm>
              <a:prstGeom prst="rect">
                <a:avLst/>
              </a:prstGeom>
              <a:blipFill rotWithShape="1">
                <a:blip r:embed="rId2"/>
                <a:stretch>
                  <a:fillRect r="-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146"/>
          <p:cNvPicPr preferRelativeResize="0"/>
          <p:nvPr/>
        </p:nvPicPr>
        <p:blipFill rotWithShape="1">
          <a:blip r:embed="rId3">
            <a:alphaModFix/>
          </a:blip>
          <a:srcRect b="11637"/>
          <a:stretch/>
        </p:blipFill>
        <p:spPr>
          <a:xfrm>
            <a:off x="937967" y="2652180"/>
            <a:ext cx="6019800" cy="63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48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23478"/>
            <a:ext cx="7772400" cy="1102500"/>
          </a:xfrm>
        </p:spPr>
        <p:txBody>
          <a:bodyPr/>
          <a:lstStyle/>
          <a:p>
            <a:pPr algn="l"/>
            <a:r>
              <a:rPr lang="en-IN" sz="4800" b="1" dirty="0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915566"/>
            <a:ext cx="8496944" cy="1314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Artificial Neural Network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Introduction to Quantum Neural Network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Implementation: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Pre-Processing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Feature Extraction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Architectural Algorithm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Conclusion</a:t>
            </a:r>
          </a:p>
          <a:p>
            <a:pPr algn="just"/>
            <a:r>
              <a:rPr lang="en-IN" dirty="0"/>
              <a:t/>
            </a:r>
            <a:br>
              <a:rPr lang="en-IN" dirty="0"/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85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1"/>
          <p:cNvSpPr txBox="1">
            <a:spLocks/>
          </p:cNvSpPr>
          <p:nvPr/>
        </p:nvSpPr>
        <p:spPr>
          <a:xfrm>
            <a:off x="-36512" y="4115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solidFill>
                  <a:srgbClr val="002060"/>
                </a:solidFill>
              </a:rPr>
              <a:t>Boundary parameter and Threshold calculation</a:t>
            </a:r>
          </a:p>
        </p:txBody>
      </p:sp>
      <p:pic>
        <p:nvPicPr>
          <p:cNvPr id="5" name="Shape 1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2350" y="1278825"/>
            <a:ext cx="61722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048650"/>
            <a:ext cx="7505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49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8"/>
          <p:cNvSpPr txBox="1">
            <a:spLocks/>
          </p:cNvSpPr>
          <p:nvPr/>
        </p:nvSpPr>
        <p:spPr>
          <a:xfrm>
            <a:off x="-36512" y="3428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dirty="0">
                <a:solidFill>
                  <a:srgbClr val="002060"/>
                </a:solidFill>
              </a:rPr>
              <a:t>Weight </a:t>
            </a:r>
            <a:r>
              <a:rPr lang="en-IN" sz="4000" dirty="0" err="1">
                <a:solidFill>
                  <a:srgbClr val="002060"/>
                </a:solidFill>
              </a:rPr>
              <a:t>Updation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6" name="Shape 159"/>
          <p:cNvSpPr txBox="1">
            <a:spLocks/>
          </p:cNvSpPr>
          <p:nvPr/>
        </p:nvSpPr>
        <p:spPr>
          <a:xfrm>
            <a:off x="35496" y="111896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+mn-lt"/>
              </a:rPr>
              <a:t>With the same weight, the quantum threshold is updated to get a more accurate value of the quantum threshold (100 iterations) 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+mn-lt"/>
              </a:rPr>
              <a:t>In order to get a more appropriate value of weights, the quantum weights are updated using quantum update function (100 iterations).</a:t>
            </a:r>
          </a:p>
        </p:txBody>
      </p:sp>
    </p:spTree>
    <p:extLst>
      <p:ext uri="{BB962C8B-B14F-4D97-AF65-F5344CB8AC3E}">
        <p14:creationId xmlns:p14="http://schemas.microsoft.com/office/powerpoint/2010/main" val="34904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4"/>
          <p:cNvSpPr txBox="1">
            <a:spLocks noGrp="1"/>
          </p:cNvSpPr>
          <p:nvPr>
            <p:ph type="title"/>
          </p:nvPr>
        </p:nvSpPr>
        <p:spPr>
          <a:xfrm>
            <a:off x="11840" y="342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Neuron Updation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7" name="Shape 165"/>
          <p:cNvSpPr txBox="1">
            <a:spLocks noGrp="1"/>
          </p:cNvSpPr>
          <p:nvPr>
            <p:ph type="body" idx="1"/>
          </p:nvPr>
        </p:nvSpPr>
        <p:spPr>
          <a:xfrm>
            <a:off x="107504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+mn-lt"/>
                <a:sym typeface="Calibri"/>
              </a:rPr>
              <a:t>If (F* &lt;  Total signatures):</a:t>
            </a:r>
            <a:endParaRPr sz="2200" dirty="0">
              <a:solidFill>
                <a:schemeClr val="dk1"/>
              </a:solidFill>
              <a:latin typeface="+mn-l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+mn-lt"/>
              </a:rPr>
              <a:t>U</a:t>
            </a:r>
            <a:r>
              <a:rPr lang="en" sz="2200" dirty="0">
                <a:solidFill>
                  <a:schemeClr val="dk1"/>
                </a:solidFill>
                <a:latin typeface="+mn-lt"/>
                <a:sym typeface="Calibri"/>
              </a:rPr>
              <a:t>nlearnt sample remains, then new neuron is dynamically added, and the same process of learning is repeated.</a:t>
            </a:r>
            <a:endParaRPr sz="2200" dirty="0">
              <a:solidFill>
                <a:schemeClr val="dk1"/>
              </a:solidFill>
              <a:latin typeface="+mn-lt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51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0"/>
          <p:cNvSpPr txBox="1">
            <a:spLocks noGrp="1"/>
          </p:cNvSpPr>
          <p:nvPr>
            <p:ph type="title"/>
          </p:nvPr>
        </p:nvSpPr>
        <p:spPr>
          <a:xfrm>
            <a:off x="35496" y="3395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for all classes</a:t>
            </a:r>
            <a:endParaRPr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body" idx="1"/>
          </p:nvPr>
        </p:nvSpPr>
        <p:spPr>
          <a:xfrm>
            <a:off x="35496" y="1315590"/>
            <a:ext cx="90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Once, learning of class A and class B data is done, the dataset of class A and B is modified. 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The same training process is implemented with these new classes.</a:t>
            </a:r>
            <a:endParaRPr sz="2000" dirty="0">
              <a:solidFill>
                <a:schemeClr val="tx1"/>
              </a:solidFill>
              <a:latin typeface="+mn-lt"/>
              <a:sym typeface="Calibri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69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6"/>
          <p:cNvSpPr txBox="1">
            <a:spLocks noGrp="1"/>
          </p:cNvSpPr>
          <p:nvPr>
            <p:ph type="title"/>
          </p:nvPr>
        </p:nvSpPr>
        <p:spPr>
          <a:xfrm>
            <a:off x="35496" y="2674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Conclusion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5" name="Shape 177"/>
          <p:cNvSpPr txBox="1">
            <a:spLocks noGrp="1"/>
          </p:cNvSpPr>
          <p:nvPr>
            <p:ph type="body" idx="1"/>
          </p:nvPr>
        </p:nvSpPr>
        <p:spPr>
          <a:xfrm>
            <a:off x="35496" y="1152475"/>
            <a:ext cx="90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QNN for 37 persons, each having 8 signatures with 45 attributes, is implemented successfully using the proposed algorithm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</a:pPr>
            <a:endParaRPr lang="en" sz="2000" dirty="0">
              <a:solidFill>
                <a:schemeClr val="tx1"/>
              </a:solidFill>
              <a:latin typeface="+mn-lt"/>
            </a:endParaRPr>
          </a:p>
          <a:p>
            <a:pPr marL="0" lvl="0" indent="0" algn="just">
              <a:spcBef>
                <a:spcPts val="1600"/>
              </a:spcBef>
              <a:spcAft>
                <a:spcPts val="0"/>
              </a:spcAft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Observations: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285750" lvl="0" indent="-285750" algn="just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More number of features and better features results in increased accuracy.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285750" lvl="0" indent="-285750" algn="just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As number of iterations for updation increases, accuracy increases.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285750" lvl="0" indent="-28575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06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067694"/>
            <a:ext cx="7772400" cy="1021500"/>
          </a:xfrm>
        </p:spPr>
        <p:txBody>
          <a:bodyPr/>
          <a:lstStyle/>
          <a:p>
            <a:pPr algn="ctr"/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77205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2098"/>
            <a:ext cx="7772400" cy="1021500"/>
          </a:xfrm>
        </p:spPr>
        <p:txBody>
          <a:bodyPr/>
          <a:lstStyle/>
          <a:p>
            <a:r>
              <a:rPr lang="en-IN" sz="4800" dirty="0">
                <a:solidFill>
                  <a:srgbClr val="002060"/>
                </a:solidFill>
              </a:rPr>
              <a:t>Artificial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275606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11950"/>
            <a:ext cx="87129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 algn="just"/>
            <a:r>
              <a:rPr lang="en-IN" sz="2000" dirty="0"/>
              <a:t>• Collection of connected </a:t>
            </a:r>
            <a:r>
              <a:rPr lang="en-IN" sz="2000" dirty="0" smtClean="0"/>
              <a:t>nodes </a:t>
            </a:r>
            <a:r>
              <a:rPr lang="en-IN" sz="2000" dirty="0"/>
              <a:t>called artificial neurons.</a:t>
            </a:r>
          </a:p>
          <a:p>
            <a:pPr marL="93663" indent="-93663" algn="just"/>
            <a:endParaRPr lang="en-IN" sz="2000" dirty="0"/>
          </a:p>
          <a:p>
            <a:pPr algn="just"/>
            <a:r>
              <a:rPr lang="en-IN" sz="2000" dirty="0"/>
              <a:t>• Neurons can transmit a signal from one to another.</a:t>
            </a:r>
          </a:p>
          <a:p>
            <a:pPr algn="just"/>
            <a:endParaRPr lang="en-IN" sz="2000" dirty="0"/>
          </a:p>
          <a:p>
            <a:pPr marL="93663" indent="-93663" algn="just"/>
            <a:r>
              <a:rPr lang="en-IN" sz="2000" dirty="0" smtClean="0"/>
              <a:t>• The artificial neuron that receives the signal can process it and then signal artificial neurons connected to it.</a:t>
            </a:r>
          </a:p>
          <a:p>
            <a:pPr marL="93663" indent="-93663" algn="just"/>
            <a:endParaRPr lang="en-IN" sz="2000" dirty="0" smtClean="0"/>
          </a:p>
          <a:p>
            <a:pPr marL="93663" indent="-93663" algn="just"/>
            <a:r>
              <a:rPr lang="en-IN" sz="2000" dirty="0" smtClean="0"/>
              <a:t>• </a:t>
            </a:r>
            <a:r>
              <a:rPr lang="en-IN" sz="2000" dirty="0"/>
              <a:t>The output of each artificial neuron is calculated by a non-linear function of the sum of its inputs.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14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29843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• Artificial neurons have a weight that adjusts as learning proceeds. </a:t>
            </a:r>
          </a:p>
          <a:p>
            <a:pPr algn="just"/>
            <a:endParaRPr lang="en-IN" sz="2000" dirty="0"/>
          </a:p>
          <a:p>
            <a:pPr marL="177800" indent="-177800" algn="just"/>
            <a:r>
              <a:rPr lang="en-IN" sz="2000" dirty="0"/>
              <a:t>• The weight increases or decreases the strength of the signal at a connection.</a:t>
            </a:r>
          </a:p>
          <a:p>
            <a:pPr algn="just"/>
            <a:r>
              <a:rPr lang="en-IN" sz="2000" dirty="0"/>
              <a:t> </a:t>
            </a:r>
          </a:p>
          <a:p>
            <a:pPr marL="177800" indent="-177800" algn="just"/>
            <a:r>
              <a:rPr lang="en-IN" sz="2000" dirty="0"/>
              <a:t>• Typically, artificial neurons are organized in layers. Different layers may perform different kinds of transformations on their inputs.</a:t>
            </a:r>
          </a:p>
          <a:p>
            <a:pPr algn="just"/>
            <a:r>
              <a:rPr lang="en-IN" sz="2000" dirty="0"/>
              <a:t> </a:t>
            </a:r>
          </a:p>
          <a:p>
            <a:pPr marL="177800" indent="-177800" algn="just"/>
            <a:r>
              <a:rPr lang="en-IN" sz="2000" dirty="0"/>
              <a:t>• Signals travel from the first (input), to the last (output) layer, possibly after traversing the layers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1774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95486"/>
            <a:ext cx="7772400" cy="1021500"/>
          </a:xfrm>
        </p:spPr>
        <p:txBody>
          <a:bodyPr/>
          <a:lstStyle/>
          <a:p>
            <a:r>
              <a:rPr lang="en-IN" sz="4800" dirty="0">
                <a:solidFill>
                  <a:srgbClr val="002060"/>
                </a:solidFill>
              </a:rPr>
              <a:t>Neuron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973633"/>
            <a:ext cx="85689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/>
              <a:t>The neuron has two modes of </a:t>
            </a:r>
            <a:r>
              <a:rPr lang="en-IN" sz="1800" dirty="0" smtClean="0"/>
              <a:t>operation</a:t>
            </a:r>
            <a:r>
              <a:rPr lang="en-IN" sz="1800" dirty="0"/>
              <a:t> </a:t>
            </a:r>
            <a:r>
              <a:rPr lang="en-IN" sz="1800" dirty="0" smtClean="0"/>
              <a:t>:</a:t>
            </a:r>
            <a:endParaRPr lang="en-IN" sz="1800" dirty="0"/>
          </a:p>
          <a:p>
            <a:pPr algn="just"/>
            <a:endParaRPr lang="en-IN" sz="1800" dirty="0"/>
          </a:p>
          <a:p>
            <a:pPr marL="177800" indent="-177800" algn="just"/>
            <a:r>
              <a:rPr lang="en-IN" sz="1800" dirty="0"/>
              <a:t>• Training </a:t>
            </a:r>
            <a:r>
              <a:rPr lang="en-IN" sz="1800" dirty="0" smtClean="0"/>
              <a:t>mode</a:t>
            </a:r>
          </a:p>
          <a:p>
            <a:pPr marL="177800" indent="-177800" algn="just"/>
            <a:endParaRPr lang="en-IN" sz="1800" dirty="0"/>
          </a:p>
          <a:p>
            <a:pPr marL="93663" indent="-93663" algn="just"/>
            <a:r>
              <a:rPr lang="en-IN" sz="1800" dirty="0"/>
              <a:t>• Testing </a:t>
            </a:r>
            <a:r>
              <a:rPr lang="en-IN" sz="1800" dirty="0" smtClean="0"/>
              <a:t>mode</a:t>
            </a:r>
            <a:endParaRPr lang="en-IN" sz="1800" dirty="0"/>
          </a:p>
          <a:p>
            <a:pPr marL="93663" indent="-93663"/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lh3.googleusercontent.com/8xWAknuJ9nnzDnqAh5HDfz5jmnZ0MH8PAGDdU1F-oIdEKBlWi0Dw13jGc3w5YBGyT2_cfiOfpSYTv3sLnYTLSfmn0z6KssomzaLkXd6AIPDbbUUIvoBYLtf_28eVUzWKMBDWlBqzp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03798"/>
            <a:ext cx="49244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2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7772400" cy="1021500"/>
          </a:xfrm>
        </p:spPr>
        <p:txBody>
          <a:bodyPr/>
          <a:lstStyle/>
          <a:p>
            <a:r>
              <a:rPr lang="en-IN" sz="4000" dirty="0">
                <a:solidFill>
                  <a:srgbClr val="002060"/>
                </a:solidFill>
              </a:rPr>
              <a:t>Quantum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059582"/>
            <a:ext cx="87849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/>
              <a:t>Principles of quantum </a:t>
            </a:r>
            <a:r>
              <a:rPr lang="en-IN" sz="2000" dirty="0"/>
              <a:t>mechanics</a:t>
            </a:r>
            <a:r>
              <a:rPr lang="en-IN" sz="2000" dirty="0" smtClean="0"/>
              <a:t>.</a:t>
            </a:r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performance of </a:t>
            </a:r>
            <a:r>
              <a:rPr lang="en-IN" sz="2000" dirty="0" smtClean="0"/>
              <a:t>QNN depend</a:t>
            </a:r>
            <a:r>
              <a:rPr lang="en-IN" sz="2000" dirty="0" smtClean="0"/>
              <a:t>s on its: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/>
              <a:t>Architecture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H</a:t>
            </a:r>
            <a:r>
              <a:rPr lang="en-IN" sz="2000" dirty="0" smtClean="0"/>
              <a:t>idden layers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</a:t>
            </a:r>
            <a:r>
              <a:rPr lang="en-IN" sz="2000" dirty="0" smtClean="0"/>
              <a:t>he </a:t>
            </a:r>
            <a:r>
              <a:rPr lang="en-IN" sz="2000" dirty="0"/>
              <a:t>number of neurons in the hidden </a:t>
            </a:r>
            <a:r>
              <a:rPr lang="en-IN" sz="2000" dirty="0" smtClean="0"/>
              <a:t>layer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C</a:t>
            </a:r>
            <a:r>
              <a:rPr lang="en-IN" sz="2000" dirty="0" smtClean="0"/>
              <a:t>onnection weights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/>
              <a:t>Threshold values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</a:t>
            </a:r>
            <a:r>
              <a:rPr lang="en-IN" sz="2000" dirty="0" smtClean="0"/>
              <a:t>he </a:t>
            </a:r>
            <a:r>
              <a:rPr lang="en-IN" sz="2000" dirty="0"/>
              <a:t>features of the input dataset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/>
            </a:r>
            <a:br>
              <a:rPr lang="en-IN" sz="2000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74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8" y="195486"/>
            <a:ext cx="7772400" cy="1021500"/>
          </a:xfrm>
        </p:spPr>
        <p:txBody>
          <a:bodyPr/>
          <a:lstStyle/>
          <a:p>
            <a:r>
              <a:rPr lang="en-IN" sz="4800" dirty="0">
                <a:solidFill>
                  <a:srgbClr val="002060"/>
                </a:solidFill>
              </a:rPr>
              <a:t>Quantum Computing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520" y="1593819"/>
                <a:ext cx="8712968" cy="315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The quantum computing concept is utilized to select the learning parameters. </a:t>
                </a:r>
                <a:endParaRPr lang="en-IN" sz="20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 dirty="0" smtClean="0"/>
                  <a:t>The </a:t>
                </a:r>
                <a:r>
                  <a:rPr lang="en-IN" sz="2000" dirty="0"/>
                  <a:t>parameters are represented in terms of a quantum 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). These quantum bits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), are made up of several qubits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which </a:t>
                </a:r>
                <a:r>
                  <a:rPr lang="en-IN" sz="2000" dirty="0"/>
                  <a:t>can be represented as follows</a:t>
                </a:r>
                <a:r>
                  <a:rPr lang="en-IN" sz="2000" dirty="0" smtClean="0"/>
                  <a:t>:</a:t>
                </a:r>
                <a:endParaRPr lang="en-IN" sz="20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2 </m:t>
                            </m:r>
                          </m:sub>
                        </m:sSub>
                      </m:e>
                    </m:d>
                    <m:r>
                      <a:rPr lang="en-IN" sz="2000" b="0" i="1" smtClean="0">
                        <a:latin typeface="Cambria Math"/>
                      </a:rPr>
                      <m:t>……|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endParaRPr lang="en-IN" sz="2000" dirty="0" smtClean="0"/>
              </a:p>
              <a:p>
                <a:pPr algn="just"/>
                <a:endParaRPr lang="en-IN" sz="2000" dirty="0" smtClean="0"/>
              </a:p>
              <a:p>
                <a:pPr algn="just"/>
                <a:r>
                  <a:rPr lang="en-IN" sz="2000" dirty="0" smtClean="0"/>
                  <a:t>A </a:t>
                </a:r>
                <a:r>
                  <a:rPr lang="en-IN" sz="2000" dirty="0"/>
                  <a:t>single qubit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000" dirty="0"/>
                  <a:t>) is the smallest unit for representing information.</a:t>
                </a:r>
              </a:p>
              <a:p>
                <a:r>
                  <a:rPr lang="en-IN" sz="1800" dirty="0"/>
                  <a:t/>
                </a:r>
                <a:br>
                  <a:rPr lang="en-IN" sz="1800" dirty="0"/>
                </a:br>
                <a:endParaRPr lang="en-IN" sz="1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93819"/>
                <a:ext cx="8712968" cy="3157916"/>
              </a:xfrm>
              <a:prstGeom prst="rect">
                <a:avLst/>
              </a:prstGeom>
              <a:blipFill rotWithShape="1">
                <a:blip r:embed="rId2"/>
                <a:stretch>
                  <a:fillRect l="-699" t="-772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54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059582"/>
                <a:ext cx="9036496" cy="3630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qubit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000" dirty="0"/>
                  <a:t> can be represented as:</a:t>
                </a:r>
              </a:p>
              <a:p>
                <a:r>
                  <a:rPr lang="en-IN" sz="2000" dirty="0"/>
                  <a:t/>
                </a:r>
                <a:br>
                  <a:rPr lang="en-IN" sz="2000" dirty="0"/>
                </a:br>
                <a:endParaRPr lang="en-IN" sz="2000" dirty="0"/>
              </a:p>
              <a:p>
                <a:r>
                  <a:rPr lang="en-IN" sz="2000" dirty="0"/>
                  <a:t/>
                </a:r>
                <a:br>
                  <a:rPr lang="en-IN" sz="2000" dirty="0"/>
                </a:br>
                <a:r>
                  <a:rPr lang="en-I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000" dirty="0"/>
                  <a:t> are complex numbers representing the probability of a qubit in “0” state and in “1” state.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A probability model is applied here which represent “0”state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000" dirty="0"/>
                  <a:t> and “1” state by 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000" dirty="0"/>
                  <a:t>, represented as:</a:t>
                </a:r>
              </a:p>
              <a:p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59582"/>
                <a:ext cx="9036496" cy="3630225"/>
              </a:xfrm>
              <a:prstGeom prst="rect">
                <a:avLst/>
              </a:prstGeom>
              <a:blipFill rotWithShape="1">
                <a:blip r:embed="rId2"/>
                <a:stretch>
                  <a:fillRect l="-742" t="-840" r="-4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https://lh3.googleusercontent.com/5BghhKb6mhUAtsokaOS-DD8FyxSaXhfNnXaQJlM1CWuKbFu3cI1U6OxBLaPPCSStteyooCTjRzyZzTRAWFGjijjPTVuiZPwtSiEHkEARzdcfBLpn7q703aJ_FQIquKjgpz4YYVpHxe8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https://lh3.googleusercontent.com/5BghhKb6mhUAtsokaOS-DD8FyxSaXhfNnXaQJlM1CWuKbFu3cI1U6OxBLaPPCSStteyooCTjRzyZzTRAWFGjijjPTVuiZPwtSiEHkEARzdcfBLpn7q703aJ_FQIquKjgpz4YYVpHx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66" y="1471811"/>
            <a:ext cx="3270870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M2Z1FJJC1MbggTKp_QoJtOrTGAbtCdiCEFDJCs0WhRvVH3yUvYCL6H2E0dph510dOuvCAzUkpprsVMblb1RF0A9fvzKQPAJmz2KnRgU2_phpa4-Zy6Kzzg_KGgN7KEzcwo9d3-TrHk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21" y="4083918"/>
            <a:ext cx="3275831" cy="62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7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512" y="1203598"/>
                <a:ext cx="8712968" cy="204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IN" sz="1800" dirty="0"/>
                  <a:t>Quantum 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/>
                  <a:t>) formed using qubits. Each qubit represents two states i.e. “0” state or “1” state. </a:t>
                </a:r>
                <a:r>
                  <a:rPr lang="en-IN" sz="1800" dirty="0" smtClean="0"/>
                  <a:t>Collectively</a:t>
                </a:r>
                <a:r>
                  <a:rPr lang="en-IN" sz="1800" dirty="0"/>
                  <a:t>, these qubits form a single quantum 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/>
                  <a:t>). </a:t>
                </a:r>
                <a:endParaRPr lang="en-IN" sz="1800" dirty="0" smtClean="0"/>
              </a:p>
              <a:p>
                <a:pPr marL="285750" lvl="0" indent="-285750" algn="just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n-IN" sz="1800" dirty="0" smtClean="0"/>
                  <a:t>n </a:t>
                </a:r>
                <a:r>
                  <a:rPr lang="en-IN" sz="1800" dirty="0"/>
                  <a:t>qubits </a:t>
                </a:r>
                <a:r>
                  <a:rPr lang="en-IN" sz="1800" dirty="0" smtClean="0"/>
                  <a:t>will </a:t>
                </a:r>
                <a:r>
                  <a:rPr lang="en-IN" sz="1800" dirty="0"/>
                  <a:t>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sz="1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IN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/>
                  <a:t>states. </a:t>
                </a:r>
                <a:endParaRPr lang="en-IN" sz="1800" dirty="0" smtClean="0"/>
              </a:p>
              <a:p>
                <a:pPr marL="285750" lvl="0" indent="-285750" algn="just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n-IN" sz="1800" dirty="0" smtClean="0"/>
                  <a:t>An </a:t>
                </a:r>
                <a:r>
                  <a:rPr lang="en-IN" sz="1800" dirty="0"/>
                  <a:t>individual quantum bit having two qubits can be represented as follows: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03598"/>
                <a:ext cx="8712968" cy="2041585"/>
              </a:xfrm>
              <a:prstGeom prst="rect">
                <a:avLst/>
              </a:prstGeom>
              <a:blipFill rotWithShape="1">
                <a:blip r:embed="rId2"/>
                <a:stretch>
                  <a:fillRect l="-420" t="-1493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106"/>
          <p:cNvPicPr preferRelativeResize="0"/>
          <p:nvPr/>
        </p:nvPicPr>
        <p:blipFill rotWithShape="1">
          <a:blip r:embed="rId3">
            <a:alphaModFix/>
          </a:blip>
          <a:srcRect b="11179"/>
          <a:stretch/>
        </p:blipFill>
        <p:spPr>
          <a:xfrm>
            <a:off x="3014761" y="3625345"/>
            <a:ext cx="2781375" cy="818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6940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834</Words>
  <Application>Microsoft Office PowerPoint</Application>
  <PresentationFormat>On-screen Show (16:9)</PresentationFormat>
  <Paragraphs>121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Times New Roman</vt:lpstr>
      <vt:lpstr>Century Gothic</vt:lpstr>
      <vt:lpstr>Noto Sans Symbols</vt:lpstr>
      <vt:lpstr>Cambria Math</vt:lpstr>
      <vt:lpstr>Calibri</vt:lpstr>
      <vt:lpstr>Simple Light</vt:lpstr>
      <vt:lpstr>3_Office Theme</vt:lpstr>
      <vt:lpstr>Wisp</vt:lpstr>
      <vt:lpstr>     Realization of Quantum Inspired Neural Network for Signature Verification      Under the Supervision of: Dr. Ashish Patel </vt:lpstr>
      <vt:lpstr>Contents</vt:lpstr>
      <vt:lpstr>Artificial neural network</vt:lpstr>
      <vt:lpstr>PowerPoint Presentation</vt:lpstr>
      <vt:lpstr>Neuron</vt:lpstr>
      <vt:lpstr>Quantum Neural Network</vt:lpstr>
      <vt:lpstr>Quantum Computing</vt:lpstr>
      <vt:lpstr>PowerPoint Presentation</vt:lpstr>
      <vt:lpstr>PowerPoint Presentation</vt:lpstr>
      <vt:lpstr>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Deciding Connection Weights </vt:lpstr>
      <vt:lpstr>Convert Quantum to real Values</vt:lpstr>
      <vt:lpstr>PowerPoint Presentation</vt:lpstr>
      <vt:lpstr>PowerPoint Presentation</vt:lpstr>
      <vt:lpstr>Neuron Updation</vt:lpstr>
      <vt:lpstr>Training for all classes</vt:lpstr>
      <vt:lpstr>Conclusion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PROJECT(MATH-F491)  ON Application of DEA in PMGSY  under      Dr. Shivi Agarwal</dc:title>
  <dc:creator>Arjun Gupta</dc:creator>
  <cp:lastModifiedBy>Ameya</cp:lastModifiedBy>
  <cp:revision>62</cp:revision>
  <dcterms:modified xsi:type="dcterms:W3CDTF">2018-04-30T05:23:24Z</dcterms:modified>
</cp:coreProperties>
</file>