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77" r:id="rId3"/>
    <p:sldId id="265" r:id="rId4"/>
    <p:sldId id="270" r:id="rId5"/>
    <p:sldId id="271" r:id="rId6"/>
    <p:sldId id="272" r:id="rId7"/>
    <p:sldId id="269" r:id="rId8"/>
    <p:sldId id="273" r:id="rId9"/>
    <p:sldId id="286" r:id="rId10"/>
    <p:sldId id="287" r:id="rId11"/>
    <p:sldId id="288" r:id="rId12"/>
    <p:sldId id="283" r:id="rId13"/>
    <p:sldId id="281" r:id="rId14"/>
    <p:sldId id="282" r:id="rId15"/>
    <p:sldId id="267" r:id="rId16"/>
    <p:sldId id="263" r:id="rId17"/>
    <p:sldId id="264" r:id="rId18"/>
    <p:sldId id="268" r:id="rId19"/>
    <p:sldId id="279" r:id="rId20"/>
    <p:sldId id="280" r:id="rId21"/>
    <p:sldId id="285" r:id="rId22"/>
    <p:sldId id="261"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ADE"/>
    <a:srgbClr val="993366"/>
    <a:srgbClr val="EE5CA8"/>
    <a:srgbClr val="EA77ED"/>
    <a:srgbClr val="93CDDD"/>
    <a:srgbClr val="10253F"/>
    <a:srgbClr val="B410A0"/>
    <a:srgbClr val="EB21D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60"/>
  </p:normalViewPr>
  <p:slideViewPr>
    <p:cSldViewPr>
      <p:cViewPr varScale="1">
        <p:scale>
          <a:sx n="64" d="100"/>
          <a:sy n="64" d="100"/>
        </p:scale>
        <p:origin x="-142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614F6-19E0-41ED-ACA7-0AF9D63EDC04}"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9E43C-4217-458E-B32D-EFF8CB6EFE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614F6-19E0-41ED-ACA7-0AF9D63EDC04}" type="datetimeFigureOut">
              <a:rPr lang="en-US" smtClean="0"/>
              <a:pPr/>
              <a:t>10/16/2018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9E43C-4217-458E-B32D-EFF8CB6EFE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gif"/><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brithouse.ru/profile/imranmurtazov/" TargetMode="External"/><Relationship Id="rId3" Type="http://schemas.openxmlformats.org/officeDocument/2006/relationships/hyperlink" Target="http://www.onlygfx.com/26-grunge-spray-paint-stroke-banner-png-transparent-svg/" TargetMode="External"/><Relationship Id="rId7" Type="http://schemas.openxmlformats.org/officeDocument/2006/relationships/hyperlink" Target="https://www.flaticon.es/icono-gratis/usuario_219984"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ubisafe.org/explore/transparent-spraypaint-clip-art/" TargetMode="External"/><Relationship Id="rId5" Type="http://schemas.openxmlformats.org/officeDocument/2006/relationships/hyperlink" Target="https://mbtskoudsalg.com/images/spray-paint-drip-png-4.png" TargetMode="External"/><Relationship Id="rId10" Type="http://schemas.openxmlformats.org/officeDocument/2006/relationships/hyperlink" Target="https://ugsmag.com/" TargetMode="External"/><Relationship Id="rId4" Type="http://schemas.openxmlformats.org/officeDocument/2006/relationships/hyperlink" Target="https://images.vectorhq.com/images/previews/d01/spray-splatter-hi-res-psd-462517.png" TargetMode="External"/><Relationship Id="rId9" Type="http://schemas.openxmlformats.org/officeDocument/2006/relationships/hyperlink" Target="https://en.wikipedia.org/wiki/Banks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anksy"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ugsma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0.png"/><Relationship Id="rId2" Type="http://schemas.openxmlformats.org/officeDocument/2006/relationships/image" Target="../media/image6.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3.pn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Related image"/>
          <p:cNvPicPr>
            <a:picLocks noChangeAspect="1" noChangeArrowheads="1"/>
          </p:cNvPicPr>
          <p:nvPr/>
        </p:nvPicPr>
        <p:blipFill>
          <a:blip r:embed="rId2">
            <a:duotone>
              <a:prstClr val="black"/>
              <a:schemeClr val="accent2">
                <a:tint val="45000"/>
                <a:satMod val="400000"/>
              </a:schemeClr>
            </a:duotone>
          </a:blip>
          <a:stretch>
            <a:fillRect/>
          </a:stretch>
        </p:blipFill>
        <p:spPr bwMode="auto">
          <a:xfrm>
            <a:off x="0" y="0"/>
            <a:ext cx="9141312" cy="6858000"/>
          </a:xfrm>
          <a:prstGeom prst="rect">
            <a:avLst/>
          </a:prstGeom>
          <a:noFill/>
          <a:ln>
            <a:noFill/>
          </a:ln>
        </p:spPr>
      </p:pic>
      <p:sp>
        <p:nvSpPr>
          <p:cNvPr id="5" name="Title 1"/>
          <p:cNvSpPr txBox="1">
            <a:spLocks/>
          </p:cNvSpPr>
          <p:nvPr/>
        </p:nvSpPr>
        <p:spPr>
          <a:xfrm>
            <a:off x="685800" y="1500174"/>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000" b="0" i="0" u="none" strike="noStrike" kern="1200" cap="none" spc="0" normalizeH="0" baseline="0" noProof="0" dirty="0" smtClean="0">
                <a:ln>
                  <a:noFill/>
                </a:ln>
                <a:solidFill>
                  <a:schemeClr val="bg1"/>
                </a:solidFill>
                <a:effectLst/>
                <a:uLnTx/>
                <a:uFillTx/>
                <a:latin typeface="Stencil" pitchFamily="82" charset="0"/>
                <a:ea typeface="+mj-ea"/>
                <a:cs typeface="+mj-cs"/>
              </a:rPr>
              <a:t>Learning From A Professional Website To Build Your Own Site</a:t>
            </a:r>
            <a:endParaRPr kumimoji="0" lang="en-US" sz="4000" b="0" i="0" u="none" strike="noStrike" kern="1200" cap="none" spc="0" normalizeH="0" baseline="0" noProof="0" dirty="0">
              <a:ln>
                <a:noFill/>
              </a:ln>
              <a:solidFill>
                <a:schemeClr val="bg1"/>
              </a:solidFill>
              <a:effectLst/>
              <a:uLnTx/>
              <a:uFillTx/>
              <a:latin typeface="Stencil" pitchFamily="82" charset="0"/>
              <a:ea typeface="+mj-ea"/>
              <a:cs typeface="+mj-cs"/>
            </a:endParaRPr>
          </a:p>
        </p:txBody>
      </p:sp>
      <p:pic>
        <p:nvPicPr>
          <p:cNvPr id="6" name="Picture 8" descr="https://mbtskoudsalg.com/images/spray-paint-line-png-4.png"/>
          <p:cNvPicPr>
            <a:picLocks noChangeAspect="1" noChangeArrowheads="1"/>
          </p:cNvPicPr>
          <p:nvPr/>
        </p:nvPicPr>
        <p:blipFill>
          <a:blip r:embed="rId3" cstate="print">
            <a:lum bright="70000" contrast="-70000"/>
          </a:blip>
          <a:srcRect/>
          <a:stretch>
            <a:fillRect/>
          </a:stretch>
        </p:blipFill>
        <p:spPr bwMode="auto">
          <a:xfrm flipH="1">
            <a:off x="6786578" y="2786058"/>
            <a:ext cx="1857388" cy="1857388"/>
          </a:xfrm>
          <a:prstGeom prst="rect">
            <a:avLst/>
          </a:prstGeom>
          <a:noFill/>
        </p:spPr>
      </p:pic>
      <p:pic>
        <p:nvPicPr>
          <p:cNvPr id="7" name="Picture 6" descr="https://mbtskoudsalg.com/images/spray-paint-drip-png-4.png"/>
          <p:cNvPicPr>
            <a:picLocks noChangeAspect="1" noChangeArrowheads="1"/>
          </p:cNvPicPr>
          <p:nvPr/>
        </p:nvPicPr>
        <p:blipFill>
          <a:blip r:embed="rId4" cstate="print"/>
          <a:stretch>
            <a:fillRect/>
          </a:stretch>
        </p:blipFill>
        <p:spPr bwMode="auto">
          <a:xfrm>
            <a:off x="1142976" y="3071810"/>
            <a:ext cx="6500858" cy="689990"/>
          </a:xfrm>
          <a:prstGeom prst="rect">
            <a:avLst/>
          </a:prstGeom>
          <a:noFill/>
          <a:ln>
            <a:noFill/>
          </a:ln>
        </p:spPr>
      </p:pic>
      <p:sp>
        <p:nvSpPr>
          <p:cNvPr id="8" name="Subtitle 2"/>
          <p:cNvSpPr txBox="1">
            <a:spLocks/>
          </p:cNvSpPr>
          <p:nvPr/>
        </p:nvSpPr>
        <p:spPr>
          <a:xfrm>
            <a:off x="1371600" y="3886200"/>
            <a:ext cx="6400800" cy="17526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CCT360</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Professor </a:t>
            </a:r>
            <a:r>
              <a:rPr kumimoji="0" lang="en-US" sz="1600" b="0" i="0" u="none" strike="noStrike" kern="1200" cap="none" spc="0" normalizeH="0" baseline="0" noProof="0" dirty="0" err="1" smtClean="0">
                <a:ln>
                  <a:noFill/>
                </a:ln>
                <a:solidFill>
                  <a:schemeClr val="bg1"/>
                </a:solidFill>
                <a:effectLst/>
                <a:uLnTx/>
                <a:uFillTx/>
                <a:latin typeface="Century" pitchFamily="18" charset="0"/>
                <a:ea typeface="+mn-ea"/>
                <a:cs typeface="Times New Roman" pitchFamily="18" charset="0"/>
              </a:rPr>
              <a:t>Ramtin</a:t>
            </a: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 L. </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Tuesday, 2PM - 5PM</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Date: October 16</a:t>
            </a:r>
            <a:r>
              <a:rPr kumimoji="0" lang="en-US" sz="1600" b="0" i="0" u="none" strike="noStrike" kern="1200" cap="none" spc="0" normalizeH="0" baseline="30000" noProof="0" dirty="0" smtClean="0">
                <a:ln>
                  <a:noFill/>
                </a:ln>
                <a:solidFill>
                  <a:schemeClr val="bg1"/>
                </a:solidFill>
                <a:effectLst/>
                <a:uLnTx/>
                <a:uFillTx/>
                <a:latin typeface="Century" pitchFamily="18" charset="0"/>
                <a:ea typeface="+mn-ea"/>
                <a:cs typeface="Times New Roman" pitchFamily="18" charset="0"/>
              </a:rPr>
              <a:t>th</a:t>
            </a: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 2018</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Project #1</a:t>
            </a: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Student Name: Syeda Nudrat Zehra</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Student Number: 1003433965 (UTM); 991501216 (Sheridan)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6711" y="6000768"/>
            <a:ext cx="2225883" cy="680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2745" tIns="16372" rIns="32745" bIns="16372" rtlCol="0" anchor="ctr"/>
          <a:lstStyle/>
          <a:p>
            <a:pPr algn="ctr"/>
            <a:endParaRPr lang="en-US"/>
          </a:p>
        </p:txBody>
      </p:sp>
      <p:sp>
        <p:nvSpPr>
          <p:cNvPr id="84" name="Rectangle 83"/>
          <p:cNvSpPr/>
          <p:nvPr/>
        </p:nvSpPr>
        <p:spPr>
          <a:xfrm>
            <a:off x="235824" y="217692"/>
            <a:ext cx="1692970" cy="1251866"/>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lIns="32745" tIns="16372" rIns="32745" bIns="16372" rtlCol="0" anchor="ctr"/>
          <a:lstStyle/>
          <a:p>
            <a:pPr algn="ctr"/>
            <a:r>
              <a:rPr lang="en-CA" sz="1600" dirty="0" smtClean="0">
                <a:solidFill>
                  <a:schemeClr val="bg1"/>
                </a:solidFill>
                <a:latin typeface="Century" pitchFamily="18" charset="0"/>
              </a:rPr>
              <a:t>Process</a:t>
            </a:r>
          </a:p>
          <a:p>
            <a:pPr algn="ctr"/>
            <a:r>
              <a:rPr lang="en-CA" sz="1600" dirty="0" smtClean="0">
                <a:solidFill>
                  <a:schemeClr val="bg1"/>
                </a:solidFill>
                <a:latin typeface="Century" pitchFamily="18" charset="0"/>
              </a:rPr>
              <a:t>(Brainstorming)</a:t>
            </a:r>
          </a:p>
          <a:p>
            <a:pPr algn="ctr"/>
            <a:r>
              <a:rPr lang="en-CA" sz="1600" dirty="0" smtClean="0">
                <a:solidFill>
                  <a:schemeClr val="bg1"/>
                </a:solidFill>
                <a:latin typeface="Century" pitchFamily="18" charset="0"/>
              </a:rPr>
              <a:t>Non-Modified Node-Link</a:t>
            </a:r>
            <a:endParaRPr lang="en-US" sz="1600" dirty="0">
              <a:solidFill>
                <a:schemeClr val="bg1"/>
              </a:solidFill>
              <a:latin typeface="Century" pitchFamily="18" charset="0"/>
            </a:endParaRPr>
          </a:p>
        </p:txBody>
      </p:sp>
      <p:sp>
        <p:nvSpPr>
          <p:cNvPr id="85" name="TextBox 84"/>
          <p:cNvSpPr txBox="1"/>
          <p:nvPr/>
        </p:nvSpPr>
        <p:spPr>
          <a:xfrm>
            <a:off x="93741" y="4752975"/>
            <a:ext cx="1906491" cy="20336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32745" tIns="16372" rIns="32745" bIns="16372" rtlCol="0">
            <a:spAutoFit/>
          </a:bodyPr>
          <a:lstStyle/>
          <a:p>
            <a:r>
              <a:rPr lang="en-CA" sz="1000" dirty="0" smtClean="0">
                <a:solidFill>
                  <a:schemeClr val="tx1"/>
                </a:solidFill>
              </a:rPr>
              <a:t>Side note: </a:t>
            </a:r>
          </a:p>
          <a:p>
            <a:pPr>
              <a:buFont typeface="Arial" pitchFamily="34" charset="0"/>
              <a:buChar char="•"/>
            </a:pPr>
            <a:r>
              <a:rPr lang="en-CA" sz="1000" dirty="0" smtClean="0">
                <a:solidFill>
                  <a:schemeClr val="tx1"/>
                </a:solidFill>
              </a:rPr>
              <a:t>Background: </a:t>
            </a:r>
          </a:p>
          <a:p>
            <a:pPr lvl="1">
              <a:buFont typeface="Arial" pitchFamily="34" charset="0"/>
              <a:buChar char="•"/>
            </a:pPr>
            <a:r>
              <a:rPr lang="en-CA" sz="1000" dirty="0" smtClean="0">
                <a:solidFill>
                  <a:schemeClr val="tx1"/>
                </a:solidFill>
              </a:rPr>
              <a:t>White: whiteboard effect but too bright. Maybe?</a:t>
            </a:r>
          </a:p>
          <a:p>
            <a:pPr lvl="1">
              <a:buFont typeface="Arial" pitchFamily="34" charset="0"/>
              <a:buChar char="•"/>
            </a:pPr>
            <a:r>
              <a:rPr lang="en-CA" sz="1000" dirty="0" smtClean="0">
                <a:solidFill>
                  <a:schemeClr val="tx1"/>
                </a:solidFill>
              </a:rPr>
              <a:t>Black: too </a:t>
            </a:r>
            <a:r>
              <a:rPr lang="en-CA" sz="1000" dirty="0" err="1" smtClean="0">
                <a:solidFill>
                  <a:schemeClr val="tx1"/>
                </a:solidFill>
              </a:rPr>
              <a:t>brigt</a:t>
            </a:r>
            <a:endParaRPr lang="en-US" sz="1000" dirty="0" smtClean="0">
              <a:solidFill>
                <a:schemeClr val="tx1"/>
              </a:solidFill>
            </a:endParaRPr>
          </a:p>
          <a:p>
            <a:pPr>
              <a:buFont typeface="Arial" pitchFamily="34" charset="0"/>
              <a:buChar char="•"/>
            </a:pPr>
            <a:r>
              <a:rPr lang="en-CA" sz="1000" dirty="0" smtClean="0">
                <a:solidFill>
                  <a:schemeClr val="tx1"/>
                </a:solidFill>
              </a:rPr>
              <a:t>Lines</a:t>
            </a:r>
          </a:p>
          <a:p>
            <a:pPr lvl="1">
              <a:buFont typeface="Arial" pitchFamily="34" charset="0"/>
              <a:buChar char="•"/>
            </a:pPr>
            <a:r>
              <a:rPr lang="en-CA" sz="1000" dirty="0" smtClean="0">
                <a:solidFill>
                  <a:schemeClr val="tx1"/>
                </a:solidFill>
              </a:rPr>
              <a:t>Curve or </a:t>
            </a:r>
            <a:r>
              <a:rPr lang="en-CA" sz="1000" dirty="0" err="1" smtClean="0">
                <a:solidFill>
                  <a:schemeClr val="tx1"/>
                </a:solidFill>
              </a:rPr>
              <a:t>straigt</a:t>
            </a:r>
            <a:r>
              <a:rPr lang="en-CA" sz="1000" dirty="0" smtClean="0">
                <a:solidFill>
                  <a:schemeClr val="tx1"/>
                </a:solidFill>
              </a:rPr>
              <a:t> or w/ arrows?</a:t>
            </a:r>
          </a:p>
          <a:p>
            <a:pPr lvl="2">
              <a:buFont typeface="Arial" pitchFamily="34" charset="0"/>
              <a:buChar char="•"/>
            </a:pPr>
            <a:r>
              <a:rPr lang="en-CA" sz="1000" dirty="0" smtClean="0">
                <a:solidFill>
                  <a:schemeClr val="tx1"/>
                </a:solidFill>
              </a:rPr>
              <a:t>Curvy: looks nicer for a node-link</a:t>
            </a:r>
          </a:p>
          <a:p>
            <a:pPr lvl="1">
              <a:buFont typeface="Arial" pitchFamily="34" charset="0"/>
              <a:buChar char="•"/>
            </a:pPr>
            <a:r>
              <a:rPr lang="en-CA" sz="1000" dirty="0" smtClean="0">
                <a:solidFill>
                  <a:schemeClr val="tx1"/>
                </a:solidFill>
              </a:rPr>
              <a:t>Colour?: </a:t>
            </a:r>
            <a:r>
              <a:rPr lang="en-CA" sz="1000" dirty="0" err="1" smtClean="0">
                <a:solidFill>
                  <a:schemeClr val="tx1"/>
                </a:solidFill>
              </a:rPr>
              <a:t>black+white</a:t>
            </a:r>
            <a:r>
              <a:rPr lang="en-CA" sz="1000" dirty="0" smtClean="0">
                <a:solidFill>
                  <a:schemeClr val="tx1"/>
                </a:solidFill>
              </a:rPr>
              <a:t>+ 1 colour- pink, hot pink0</a:t>
            </a:r>
          </a:p>
        </p:txBody>
      </p:sp>
      <p:cxnSp>
        <p:nvCxnSpPr>
          <p:cNvPr id="86" name="Elbow Connector 85"/>
          <p:cNvCxnSpPr/>
          <p:nvPr/>
        </p:nvCxnSpPr>
        <p:spPr>
          <a:xfrm>
            <a:off x="7166103" y="6136840"/>
            <a:ext cx="909039" cy="32657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87" name="Elbow Connector 86"/>
          <p:cNvCxnSpPr/>
          <p:nvPr/>
        </p:nvCxnSpPr>
        <p:spPr>
          <a:xfrm rot="10800000" flipV="1">
            <a:off x="8394535" y="6218484"/>
            <a:ext cx="491372" cy="19050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7092397" y="6327342"/>
            <a:ext cx="343961" cy="353764"/>
          </a:xfrm>
          <a:prstGeom prst="line">
            <a:avLst/>
          </a:prstGeom>
        </p:spPr>
        <p:style>
          <a:lnRef idx="1">
            <a:schemeClr val="dk1"/>
          </a:lnRef>
          <a:fillRef idx="0">
            <a:schemeClr val="dk1"/>
          </a:fillRef>
          <a:effectRef idx="0">
            <a:schemeClr val="dk1"/>
          </a:effectRef>
          <a:fontRef idx="minor">
            <a:schemeClr val="tx1"/>
          </a:fontRef>
        </p:style>
      </p:cxnSp>
      <p:sp>
        <p:nvSpPr>
          <p:cNvPr id="89" name="Freeform 88"/>
          <p:cNvSpPr/>
          <p:nvPr/>
        </p:nvSpPr>
        <p:spPr>
          <a:xfrm>
            <a:off x="1914203" y="6072206"/>
            <a:ext cx="3729367" cy="681541"/>
          </a:xfrm>
          <a:custGeom>
            <a:avLst/>
            <a:gdLst>
              <a:gd name="connsiteX0" fmla="*/ 0 w 14868939"/>
              <a:gd name="connsiteY0" fmla="*/ 0 h 1789044"/>
              <a:gd name="connsiteX1" fmla="*/ 357809 w 14868939"/>
              <a:gd name="connsiteY1" fmla="*/ 39757 h 1789044"/>
              <a:gd name="connsiteX2" fmla="*/ 516835 w 14868939"/>
              <a:gd name="connsiteY2" fmla="*/ 278296 h 1789044"/>
              <a:gd name="connsiteX3" fmla="*/ 874644 w 14868939"/>
              <a:gd name="connsiteY3" fmla="*/ 715618 h 1789044"/>
              <a:gd name="connsiteX4" fmla="*/ 993913 w 14868939"/>
              <a:gd name="connsiteY4" fmla="*/ 755374 h 1789044"/>
              <a:gd name="connsiteX5" fmla="*/ 1113183 w 14868939"/>
              <a:gd name="connsiteY5" fmla="*/ 834887 h 1789044"/>
              <a:gd name="connsiteX6" fmla="*/ 1351722 w 14868939"/>
              <a:gd name="connsiteY6" fmla="*/ 914400 h 1789044"/>
              <a:gd name="connsiteX7" fmla="*/ 1590261 w 14868939"/>
              <a:gd name="connsiteY7" fmla="*/ 1073426 h 1789044"/>
              <a:gd name="connsiteX8" fmla="*/ 1709530 w 14868939"/>
              <a:gd name="connsiteY8" fmla="*/ 1152940 h 1789044"/>
              <a:gd name="connsiteX9" fmla="*/ 1948070 w 14868939"/>
              <a:gd name="connsiteY9" fmla="*/ 1232453 h 1789044"/>
              <a:gd name="connsiteX10" fmla="*/ 2067339 w 14868939"/>
              <a:gd name="connsiteY10" fmla="*/ 1311966 h 1789044"/>
              <a:gd name="connsiteX11" fmla="*/ 2584174 w 14868939"/>
              <a:gd name="connsiteY11" fmla="*/ 1431235 h 1789044"/>
              <a:gd name="connsiteX12" fmla="*/ 2902226 w 14868939"/>
              <a:gd name="connsiteY12" fmla="*/ 1470992 h 1789044"/>
              <a:gd name="connsiteX13" fmla="*/ 5724939 w 14868939"/>
              <a:gd name="connsiteY13" fmla="*/ 1510748 h 1789044"/>
              <a:gd name="connsiteX14" fmla="*/ 12642574 w 14868939"/>
              <a:gd name="connsiteY14" fmla="*/ 1470992 h 1789044"/>
              <a:gd name="connsiteX15" fmla="*/ 14232835 w 14868939"/>
              <a:gd name="connsiteY15" fmla="*/ 1391479 h 1789044"/>
              <a:gd name="connsiteX16" fmla="*/ 14590644 w 14868939"/>
              <a:gd name="connsiteY16" fmla="*/ 1272209 h 1789044"/>
              <a:gd name="connsiteX17" fmla="*/ 14709913 w 14868939"/>
              <a:gd name="connsiteY17" fmla="*/ 1232453 h 1789044"/>
              <a:gd name="connsiteX18" fmla="*/ 14789426 w 14868939"/>
              <a:gd name="connsiteY18" fmla="*/ 1113183 h 1789044"/>
              <a:gd name="connsiteX19" fmla="*/ 14670157 w 14868939"/>
              <a:gd name="connsiteY19" fmla="*/ 1033670 h 1789044"/>
              <a:gd name="connsiteX20" fmla="*/ 14431617 w 14868939"/>
              <a:gd name="connsiteY20" fmla="*/ 954157 h 1789044"/>
              <a:gd name="connsiteX21" fmla="*/ 14312348 w 14868939"/>
              <a:gd name="connsiteY21" fmla="*/ 914400 h 1789044"/>
              <a:gd name="connsiteX22" fmla="*/ 13994296 w 14868939"/>
              <a:gd name="connsiteY22" fmla="*/ 795131 h 1789044"/>
              <a:gd name="connsiteX23" fmla="*/ 14272591 w 14868939"/>
              <a:gd name="connsiteY23" fmla="*/ 954157 h 1789044"/>
              <a:gd name="connsiteX24" fmla="*/ 14471374 w 14868939"/>
              <a:gd name="connsiteY24" fmla="*/ 993913 h 1789044"/>
              <a:gd name="connsiteX25" fmla="*/ 14868939 w 14868939"/>
              <a:gd name="connsiteY25" fmla="*/ 1073426 h 1789044"/>
              <a:gd name="connsiteX26" fmla="*/ 14749670 w 14868939"/>
              <a:gd name="connsiteY26" fmla="*/ 1391479 h 1789044"/>
              <a:gd name="connsiteX27" fmla="*/ 14630400 w 14868939"/>
              <a:gd name="connsiteY27" fmla="*/ 1470992 h 1789044"/>
              <a:gd name="connsiteX28" fmla="*/ 14511130 w 14868939"/>
              <a:gd name="connsiteY28" fmla="*/ 1669774 h 1789044"/>
              <a:gd name="connsiteX29" fmla="*/ 14391861 w 14868939"/>
              <a:gd name="connsiteY29" fmla="*/ 1789044 h 178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868939" h="1789044">
                <a:moveTo>
                  <a:pt x="0" y="0"/>
                </a:moveTo>
                <a:cubicBezTo>
                  <a:pt x="119270" y="13252"/>
                  <a:pt x="243964" y="1809"/>
                  <a:pt x="357809" y="39757"/>
                </a:cubicBezTo>
                <a:cubicBezTo>
                  <a:pt x="502185" y="87882"/>
                  <a:pt x="462672" y="180802"/>
                  <a:pt x="516835" y="278296"/>
                </a:cubicBezTo>
                <a:cubicBezTo>
                  <a:pt x="561212" y="358174"/>
                  <a:pt x="771681" y="681297"/>
                  <a:pt x="874644" y="715618"/>
                </a:cubicBezTo>
                <a:lnTo>
                  <a:pt x="993913" y="755374"/>
                </a:lnTo>
                <a:cubicBezTo>
                  <a:pt x="1033670" y="781878"/>
                  <a:pt x="1069520" y="815481"/>
                  <a:pt x="1113183" y="834887"/>
                </a:cubicBezTo>
                <a:cubicBezTo>
                  <a:pt x="1189773" y="868927"/>
                  <a:pt x="1351722" y="914400"/>
                  <a:pt x="1351722" y="914400"/>
                </a:cubicBezTo>
                <a:lnTo>
                  <a:pt x="1590261" y="1073426"/>
                </a:lnTo>
                <a:cubicBezTo>
                  <a:pt x="1630017" y="1099930"/>
                  <a:pt x="1664201" y="1137830"/>
                  <a:pt x="1709530" y="1152940"/>
                </a:cubicBezTo>
                <a:cubicBezTo>
                  <a:pt x="1789043" y="1179444"/>
                  <a:pt x="1878332" y="1185961"/>
                  <a:pt x="1948070" y="1232453"/>
                </a:cubicBezTo>
                <a:cubicBezTo>
                  <a:pt x="1987826" y="1258957"/>
                  <a:pt x="2023676" y="1292560"/>
                  <a:pt x="2067339" y="1311966"/>
                </a:cubicBezTo>
                <a:cubicBezTo>
                  <a:pt x="2267944" y="1401124"/>
                  <a:pt x="2364709" y="1401973"/>
                  <a:pt x="2584174" y="1431235"/>
                </a:cubicBezTo>
                <a:cubicBezTo>
                  <a:pt x="2690079" y="1445356"/>
                  <a:pt x="2795418" y="1468288"/>
                  <a:pt x="2902226" y="1470992"/>
                </a:cubicBezTo>
                <a:cubicBezTo>
                  <a:pt x="3842922" y="1494807"/>
                  <a:pt x="4784035" y="1497496"/>
                  <a:pt x="5724939" y="1510748"/>
                </a:cubicBezTo>
                <a:lnTo>
                  <a:pt x="12642574" y="1470992"/>
                </a:lnTo>
                <a:cubicBezTo>
                  <a:pt x="13106308" y="1466308"/>
                  <a:pt x="13747987" y="1421782"/>
                  <a:pt x="14232835" y="1391479"/>
                </a:cubicBezTo>
                <a:lnTo>
                  <a:pt x="14590644" y="1272209"/>
                </a:lnTo>
                <a:lnTo>
                  <a:pt x="14709913" y="1232453"/>
                </a:lnTo>
                <a:cubicBezTo>
                  <a:pt x="14736417" y="1192696"/>
                  <a:pt x="14798797" y="1160037"/>
                  <a:pt x="14789426" y="1113183"/>
                </a:cubicBezTo>
                <a:cubicBezTo>
                  <a:pt x="14780055" y="1066330"/>
                  <a:pt x="14713820" y="1053076"/>
                  <a:pt x="14670157" y="1033670"/>
                </a:cubicBezTo>
                <a:cubicBezTo>
                  <a:pt x="14593566" y="999630"/>
                  <a:pt x="14511130" y="980662"/>
                  <a:pt x="14431617" y="954157"/>
                </a:cubicBezTo>
                <a:cubicBezTo>
                  <a:pt x="14391861" y="940905"/>
                  <a:pt x="14349831" y="933141"/>
                  <a:pt x="14312348" y="914400"/>
                </a:cubicBezTo>
                <a:cubicBezTo>
                  <a:pt x="14104450" y="810451"/>
                  <a:pt x="14210818" y="849261"/>
                  <a:pt x="13994296" y="795131"/>
                </a:cubicBezTo>
                <a:cubicBezTo>
                  <a:pt x="14081544" y="853297"/>
                  <a:pt x="14171709" y="920530"/>
                  <a:pt x="14272591" y="954157"/>
                </a:cubicBezTo>
                <a:cubicBezTo>
                  <a:pt x="14336697" y="975525"/>
                  <a:pt x="14405818" y="977524"/>
                  <a:pt x="14471374" y="993913"/>
                </a:cubicBezTo>
                <a:cubicBezTo>
                  <a:pt x="14841456" y="1086433"/>
                  <a:pt x="14187109" y="976023"/>
                  <a:pt x="14868939" y="1073426"/>
                </a:cubicBezTo>
                <a:cubicBezTo>
                  <a:pt x="14840494" y="1215651"/>
                  <a:pt x="14852041" y="1289108"/>
                  <a:pt x="14749670" y="1391479"/>
                </a:cubicBezTo>
                <a:cubicBezTo>
                  <a:pt x="14715883" y="1425266"/>
                  <a:pt x="14670157" y="1444488"/>
                  <a:pt x="14630400" y="1470992"/>
                </a:cubicBezTo>
                <a:cubicBezTo>
                  <a:pt x="14589884" y="1592542"/>
                  <a:pt x="14610355" y="1590394"/>
                  <a:pt x="14511130" y="1669774"/>
                </a:cubicBezTo>
                <a:cubicBezTo>
                  <a:pt x="14380834" y="1774010"/>
                  <a:pt x="14391861" y="1696688"/>
                  <a:pt x="14391861" y="1789044"/>
                </a:cubicBezTo>
              </a:path>
            </a:pathLst>
          </a:custGeom>
          <a:ln w="76200"/>
        </p:spPr>
        <p:style>
          <a:lnRef idx="1">
            <a:schemeClr val="accent2"/>
          </a:lnRef>
          <a:fillRef idx="0">
            <a:schemeClr val="accent2"/>
          </a:fillRef>
          <a:effectRef idx="0">
            <a:schemeClr val="accent2"/>
          </a:effectRef>
          <a:fontRef idx="minor">
            <a:schemeClr val="tx1"/>
          </a:fontRef>
        </p:style>
        <p:txBody>
          <a:bodyPr lIns="32745" tIns="16372" rIns="32745" bIns="16372" rtlCol="0" anchor="ctr"/>
          <a:lstStyle/>
          <a:p>
            <a:pPr algn="ctr"/>
            <a:endParaRPr lang="en-US" dirty="0">
              <a:solidFill>
                <a:srgbClr val="C00000"/>
              </a:solidFill>
            </a:endParaRPr>
          </a:p>
        </p:txBody>
      </p:sp>
      <p:sp>
        <p:nvSpPr>
          <p:cNvPr id="90" name="TextBox 89"/>
          <p:cNvSpPr txBox="1"/>
          <p:nvPr/>
        </p:nvSpPr>
        <p:spPr>
          <a:xfrm>
            <a:off x="5857884" y="6191270"/>
            <a:ext cx="913628" cy="5870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lIns="32745" tIns="16372" rIns="32745" bIns="16372" rtlCol="0">
            <a:spAutoFit/>
          </a:bodyPr>
          <a:lstStyle/>
          <a:p>
            <a:pPr algn="ctr"/>
            <a:r>
              <a:rPr lang="en-CA" dirty="0" smtClean="0">
                <a:solidFill>
                  <a:schemeClr val="tx1"/>
                </a:solidFill>
              </a:rPr>
              <a:t>Which </a:t>
            </a:r>
          </a:p>
          <a:p>
            <a:pPr algn="ctr"/>
            <a:r>
              <a:rPr lang="en-CA" dirty="0" smtClean="0">
                <a:solidFill>
                  <a:schemeClr val="tx1"/>
                </a:solidFill>
              </a:rPr>
              <a:t>one?</a:t>
            </a:r>
            <a:endParaRPr lang="en-US" dirty="0">
              <a:solidFill>
                <a:schemeClr val="tx1"/>
              </a:solidFill>
            </a:endParaRPr>
          </a:p>
        </p:txBody>
      </p:sp>
      <p:sp>
        <p:nvSpPr>
          <p:cNvPr id="91" name="Arc 90"/>
          <p:cNvSpPr/>
          <p:nvPr/>
        </p:nvSpPr>
        <p:spPr>
          <a:xfrm>
            <a:off x="8001437" y="6136840"/>
            <a:ext cx="245686" cy="544266"/>
          </a:xfrm>
          <a:prstGeom prst="arc">
            <a:avLst/>
          </a:prstGeom>
        </p:spPr>
        <p:style>
          <a:lnRef idx="1">
            <a:schemeClr val="dk1"/>
          </a:lnRef>
          <a:fillRef idx="0">
            <a:schemeClr val="dk1"/>
          </a:fillRef>
          <a:effectRef idx="0">
            <a:schemeClr val="dk1"/>
          </a:effectRef>
          <a:fontRef idx="minor">
            <a:schemeClr val="tx1"/>
          </a:fontRef>
        </p:style>
        <p:txBody>
          <a:bodyPr lIns="32745" tIns="16372" rIns="32745" bIns="16372" rtlCol="0" anchor="ctr"/>
          <a:lstStyle/>
          <a:p>
            <a:pPr algn="ctr"/>
            <a:endParaRPr lang="en-US" dirty="0"/>
          </a:p>
        </p:txBody>
      </p:sp>
      <p:cxnSp>
        <p:nvCxnSpPr>
          <p:cNvPr id="93" name="Curved Connector 92"/>
          <p:cNvCxnSpPr>
            <a:stCxn id="94" idx="3"/>
            <a:endCxn id="96" idx="1"/>
          </p:cNvCxnSpPr>
          <p:nvPr/>
        </p:nvCxnSpPr>
        <p:spPr>
          <a:xfrm flipV="1">
            <a:off x="938302" y="1832541"/>
            <a:ext cx="1000164" cy="1321720"/>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0067" y="3000372"/>
            <a:ext cx="808235" cy="307777"/>
          </a:xfrm>
          <a:prstGeom prst="rect">
            <a:avLst/>
          </a:prstGeom>
          <a:noFill/>
        </p:spPr>
        <p:txBody>
          <a:bodyPr wrap="none" rtlCol="0">
            <a:spAutoFit/>
          </a:bodyPr>
          <a:lstStyle/>
          <a:p>
            <a:r>
              <a:rPr lang="en-CA" sz="1400" dirty="0" err="1" smtClean="0">
                <a:latin typeface="Century" pitchFamily="18" charset="0"/>
              </a:rPr>
              <a:t>Banksy</a:t>
            </a:r>
            <a:endParaRPr lang="en-US" sz="1400" dirty="0">
              <a:latin typeface="Century" pitchFamily="18" charset="0"/>
            </a:endParaRPr>
          </a:p>
        </p:txBody>
      </p:sp>
      <p:sp>
        <p:nvSpPr>
          <p:cNvPr id="95" name="TextBox 94"/>
          <p:cNvSpPr txBox="1"/>
          <p:nvPr/>
        </p:nvSpPr>
        <p:spPr>
          <a:xfrm>
            <a:off x="1938466" y="1419110"/>
            <a:ext cx="1130438" cy="276999"/>
          </a:xfrm>
          <a:prstGeom prst="rect">
            <a:avLst/>
          </a:prstGeom>
          <a:noFill/>
        </p:spPr>
        <p:txBody>
          <a:bodyPr wrap="none" rtlCol="0">
            <a:spAutoFit/>
          </a:bodyPr>
          <a:lstStyle/>
          <a:p>
            <a:r>
              <a:rPr lang="en-CA" sz="1200" dirty="0" smtClean="0">
                <a:latin typeface="Century" pitchFamily="18" charset="0"/>
              </a:rPr>
              <a:t>Personal Life</a:t>
            </a:r>
            <a:endParaRPr lang="en-US" sz="1200" dirty="0">
              <a:latin typeface="Century" pitchFamily="18" charset="0"/>
            </a:endParaRPr>
          </a:p>
        </p:txBody>
      </p:sp>
      <p:sp>
        <p:nvSpPr>
          <p:cNvPr id="96" name="TextBox 95"/>
          <p:cNvSpPr txBox="1"/>
          <p:nvPr/>
        </p:nvSpPr>
        <p:spPr>
          <a:xfrm>
            <a:off x="1938466" y="1694041"/>
            <a:ext cx="671979" cy="276999"/>
          </a:xfrm>
          <a:prstGeom prst="rect">
            <a:avLst/>
          </a:prstGeom>
          <a:noFill/>
        </p:spPr>
        <p:txBody>
          <a:bodyPr wrap="none" rtlCol="0">
            <a:spAutoFit/>
          </a:bodyPr>
          <a:lstStyle/>
          <a:p>
            <a:r>
              <a:rPr lang="en-CA" sz="1200" dirty="0" smtClean="0">
                <a:latin typeface="Century" pitchFamily="18" charset="0"/>
              </a:rPr>
              <a:t>Career</a:t>
            </a:r>
            <a:endParaRPr lang="en-US" sz="1200" dirty="0">
              <a:latin typeface="Century" pitchFamily="18" charset="0"/>
            </a:endParaRPr>
          </a:p>
        </p:txBody>
      </p:sp>
      <p:sp>
        <p:nvSpPr>
          <p:cNvPr id="97" name="TextBox 96"/>
          <p:cNvSpPr txBox="1"/>
          <p:nvPr/>
        </p:nvSpPr>
        <p:spPr>
          <a:xfrm>
            <a:off x="1938466" y="1968972"/>
            <a:ext cx="1140056" cy="276999"/>
          </a:xfrm>
          <a:prstGeom prst="rect">
            <a:avLst/>
          </a:prstGeom>
          <a:noFill/>
        </p:spPr>
        <p:txBody>
          <a:bodyPr wrap="none" rtlCol="0">
            <a:spAutoFit/>
          </a:bodyPr>
          <a:lstStyle/>
          <a:p>
            <a:r>
              <a:rPr lang="en-CA" sz="1200" dirty="0" smtClean="0">
                <a:latin typeface="Century" pitchFamily="18" charset="0"/>
              </a:rPr>
              <a:t>Cultural Icon</a:t>
            </a:r>
            <a:endParaRPr lang="en-US" sz="1200" dirty="0">
              <a:latin typeface="Century" pitchFamily="18" charset="0"/>
            </a:endParaRPr>
          </a:p>
        </p:txBody>
      </p:sp>
      <p:sp>
        <p:nvSpPr>
          <p:cNvPr id="98" name="TextBox 97"/>
          <p:cNvSpPr txBox="1"/>
          <p:nvPr/>
        </p:nvSpPr>
        <p:spPr>
          <a:xfrm>
            <a:off x="1938466" y="2243903"/>
            <a:ext cx="1247457" cy="461665"/>
          </a:xfrm>
          <a:prstGeom prst="rect">
            <a:avLst/>
          </a:prstGeom>
          <a:noFill/>
        </p:spPr>
        <p:txBody>
          <a:bodyPr wrap="none" rtlCol="0">
            <a:spAutoFit/>
          </a:bodyPr>
          <a:lstStyle/>
          <a:p>
            <a:pPr algn="ctr"/>
            <a:r>
              <a:rPr lang="en-CA" sz="1200" dirty="0" smtClean="0">
                <a:latin typeface="Century" pitchFamily="18" charset="0"/>
              </a:rPr>
              <a:t>Other Notable </a:t>
            </a:r>
          </a:p>
          <a:p>
            <a:pPr algn="ctr"/>
            <a:r>
              <a:rPr lang="en-CA" sz="1200" dirty="0" smtClean="0">
                <a:latin typeface="Century" pitchFamily="18" charset="0"/>
              </a:rPr>
              <a:t>Artworks</a:t>
            </a:r>
            <a:endParaRPr lang="en-US" sz="1200" dirty="0">
              <a:latin typeface="Century" pitchFamily="18" charset="0"/>
            </a:endParaRPr>
          </a:p>
        </p:txBody>
      </p:sp>
      <p:sp>
        <p:nvSpPr>
          <p:cNvPr id="99" name="TextBox 98"/>
          <p:cNvSpPr txBox="1"/>
          <p:nvPr/>
        </p:nvSpPr>
        <p:spPr>
          <a:xfrm>
            <a:off x="1938466" y="2703500"/>
            <a:ext cx="912750" cy="276999"/>
          </a:xfrm>
          <a:prstGeom prst="rect">
            <a:avLst/>
          </a:prstGeom>
          <a:noFill/>
        </p:spPr>
        <p:txBody>
          <a:bodyPr wrap="none" rtlCol="0">
            <a:spAutoFit/>
          </a:bodyPr>
          <a:lstStyle/>
          <a:p>
            <a:r>
              <a:rPr lang="en-CA" sz="1200" dirty="0" smtClean="0">
                <a:latin typeface="Century" pitchFamily="18" charset="0"/>
              </a:rPr>
              <a:t>Technique</a:t>
            </a:r>
            <a:endParaRPr lang="en-US" sz="1200" dirty="0">
              <a:latin typeface="Century" pitchFamily="18" charset="0"/>
            </a:endParaRPr>
          </a:p>
        </p:txBody>
      </p:sp>
      <p:sp>
        <p:nvSpPr>
          <p:cNvPr id="100" name="TextBox 99"/>
          <p:cNvSpPr txBox="1"/>
          <p:nvPr/>
        </p:nvSpPr>
        <p:spPr>
          <a:xfrm>
            <a:off x="1938466" y="2978431"/>
            <a:ext cx="1208985" cy="461665"/>
          </a:xfrm>
          <a:prstGeom prst="rect">
            <a:avLst/>
          </a:prstGeom>
          <a:noFill/>
        </p:spPr>
        <p:txBody>
          <a:bodyPr wrap="none" rtlCol="0">
            <a:spAutoFit/>
          </a:bodyPr>
          <a:lstStyle/>
          <a:p>
            <a:pPr algn="ctr"/>
            <a:r>
              <a:rPr lang="en-CA" sz="1200" dirty="0" smtClean="0">
                <a:latin typeface="Century" pitchFamily="18" charset="0"/>
              </a:rPr>
              <a:t>Political and </a:t>
            </a:r>
          </a:p>
          <a:p>
            <a:pPr algn="ctr"/>
            <a:r>
              <a:rPr lang="en-CA" sz="1200" dirty="0" smtClean="0">
                <a:latin typeface="Century" pitchFamily="18" charset="0"/>
              </a:rPr>
              <a:t>Social Themes</a:t>
            </a:r>
            <a:endParaRPr lang="en-US" sz="1200" dirty="0">
              <a:latin typeface="Century" pitchFamily="18" charset="0"/>
            </a:endParaRPr>
          </a:p>
        </p:txBody>
      </p:sp>
      <p:sp>
        <p:nvSpPr>
          <p:cNvPr id="101" name="TextBox 100"/>
          <p:cNvSpPr txBox="1"/>
          <p:nvPr/>
        </p:nvSpPr>
        <p:spPr>
          <a:xfrm>
            <a:off x="1938466" y="3438028"/>
            <a:ext cx="843501" cy="276999"/>
          </a:xfrm>
          <a:prstGeom prst="rect">
            <a:avLst/>
          </a:prstGeom>
          <a:noFill/>
        </p:spPr>
        <p:txBody>
          <a:bodyPr wrap="none" rtlCol="0">
            <a:spAutoFit/>
          </a:bodyPr>
          <a:lstStyle/>
          <a:p>
            <a:r>
              <a:rPr lang="en-CA" sz="1200" dirty="0" smtClean="0">
                <a:latin typeface="Century" pitchFamily="18" charset="0"/>
              </a:rPr>
              <a:t>Criticism</a:t>
            </a:r>
            <a:endParaRPr lang="en-US" sz="1200" dirty="0">
              <a:latin typeface="Century" pitchFamily="18" charset="0"/>
            </a:endParaRPr>
          </a:p>
        </p:txBody>
      </p:sp>
      <p:sp>
        <p:nvSpPr>
          <p:cNvPr id="102" name="TextBox 101"/>
          <p:cNvSpPr txBox="1"/>
          <p:nvPr/>
        </p:nvSpPr>
        <p:spPr>
          <a:xfrm>
            <a:off x="1938466" y="3712959"/>
            <a:ext cx="1104790" cy="276999"/>
          </a:xfrm>
          <a:prstGeom prst="rect">
            <a:avLst/>
          </a:prstGeom>
          <a:noFill/>
        </p:spPr>
        <p:txBody>
          <a:bodyPr wrap="none" rtlCol="0">
            <a:spAutoFit/>
          </a:bodyPr>
          <a:lstStyle/>
          <a:p>
            <a:r>
              <a:rPr lang="en-CA" sz="1200" dirty="0" smtClean="0">
                <a:latin typeface="Century" pitchFamily="18" charset="0"/>
              </a:rPr>
              <a:t>Bibliography</a:t>
            </a:r>
            <a:endParaRPr lang="en-US" sz="1200" dirty="0">
              <a:latin typeface="Century" pitchFamily="18" charset="0"/>
            </a:endParaRPr>
          </a:p>
        </p:txBody>
      </p:sp>
      <p:sp>
        <p:nvSpPr>
          <p:cNvPr id="103" name="TextBox 102"/>
          <p:cNvSpPr txBox="1"/>
          <p:nvPr/>
        </p:nvSpPr>
        <p:spPr>
          <a:xfrm>
            <a:off x="1938466" y="3987890"/>
            <a:ext cx="819007" cy="276999"/>
          </a:xfrm>
          <a:prstGeom prst="rect">
            <a:avLst/>
          </a:prstGeom>
          <a:noFill/>
        </p:spPr>
        <p:txBody>
          <a:bodyPr wrap="none" rtlCol="0">
            <a:spAutoFit/>
          </a:bodyPr>
          <a:lstStyle/>
          <a:p>
            <a:r>
              <a:rPr lang="en-CA" sz="1200" dirty="0" smtClean="0">
                <a:latin typeface="Century" pitchFamily="18" charset="0"/>
              </a:rPr>
              <a:t>See Also </a:t>
            </a:r>
            <a:endParaRPr lang="en-US" sz="1200" dirty="0">
              <a:latin typeface="Century" pitchFamily="18" charset="0"/>
            </a:endParaRPr>
          </a:p>
        </p:txBody>
      </p:sp>
      <p:sp>
        <p:nvSpPr>
          <p:cNvPr id="104" name="TextBox 103"/>
          <p:cNvSpPr txBox="1"/>
          <p:nvPr/>
        </p:nvSpPr>
        <p:spPr>
          <a:xfrm>
            <a:off x="1938466" y="4262821"/>
            <a:ext cx="957313" cy="276999"/>
          </a:xfrm>
          <a:prstGeom prst="rect">
            <a:avLst/>
          </a:prstGeom>
          <a:noFill/>
        </p:spPr>
        <p:txBody>
          <a:bodyPr wrap="none" rtlCol="0">
            <a:spAutoFit/>
          </a:bodyPr>
          <a:lstStyle/>
          <a:p>
            <a:r>
              <a:rPr lang="en-CA" sz="1200" dirty="0" smtClean="0">
                <a:latin typeface="Century" pitchFamily="18" charset="0"/>
              </a:rPr>
              <a:t>References</a:t>
            </a:r>
            <a:endParaRPr lang="en-US" sz="1200" dirty="0">
              <a:latin typeface="Century" pitchFamily="18" charset="0"/>
            </a:endParaRPr>
          </a:p>
        </p:txBody>
      </p:sp>
      <p:sp>
        <p:nvSpPr>
          <p:cNvPr id="105" name="TextBox 104"/>
          <p:cNvSpPr txBox="1"/>
          <p:nvPr/>
        </p:nvSpPr>
        <p:spPr>
          <a:xfrm>
            <a:off x="1938466" y="4537752"/>
            <a:ext cx="1380506" cy="276999"/>
          </a:xfrm>
          <a:prstGeom prst="rect">
            <a:avLst/>
          </a:prstGeom>
          <a:noFill/>
        </p:spPr>
        <p:txBody>
          <a:bodyPr wrap="none" rtlCol="0">
            <a:spAutoFit/>
          </a:bodyPr>
          <a:lstStyle/>
          <a:p>
            <a:r>
              <a:rPr lang="en-CA" sz="1200" dirty="0" smtClean="0">
                <a:latin typeface="Century" pitchFamily="18" charset="0"/>
              </a:rPr>
              <a:t>Further Reading</a:t>
            </a:r>
            <a:endParaRPr lang="en-US" sz="1200" dirty="0">
              <a:latin typeface="Century" pitchFamily="18" charset="0"/>
            </a:endParaRPr>
          </a:p>
        </p:txBody>
      </p:sp>
      <p:sp>
        <p:nvSpPr>
          <p:cNvPr id="106" name="TextBox 105"/>
          <p:cNvSpPr txBox="1"/>
          <p:nvPr/>
        </p:nvSpPr>
        <p:spPr>
          <a:xfrm>
            <a:off x="1938466" y="4812687"/>
            <a:ext cx="1261884" cy="276999"/>
          </a:xfrm>
          <a:prstGeom prst="rect">
            <a:avLst/>
          </a:prstGeom>
          <a:noFill/>
        </p:spPr>
        <p:txBody>
          <a:bodyPr wrap="none" rtlCol="0">
            <a:spAutoFit/>
          </a:bodyPr>
          <a:lstStyle/>
          <a:p>
            <a:r>
              <a:rPr lang="en-CA" sz="1200" dirty="0" smtClean="0">
                <a:latin typeface="Century" pitchFamily="18" charset="0"/>
              </a:rPr>
              <a:t>External Links</a:t>
            </a:r>
            <a:endParaRPr lang="en-US" sz="1200" dirty="0">
              <a:latin typeface="Century" pitchFamily="18" charset="0"/>
            </a:endParaRPr>
          </a:p>
        </p:txBody>
      </p:sp>
      <p:cxnSp>
        <p:nvCxnSpPr>
          <p:cNvPr id="107" name="Curved Connector 106"/>
          <p:cNvCxnSpPr>
            <a:stCxn id="97" idx="1"/>
            <a:endCxn id="94" idx="3"/>
          </p:cNvCxnSpPr>
          <p:nvPr/>
        </p:nvCxnSpPr>
        <p:spPr>
          <a:xfrm rot="10800000" flipV="1">
            <a:off x="938302" y="2107471"/>
            <a:ext cx="1000164" cy="1046789"/>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08" name="Curved Connector 107"/>
          <p:cNvCxnSpPr>
            <a:stCxn id="98" idx="1"/>
            <a:endCxn id="94" idx="3"/>
          </p:cNvCxnSpPr>
          <p:nvPr/>
        </p:nvCxnSpPr>
        <p:spPr>
          <a:xfrm rot="10800000" flipV="1">
            <a:off x="938302" y="2474735"/>
            <a:ext cx="1000164" cy="679525"/>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09" name="Curved Connector 108"/>
          <p:cNvCxnSpPr>
            <a:stCxn id="99" idx="1"/>
            <a:endCxn id="94" idx="3"/>
          </p:cNvCxnSpPr>
          <p:nvPr/>
        </p:nvCxnSpPr>
        <p:spPr>
          <a:xfrm rot="10800000" flipV="1">
            <a:off x="938302" y="2841999"/>
            <a:ext cx="1000164" cy="312261"/>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10" name="Curved Connector 109"/>
          <p:cNvCxnSpPr>
            <a:stCxn id="100" idx="1"/>
            <a:endCxn id="94" idx="3"/>
          </p:cNvCxnSpPr>
          <p:nvPr/>
        </p:nvCxnSpPr>
        <p:spPr>
          <a:xfrm rot="10800000">
            <a:off x="938302" y="3154262"/>
            <a:ext cx="1000164" cy="55003"/>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101" idx="1"/>
            <a:endCxn id="94" idx="3"/>
          </p:cNvCxnSpPr>
          <p:nvPr/>
        </p:nvCxnSpPr>
        <p:spPr>
          <a:xfrm rot="10800000">
            <a:off x="938302" y="3154262"/>
            <a:ext cx="1000164" cy="422267"/>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12" name="Curved Connector 111"/>
          <p:cNvCxnSpPr>
            <a:stCxn id="102" idx="1"/>
            <a:endCxn id="94" idx="3"/>
          </p:cNvCxnSpPr>
          <p:nvPr/>
        </p:nvCxnSpPr>
        <p:spPr>
          <a:xfrm rot="10800000">
            <a:off x="938302" y="3154261"/>
            <a:ext cx="1000164" cy="697198"/>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03" idx="1"/>
            <a:endCxn id="94" idx="3"/>
          </p:cNvCxnSpPr>
          <p:nvPr/>
        </p:nvCxnSpPr>
        <p:spPr>
          <a:xfrm rot="10800000">
            <a:off x="938302" y="3154262"/>
            <a:ext cx="1000164" cy="972129"/>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a:stCxn id="104" idx="1"/>
            <a:endCxn id="94" idx="3"/>
          </p:cNvCxnSpPr>
          <p:nvPr/>
        </p:nvCxnSpPr>
        <p:spPr>
          <a:xfrm rot="10800000">
            <a:off x="938302" y="3154261"/>
            <a:ext cx="1000164" cy="1247060"/>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15" name="Curved Connector 114"/>
          <p:cNvCxnSpPr>
            <a:stCxn id="105" idx="1"/>
            <a:endCxn id="94" idx="3"/>
          </p:cNvCxnSpPr>
          <p:nvPr/>
        </p:nvCxnSpPr>
        <p:spPr>
          <a:xfrm rot="10800000">
            <a:off x="938302" y="3154262"/>
            <a:ext cx="1000164" cy="1521991"/>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a:stCxn id="95" idx="1"/>
            <a:endCxn id="94" idx="3"/>
          </p:cNvCxnSpPr>
          <p:nvPr/>
        </p:nvCxnSpPr>
        <p:spPr>
          <a:xfrm rot="10800000" flipV="1">
            <a:off x="938302" y="1557609"/>
            <a:ext cx="1000164" cy="1596651"/>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106" idx="1"/>
            <a:endCxn id="94" idx="3"/>
          </p:cNvCxnSpPr>
          <p:nvPr/>
        </p:nvCxnSpPr>
        <p:spPr>
          <a:xfrm rot="10800000">
            <a:off x="938302" y="3154261"/>
            <a:ext cx="1000164" cy="179692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6724780" y="4286257"/>
            <a:ext cx="1928826" cy="523220"/>
          </a:xfrm>
          <a:prstGeom prst="rect">
            <a:avLst/>
          </a:prstGeom>
        </p:spPr>
        <p:txBody>
          <a:bodyPr wrap="square">
            <a:spAutoFit/>
          </a:bodyPr>
          <a:lstStyle/>
          <a:p>
            <a:r>
              <a:rPr lang="en-GB" sz="1400" i="1" dirty="0" smtClean="0">
                <a:latin typeface="Century" pitchFamily="18" charset="0"/>
              </a:rPr>
              <a:t>Balloon Girl </a:t>
            </a:r>
            <a:r>
              <a:rPr lang="en-GB" sz="1400" dirty="0" smtClean="0">
                <a:latin typeface="Century" pitchFamily="18" charset="0"/>
              </a:rPr>
              <a:t>shredding</a:t>
            </a:r>
            <a:endParaRPr lang="en-US" sz="1400" dirty="0">
              <a:latin typeface="Century" pitchFamily="18" charset="0"/>
            </a:endParaRPr>
          </a:p>
        </p:txBody>
      </p:sp>
      <p:sp>
        <p:nvSpPr>
          <p:cNvPr id="119" name="Rectangle 118"/>
          <p:cNvSpPr/>
          <p:nvPr/>
        </p:nvSpPr>
        <p:spPr>
          <a:xfrm>
            <a:off x="4081574" y="285728"/>
            <a:ext cx="2327881" cy="307777"/>
          </a:xfrm>
          <a:prstGeom prst="rect">
            <a:avLst/>
          </a:prstGeom>
        </p:spPr>
        <p:txBody>
          <a:bodyPr wrap="none">
            <a:spAutoFit/>
          </a:bodyPr>
          <a:lstStyle/>
          <a:p>
            <a:r>
              <a:rPr lang="en-GB" sz="1400" dirty="0" smtClean="0">
                <a:latin typeface="Century" pitchFamily="18" charset="0"/>
              </a:rPr>
              <a:t>Early career (1990–2001) </a:t>
            </a:r>
            <a:endParaRPr lang="en-US" sz="1400" dirty="0">
              <a:latin typeface="Century" pitchFamily="18" charset="0"/>
            </a:endParaRPr>
          </a:p>
        </p:txBody>
      </p:sp>
      <p:sp>
        <p:nvSpPr>
          <p:cNvPr id="120" name="Rectangle 119"/>
          <p:cNvSpPr/>
          <p:nvPr/>
        </p:nvSpPr>
        <p:spPr>
          <a:xfrm>
            <a:off x="4081574" y="543738"/>
            <a:ext cx="2252540" cy="307777"/>
          </a:xfrm>
          <a:prstGeom prst="rect">
            <a:avLst/>
          </a:prstGeom>
        </p:spPr>
        <p:txBody>
          <a:bodyPr wrap="none">
            <a:spAutoFit/>
          </a:bodyPr>
          <a:lstStyle/>
          <a:p>
            <a:r>
              <a:rPr lang="en-GB" sz="1400" dirty="0" smtClean="0">
                <a:latin typeface="Century" pitchFamily="18" charset="0"/>
              </a:rPr>
              <a:t>Exhibitions (2002–2003) </a:t>
            </a:r>
            <a:endParaRPr lang="en-US" sz="1400" dirty="0">
              <a:latin typeface="Century" pitchFamily="18" charset="0"/>
            </a:endParaRPr>
          </a:p>
        </p:txBody>
      </p:sp>
      <p:sp>
        <p:nvSpPr>
          <p:cNvPr id="121" name="Rectangle 120"/>
          <p:cNvSpPr/>
          <p:nvPr/>
        </p:nvSpPr>
        <p:spPr>
          <a:xfrm>
            <a:off x="4081574" y="801748"/>
            <a:ext cx="3409908" cy="307777"/>
          </a:xfrm>
          <a:prstGeom prst="rect">
            <a:avLst/>
          </a:prstGeom>
        </p:spPr>
        <p:txBody>
          <a:bodyPr wrap="none">
            <a:spAutoFit/>
          </a:bodyPr>
          <a:lstStyle/>
          <a:p>
            <a:r>
              <a:rPr lang="en-GB" sz="1400" dirty="0" smtClean="0">
                <a:latin typeface="Century" pitchFamily="18" charset="0"/>
              </a:rPr>
              <a:t>£10 notes to </a:t>
            </a:r>
            <a:r>
              <a:rPr lang="en-GB" sz="1400" i="1" dirty="0" smtClean="0">
                <a:latin typeface="Century" pitchFamily="18" charset="0"/>
              </a:rPr>
              <a:t>Barely Legal </a:t>
            </a:r>
            <a:r>
              <a:rPr lang="en-GB" sz="1400" dirty="0" smtClean="0">
                <a:latin typeface="Century" pitchFamily="18" charset="0"/>
              </a:rPr>
              <a:t>(2004–2006) </a:t>
            </a:r>
            <a:endParaRPr lang="en-US" sz="1400" dirty="0">
              <a:latin typeface="Century" pitchFamily="18" charset="0"/>
            </a:endParaRPr>
          </a:p>
        </p:txBody>
      </p:sp>
      <p:sp>
        <p:nvSpPr>
          <p:cNvPr id="122" name="Rectangle 121"/>
          <p:cNvSpPr/>
          <p:nvPr/>
        </p:nvSpPr>
        <p:spPr>
          <a:xfrm>
            <a:off x="4081574" y="1059758"/>
            <a:ext cx="2738250" cy="307777"/>
          </a:xfrm>
          <a:prstGeom prst="rect">
            <a:avLst/>
          </a:prstGeom>
        </p:spPr>
        <p:txBody>
          <a:bodyPr wrap="none">
            <a:spAutoFit/>
          </a:bodyPr>
          <a:lstStyle/>
          <a:p>
            <a:r>
              <a:rPr lang="en-GB" sz="1400" dirty="0" smtClean="0">
                <a:latin typeface="Century" pitchFamily="18" charset="0"/>
              </a:rPr>
              <a:t>The </a:t>
            </a:r>
            <a:r>
              <a:rPr lang="en-GB" sz="1400" dirty="0" err="1" smtClean="0">
                <a:latin typeface="Century" pitchFamily="18" charset="0"/>
              </a:rPr>
              <a:t>Banksy</a:t>
            </a:r>
            <a:r>
              <a:rPr lang="en-GB" sz="1400" dirty="0" smtClean="0">
                <a:latin typeface="Century" pitchFamily="18" charset="0"/>
              </a:rPr>
              <a:t> effect (2006–2007)</a:t>
            </a:r>
            <a:endParaRPr lang="en-US" sz="1400" dirty="0">
              <a:latin typeface="Century" pitchFamily="18" charset="0"/>
            </a:endParaRPr>
          </a:p>
        </p:txBody>
      </p:sp>
      <p:sp>
        <p:nvSpPr>
          <p:cNvPr id="123" name="Rectangle 122"/>
          <p:cNvSpPr/>
          <p:nvPr/>
        </p:nvSpPr>
        <p:spPr>
          <a:xfrm>
            <a:off x="4081574" y="1317768"/>
            <a:ext cx="582211" cy="307777"/>
          </a:xfrm>
          <a:prstGeom prst="rect">
            <a:avLst/>
          </a:prstGeom>
        </p:spPr>
        <p:txBody>
          <a:bodyPr wrap="none">
            <a:spAutoFit/>
          </a:bodyPr>
          <a:lstStyle/>
          <a:p>
            <a:r>
              <a:rPr lang="en-GB" sz="1400" dirty="0" smtClean="0">
                <a:latin typeface="Century" pitchFamily="18" charset="0"/>
              </a:rPr>
              <a:t>2008</a:t>
            </a:r>
            <a:endParaRPr lang="en-US" sz="1400" dirty="0">
              <a:latin typeface="Century" pitchFamily="18" charset="0"/>
            </a:endParaRPr>
          </a:p>
        </p:txBody>
      </p:sp>
      <p:sp>
        <p:nvSpPr>
          <p:cNvPr id="124" name="Rectangle 123"/>
          <p:cNvSpPr/>
          <p:nvPr/>
        </p:nvSpPr>
        <p:spPr>
          <a:xfrm>
            <a:off x="6724780" y="1285860"/>
            <a:ext cx="2311851" cy="307777"/>
          </a:xfrm>
          <a:prstGeom prst="rect">
            <a:avLst/>
          </a:prstGeom>
        </p:spPr>
        <p:txBody>
          <a:bodyPr wrap="none">
            <a:spAutoFit/>
          </a:bodyPr>
          <a:lstStyle/>
          <a:p>
            <a:r>
              <a:rPr lang="en-GB" sz="1400" dirty="0" smtClean="0">
                <a:latin typeface="Century" pitchFamily="18" charset="0"/>
              </a:rPr>
              <a:t>The Cans Festival (2008) </a:t>
            </a:r>
            <a:endParaRPr lang="en-US" sz="1400" dirty="0">
              <a:latin typeface="Century" pitchFamily="18" charset="0"/>
            </a:endParaRPr>
          </a:p>
        </p:txBody>
      </p:sp>
      <p:sp>
        <p:nvSpPr>
          <p:cNvPr id="125" name="Rectangle 124"/>
          <p:cNvSpPr/>
          <p:nvPr/>
        </p:nvSpPr>
        <p:spPr>
          <a:xfrm>
            <a:off x="4081574" y="1575778"/>
            <a:ext cx="582211" cy="307777"/>
          </a:xfrm>
          <a:prstGeom prst="rect">
            <a:avLst/>
          </a:prstGeom>
        </p:spPr>
        <p:txBody>
          <a:bodyPr wrap="none">
            <a:spAutoFit/>
          </a:bodyPr>
          <a:lstStyle/>
          <a:p>
            <a:r>
              <a:rPr lang="en-GB" sz="1400" dirty="0" smtClean="0">
                <a:latin typeface="Century" pitchFamily="18" charset="0"/>
              </a:rPr>
              <a:t>2009</a:t>
            </a:r>
            <a:endParaRPr lang="en-US" sz="1400" dirty="0">
              <a:latin typeface="Century" pitchFamily="18" charset="0"/>
            </a:endParaRPr>
          </a:p>
        </p:txBody>
      </p:sp>
      <p:sp>
        <p:nvSpPr>
          <p:cNvPr id="126" name="Rectangle 125"/>
          <p:cNvSpPr/>
          <p:nvPr/>
        </p:nvSpPr>
        <p:spPr>
          <a:xfrm>
            <a:off x="4081574" y="1833788"/>
            <a:ext cx="3074881" cy="307777"/>
          </a:xfrm>
          <a:prstGeom prst="rect">
            <a:avLst/>
          </a:prstGeom>
        </p:spPr>
        <p:txBody>
          <a:bodyPr wrap="none">
            <a:spAutoFit/>
          </a:bodyPr>
          <a:lstStyle/>
          <a:p>
            <a:r>
              <a:rPr lang="en-GB" sz="1400" i="1" dirty="0" smtClean="0">
                <a:latin typeface="Century" pitchFamily="18" charset="0"/>
              </a:rPr>
              <a:t>Exit Through the Gift Shop </a:t>
            </a:r>
            <a:r>
              <a:rPr lang="en-GB" sz="1400" dirty="0" smtClean="0">
                <a:latin typeface="Century" pitchFamily="18" charset="0"/>
              </a:rPr>
              <a:t>(2010) </a:t>
            </a:r>
            <a:endParaRPr lang="en-US" sz="1400" dirty="0">
              <a:latin typeface="Century" pitchFamily="18" charset="0"/>
            </a:endParaRPr>
          </a:p>
        </p:txBody>
      </p:sp>
      <p:sp>
        <p:nvSpPr>
          <p:cNvPr id="127" name="Rectangle 126"/>
          <p:cNvSpPr/>
          <p:nvPr/>
        </p:nvSpPr>
        <p:spPr>
          <a:xfrm>
            <a:off x="6724780" y="2214554"/>
            <a:ext cx="2419252" cy="307777"/>
          </a:xfrm>
          <a:prstGeom prst="rect">
            <a:avLst/>
          </a:prstGeom>
        </p:spPr>
        <p:txBody>
          <a:bodyPr wrap="none">
            <a:spAutoFit/>
          </a:bodyPr>
          <a:lstStyle/>
          <a:p>
            <a:r>
              <a:rPr lang="en-GB" sz="1400" i="1" dirty="0" smtClean="0">
                <a:latin typeface="Century" pitchFamily="18" charset="0"/>
              </a:rPr>
              <a:t>Better Out Than In </a:t>
            </a:r>
            <a:r>
              <a:rPr lang="en-GB" sz="1400" dirty="0" smtClean="0">
                <a:latin typeface="Century" pitchFamily="18" charset="0"/>
              </a:rPr>
              <a:t>(2013) </a:t>
            </a:r>
            <a:endParaRPr lang="en-US" sz="1400" dirty="0">
              <a:latin typeface="Century" pitchFamily="18" charset="0"/>
            </a:endParaRPr>
          </a:p>
        </p:txBody>
      </p:sp>
      <p:sp>
        <p:nvSpPr>
          <p:cNvPr id="128" name="Rectangle 127"/>
          <p:cNvSpPr/>
          <p:nvPr/>
        </p:nvSpPr>
        <p:spPr>
          <a:xfrm>
            <a:off x="4081574" y="2091798"/>
            <a:ext cx="622030" cy="307777"/>
          </a:xfrm>
          <a:prstGeom prst="rect">
            <a:avLst/>
          </a:prstGeom>
        </p:spPr>
        <p:txBody>
          <a:bodyPr wrap="none">
            <a:spAutoFit/>
          </a:bodyPr>
          <a:lstStyle/>
          <a:p>
            <a:r>
              <a:rPr lang="en-GB" sz="1400" dirty="0" smtClean="0">
                <a:latin typeface="Century" pitchFamily="18" charset="0"/>
              </a:rPr>
              <a:t>2011 </a:t>
            </a:r>
            <a:endParaRPr lang="en-US" sz="1400" dirty="0">
              <a:latin typeface="Century" pitchFamily="18" charset="0"/>
            </a:endParaRPr>
          </a:p>
        </p:txBody>
      </p:sp>
      <p:sp>
        <p:nvSpPr>
          <p:cNvPr id="129" name="Rectangle 128"/>
          <p:cNvSpPr/>
          <p:nvPr/>
        </p:nvSpPr>
        <p:spPr>
          <a:xfrm>
            <a:off x="4081574" y="2349808"/>
            <a:ext cx="582211" cy="307777"/>
          </a:xfrm>
          <a:prstGeom prst="rect">
            <a:avLst/>
          </a:prstGeom>
        </p:spPr>
        <p:txBody>
          <a:bodyPr wrap="none">
            <a:spAutoFit/>
          </a:bodyPr>
          <a:lstStyle/>
          <a:p>
            <a:r>
              <a:rPr lang="en-GB" sz="1400" dirty="0" smtClean="0">
                <a:latin typeface="Century" pitchFamily="18" charset="0"/>
              </a:rPr>
              <a:t>2012</a:t>
            </a:r>
            <a:endParaRPr lang="en-US" sz="1400" dirty="0">
              <a:latin typeface="Century" pitchFamily="18" charset="0"/>
            </a:endParaRPr>
          </a:p>
        </p:txBody>
      </p:sp>
      <p:sp>
        <p:nvSpPr>
          <p:cNvPr id="130" name="Rectangle 129"/>
          <p:cNvSpPr/>
          <p:nvPr/>
        </p:nvSpPr>
        <p:spPr>
          <a:xfrm>
            <a:off x="4081574" y="2607818"/>
            <a:ext cx="582211" cy="307777"/>
          </a:xfrm>
          <a:prstGeom prst="rect">
            <a:avLst/>
          </a:prstGeom>
        </p:spPr>
        <p:txBody>
          <a:bodyPr wrap="none">
            <a:spAutoFit/>
          </a:bodyPr>
          <a:lstStyle/>
          <a:p>
            <a:r>
              <a:rPr lang="en-GB" sz="1400" dirty="0" smtClean="0">
                <a:latin typeface="Century" pitchFamily="18" charset="0"/>
              </a:rPr>
              <a:t>2013</a:t>
            </a:r>
            <a:endParaRPr lang="en-US" sz="1400" dirty="0">
              <a:latin typeface="Century" pitchFamily="18" charset="0"/>
            </a:endParaRPr>
          </a:p>
        </p:txBody>
      </p:sp>
      <p:sp>
        <p:nvSpPr>
          <p:cNvPr id="131" name="Rectangle 130"/>
          <p:cNvSpPr/>
          <p:nvPr/>
        </p:nvSpPr>
        <p:spPr>
          <a:xfrm>
            <a:off x="4081574" y="2865828"/>
            <a:ext cx="582211" cy="307777"/>
          </a:xfrm>
          <a:prstGeom prst="rect">
            <a:avLst/>
          </a:prstGeom>
        </p:spPr>
        <p:txBody>
          <a:bodyPr wrap="none">
            <a:spAutoFit/>
          </a:bodyPr>
          <a:lstStyle/>
          <a:p>
            <a:r>
              <a:rPr lang="en-GB" sz="1400" dirty="0" smtClean="0">
                <a:latin typeface="Century" pitchFamily="18" charset="0"/>
              </a:rPr>
              <a:t>2015</a:t>
            </a:r>
            <a:endParaRPr lang="en-US" sz="1400" dirty="0">
              <a:latin typeface="Century" pitchFamily="18" charset="0"/>
            </a:endParaRPr>
          </a:p>
        </p:txBody>
      </p:sp>
      <p:sp>
        <p:nvSpPr>
          <p:cNvPr id="132" name="Rectangle 131"/>
          <p:cNvSpPr/>
          <p:nvPr/>
        </p:nvSpPr>
        <p:spPr>
          <a:xfrm>
            <a:off x="6724780" y="2558473"/>
            <a:ext cx="1965603" cy="307777"/>
          </a:xfrm>
          <a:prstGeom prst="rect">
            <a:avLst/>
          </a:prstGeom>
        </p:spPr>
        <p:txBody>
          <a:bodyPr wrap="none">
            <a:spAutoFit/>
          </a:bodyPr>
          <a:lstStyle/>
          <a:p>
            <a:r>
              <a:rPr lang="en-GB" sz="1400" dirty="0" smtClean="0">
                <a:latin typeface="Century" pitchFamily="18" charset="0"/>
              </a:rPr>
              <a:t>'</a:t>
            </a:r>
            <a:r>
              <a:rPr lang="en-GB" sz="1400" dirty="0" err="1" smtClean="0">
                <a:latin typeface="Century" pitchFamily="18" charset="0"/>
              </a:rPr>
              <a:t>Banksy</a:t>
            </a:r>
            <a:r>
              <a:rPr lang="en-GB" sz="1400" dirty="0" smtClean="0">
                <a:latin typeface="Century" pitchFamily="18" charset="0"/>
              </a:rPr>
              <a:t> in Gaza' clip </a:t>
            </a:r>
            <a:endParaRPr lang="en-US" sz="1400" dirty="0">
              <a:latin typeface="Century" pitchFamily="18" charset="0"/>
            </a:endParaRPr>
          </a:p>
        </p:txBody>
      </p:sp>
      <p:sp>
        <p:nvSpPr>
          <p:cNvPr id="133" name="Rectangle 132"/>
          <p:cNvSpPr/>
          <p:nvPr/>
        </p:nvSpPr>
        <p:spPr>
          <a:xfrm>
            <a:off x="6724780" y="2784953"/>
            <a:ext cx="1090363" cy="307777"/>
          </a:xfrm>
          <a:prstGeom prst="rect">
            <a:avLst/>
          </a:prstGeom>
        </p:spPr>
        <p:txBody>
          <a:bodyPr wrap="none">
            <a:spAutoFit/>
          </a:bodyPr>
          <a:lstStyle/>
          <a:p>
            <a:r>
              <a:rPr lang="en-GB" sz="1400" dirty="0" err="1" smtClean="0">
                <a:latin typeface="Century" pitchFamily="18" charset="0"/>
              </a:rPr>
              <a:t>Dismaland</a:t>
            </a:r>
            <a:endParaRPr lang="en-US" sz="1400" dirty="0">
              <a:latin typeface="Century" pitchFamily="18" charset="0"/>
            </a:endParaRPr>
          </a:p>
        </p:txBody>
      </p:sp>
      <p:sp>
        <p:nvSpPr>
          <p:cNvPr id="134" name="Rectangle 133"/>
          <p:cNvSpPr/>
          <p:nvPr/>
        </p:nvSpPr>
        <p:spPr>
          <a:xfrm>
            <a:off x="6724780" y="3058539"/>
            <a:ext cx="1994457" cy="523220"/>
          </a:xfrm>
          <a:prstGeom prst="rect">
            <a:avLst/>
          </a:prstGeom>
        </p:spPr>
        <p:txBody>
          <a:bodyPr wrap="none">
            <a:spAutoFit/>
          </a:bodyPr>
          <a:lstStyle/>
          <a:p>
            <a:pPr algn="ctr"/>
            <a:r>
              <a:rPr lang="en-GB" sz="1400" i="1" dirty="0" smtClean="0">
                <a:latin typeface="Century" pitchFamily="18" charset="0"/>
              </a:rPr>
              <a:t>The Son of a Migrant </a:t>
            </a:r>
          </a:p>
          <a:p>
            <a:pPr algn="ctr"/>
            <a:r>
              <a:rPr lang="en-GB" sz="1400" i="1" dirty="0" smtClean="0">
                <a:latin typeface="Century" pitchFamily="18" charset="0"/>
              </a:rPr>
              <a:t>from Syria </a:t>
            </a:r>
            <a:endParaRPr lang="en-US" sz="1400" i="1" dirty="0">
              <a:latin typeface="Century" pitchFamily="18" charset="0"/>
            </a:endParaRPr>
          </a:p>
        </p:txBody>
      </p:sp>
      <p:sp>
        <p:nvSpPr>
          <p:cNvPr id="135" name="Rectangle 134"/>
          <p:cNvSpPr/>
          <p:nvPr/>
        </p:nvSpPr>
        <p:spPr>
          <a:xfrm>
            <a:off x="4081574" y="3571876"/>
            <a:ext cx="582211" cy="307777"/>
          </a:xfrm>
          <a:prstGeom prst="rect">
            <a:avLst/>
          </a:prstGeom>
        </p:spPr>
        <p:txBody>
          <a:bodyPr wrap="none">
            <a:spAutoFit/>
          </a:bodyPr>
          <a:lstStyle/>
          <a:p>
            <a:r>
              <a:rPr lang="en-GB" sz="1400" dirty="0" smtClean="0">
                <a:latin typeface="Century" pitchFamily="18" charset="0"/>
              </a:rPr>
              <a:t>2017</a:t>
            </a:r>
            <a:endParaRPr lang="en-US" sz="1400" dirty="0">
              <a:latin typeface="Century" pitchFamily="18" charset="0"/>
            </a:endParaRPr>
          </a:p>
        </p:txBody>
      </p:sp>
      <p:sp>
        <p:nvSpPr>
          <p:cNvPr id="136" name="Rectangle 135"/>
          <p:cNvSpPr/>
          <p:nvPr/>
        </p:nvSpPr>
        <p:spPr>
          <a:xfrm>
            <a:off x="6724780" y="3571876"/>
            <a:ext cx="1614032" cy="307777"/>
          </a:xfrm>
          <a:prstGeom prst="rect">
            <a:avLst/>
          </a:prstGeom>
        </p:spPr>
        <p:txBody>
          <a:bodyPr wrap="none">
            <a:spAutoFit/>
          </a:bodyPr>
          <a:lstStyle/>
          <a:p>
            <a:r>
              <a:rPr lang="en-GB" sz="1400" dirty="0" smtClean="0">
                <a:latin typeface="Century" pitchFamily="18" charset="0"/>
              </a:rPr>
              <a:t>Walled Off Hotel </a:t>
            </a:r>
            <a:endParaRPr lang="en-US" sz="1400" dirty="0">
              <a:latin typeface="Century" pitchFamily="18" charset="0"/>
            </a:endParaRPr>
          </a:p>
        </p:txBody>
      </p:sp>
      <p:sp>
        <p:nvSpPr>
          <p:cNvPr id="137" name="Rectangle 136"/>
          <p:cNvSpPr/>
          <p:nvPr/>
        </p:nvSpPr>
        <p:spPr>
          <a:xfrm>
            <a:off x="4081574" y="4090578"/>
            <a:ext cx="582211" cy="307777"/>
          </a:xfrm>
          <a:prstGeom prst="rect">
            <a:avLst/>
          </a:prstGeom>
        </p:spPr>
        <p:txBody>
          <a:bodyPr wrap="none">
            <a:spAutoFit/>
          </a:bodyPr>
          <a:lstStyle/>
          <a:p>
            <a:r>
              <a:rPr lang="en-GB" sz="1400" dirty="0" smtClean="0">
                <a:latin typeface="Century" pitchFamily="18" charset="0"/>
              </a:rPr>
              <a:t>2018</a:t>
            </a:r>
            <a:endParaRPr lang="en-US" sz="1400" dirty="0">
              <a:latin typeface="Century" pitchFamily="18" charset="0"/>
            </a:endParaRPr>
          </a:p>
        </p:txBody>
      </p:sp>
      <p:sp>
        <p:nvSpPr>
          <p:cNvPr id="138" name="Rectangle 137"/>
          <p:cNvSpPr/>
          <p:nvPr/>
        </p:nvSpPr>
        <p:spPr>
          <a:xfrm>
            <a:off x="6724780" y="3916900"/>
            <a:ext cx="1882951" cy="307777"/>
          </a:xfrm>
          <a:prstGeom prst="rect">
            <a:avLst/>
          </a:prstGeom>
        </p:spPr>
        <p:txBody>
          <a:bodyPr wrap="none">
            <a:spAutoFit/>
          </a:bodyPr>
          <a:lstStyle/>
          <a:p>
            <a:r>
              <a:rPr lang="en-GB" sz="1400" dirty="0" smtClean="0">
                <a:latin typeface="Century" pitchFamily="18" charset="0"/>
              </a:rPr>
              <a:t>Return to New York </a:t>
            </a:r>
            <a:endParaRPr lang="en-US" sz="1400" dirty="0">
              <a:latin typeface="Century" pitchFamily="18" charset="0"/>
            </a:endParaRPr>
          </a:p>
        </p:txBody>
      </p:sp>
      <p:cxnSp>
        <p:nvCxnSpPr>
          <p:cNvPr id="139" name="Curved Connector 138"/>
          <p:cNvCxnSpPr>
            <a:stCxn id="119" idx="1"/>
            <a:endCxn id="96" idx="3"/>
          </p:cNvCxnSpPr>
          <p:nvPr/>
        </p:nvCxnSpPr>
        <p:spPr>
          <a:xfrm rot="10800000" flipV="1">
            <a:off x="2610446" y="439617"/>
            <a:ext cx="1471129" cy="139292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0" name="Curved Connector 139"/>
          <p:cNvCxnSpPr>
            <a:stCxn id="120" idx="1"/>
            <a:endCxn id="96" idx="3"/>
          </p:cNvCxnSpPr>
          <p:nvPr/>
        </p:nvCxnSpPr>
        <p:spPr>
          <a:xfrm rot="10800000" flipV="1">
            <a:off x="2610446" y="697627"/>
            <a:ext cx="1471129" cy="113491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1" name="Curved Connector 140"/>
          <p:cNvCxnSpPr>
            <a:stCxn id="121" idx="1"/>
            <a:endCxn id="96" idx="3"/>
          </p:cNvCxnSpPr>
          <p:nvPr/>
        </p:nvCxnSpPr>
        <p:spPr>
          <a:xfrm rot="10800000" flipV="1">
            <a:off x="2610446" y="955637"/>
            <a:ext cx="1471129" cy="87690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2" name="Curved Connector 141"/>
          <p:cNvCxnSpPr>
            <a:stCxn id="122" idx="1"/>
            <a:endCxn id="96" idx="3"/>
          </p:cNvCxnSpPr>
          <p:nvPr/>
        </p:nvCxnSpPr>
        <p:spPr>
          <a:xfrm rot="10800000" flipV="1">
            <a:off x="2610446" y="1213647"/>
            <a:ext cx="1471129" cy="61889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stCxn id="123" idx="1"/>
            <a:endCxn id="96" idx="3"/>
          </p:cNvCxnSpPr>
          <p:nvPr/>
        </p:nvCxnSpPr>
        <p:spPr>
          <a:xfrm rot="10800000" flipV="1">
            <a:off x="2610446" y="1471657"/>
            <a:ext cx="1471129" cy="36088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4" name="Curved Connector 143"/>
          <p:cNvCxnSpPr>
            <a:stCxn id="125" idx="1"/>
            <a:endCxn id="96" idx="3"/>
          </p:cNvCxnSpPr>
          <p:nvPr/>
        </p:nvCxnSpPr>
        <p:spPr>
          <a:xfrm rot="10800000" flipV="1">
            <a:off x="2610446" y="1729667"/>
            <a:ext cx="1471129" cy="10287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5" name="Curved Connector 144"/>
          <p:cNvCxnSpPr>
            <a:stCxn id="126" idx="1"/>
            <a:endCxn id="96" idx="3"/>
          </p:cNvCxnSpPr>
          <p:nvPr/>
        </p:nvCxnSpPr>
        <p:spPr>
          <a:xfrm rot="10800000">
            <a:off x="2610446" y="1832541"/>
            <a:ext cx="1471129" cy="15513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128" idx="1"/>
            <a:endCxn id="96" idx="3"/>
          </p:cNvCxnSpPr>
          <p:nvPr/>
        </p:nvCxnSpPr>
        <p:spPr>
          <a:xfrm rot="10800000">
            <a:off x="2610446" y="1832541"/>
            <a:ext cx="1471129" cy="41314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7" name="Curved Connector 146"/>
          <p:cNvCxnSpPr>
            <a:stCxn id="129" idx="1"/>
            <a:endCxn id="96" idx="3"/>
          </p:cNvCxnSpPr>
          <p:nvPr/>
        </p:nvCxnSpPr>
        <p:spPr>
          <a:xfrm rot="10800000">
            <a:off x="2610446" y="1832541"/>
            <a:ext cx="1471129" cy="67115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8" name="Curved Connector 147"/>
          <p:cNvCxnSpPr>
            <a:stCxn id="130" idx="1"/>
            <a:endCxn id="96" idx="3"/>
          </p:cNvCxnSpPr>
          <p:nvPr/>
        </p:nvCxnSpPr>
        <p:spPr>
          <a:xfrm rot="10800000">
            <a:off x="2610446" y="1832541"/>
            <a:ext cx="1471129" cy="92916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49" name="Curved Connector 148"/>
          <p:cNvCxnSpPr>
            <a:stCxn id="131" idx="1"/>
            <a:endCxn id="96" idx="3"/>
          </p:cNvCxnSpPr>
          <p:nvPr/>
        </p:nvCxnSpPr>
        <p:spPr>
          <a:xfrm rot="10800000">
            <a:off x="2610446" y="1832541"/>
            <a:ext cx="1471129" cy="118717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0" name="Curved Connector 149"/>
          <p:cNvCxnSpPr>
            <a:stCxn id="135" idx="1"/>
            <a:endCxn id="96" idx="3"/>
          </p:cNvCxnSpPr>
          <p:nvPr/>
        </p:nvCxnSpPr>
        <p:spPr>
          <a:xfrm rot="10800000">
            <a:off x="2610446" y="1832541"/>
            <a:ext cx="1471129" cy="189322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37" idx="1"/>
            <a:endCxn id="96" idx="3"/>
          </p:cNvCxnSpPr>
          <p:nvPr/>
        </p:nvCxnSpPr>
        <p:spPr>
          <a:xfrm rot="10800000">
            <a:off x="2610446" y="1832541"/>
            <a:ext cx="1471129" cy="241192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2" name="Curved Connector 151"/>
          <p:cNvCxnSpPr>
            <a:stCxn id="123" idx="3"/>
            <a:endCxn id="124" idx="1"/>
          </p:cNvCxnSpPr>
          <p:nvPr/>
        </p:nvCxnSpPr>
        <p:spPr>
          <a:xfrm flipV="1">
            <a:off x="4663785" y="1439749"/>
            <a:ext cx="2060995" cy="31908"/>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3" name="Curved Connector 152"/>
          <p:cNvCxnSpPr>
            <a:stCxn id="130" idx="3"/>
            <a:endCxn id="127" idx="1"/>
          </p:cNvCxnSpPr>
          <p:nvPr/>
        </p:nvCxnSpPr>
        <p:spPr>
          <a:xfrm flipV="1">
            <a:off x="4663785" y="2368443"/>
            <a:ext cx="2060995" cy="39326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4" name="Curved Connector 153"/>
          <p:cNvCxnSpPr>
            <a:stCxn id="131" idx="3"/>
            <a:endCxn id="132" idx="1"/>
          </p:cNvCxnSpPr>
          <p:nvPr/>
        </p:nvCxnSpPr>
        <p:spPr>
          <a:xfrm flipV="1">
            <a:off x="4663785" y="2712362"/>
            <a:ext cx="2060995" cy="307355"/>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5" name="Curved Connector 154"/>
          <p:cNvCxnSpPr>
            <a:stCxn id="131" idx="3"/>
            <a:endCxn id="133" idx="1"/>
          </p:cNvCxnSpPr>
          <p:nvPr/>
        </p:nvCxnSpPr>
        <p:spPr>
          <a:xfrm flipV="1">
            <a:off x="4663785" y="2938842"/>
            <a:ext cx="2060995" cy="80875"/>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a:stCxn id="131" idx="3"/>
            <a:endCxn id="134" idx="1"/>
          </p:cNvCxnSpPr>
          <p:nvPr/>
        </p:nvCxnSpPr>
        <p:spPr>
          <a:xfrm>
            <a:off x="4663785" y="3019717"/>
            <a:ext cx="2060995" cy="300432"/>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7" name="Curved Connector 156"/>
          <p:cNvCxnSpPr>
            <a:stCxn id="135" idx="3"/>
            <a:endCxn id="136" idx="1"/>
          </p:cNvCxnSpPr>
          <p:nvPr/>
        </p:nvCxnSpPr>
        <p:spPr>
          <a:xfrm>
            <a:off x="4663785" y="3725765"/>
            <a:ext cx="2060995" cy="1588"/>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8" name="Curved Connector 157"/>
          <p:cNvCxnSpPr>
            <a:stCxn id="137" idx="3"/>
            <a:endCxn id="138" idx="1"/>
          </p:cNvCxnSpPr>
          <p:nvPr/>
        </p:nvCxnSpPr>
        <p:spPr>
          <a:xfrm flipV="1">
            <a:off x="4663785" y="4070789"/>
            <a:ext cx="2060995" cy="173678"/>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59" name="Curved Connector 158"/>
          <p:cNvCxnSpPr>
            <a:stCxn id="137" idx="3"/>
            <a:endCxn id="118" idx="1"/>
          </p:cNvCxnSpPr>
          <p:nvPr/>
        </p:nvCxnSpPr>
        <p:spPr>
          <a:xfrm>
            <a:off x="4663785" y="4244467"/>
            <a:ext cx="2060995" cy="303400"/>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4081574" y="4429132"/>
            <a:ext cx="1707262" cy="307777"/>
          </a:xfrm>
          <a:prstGeom prst="rect">
            <a:avLst/>
          </a:prstGeom>
          <a:noFill/>
        </p:spPr>
        <p:txBody>
          <a:bodyPr wrap="none" rtlCol="0">
            <a:spAutoFit/>
          </a:bodyPr>
          <a:lstStyle/>
          <a:p>
            <a:r>
              <a:rPr lang="en-CA" sz="1400" dirty="0" smtClean="0">
                <a:latin typeface="Century" pitchFamily="18" charset="0"/>
              </a:rPr>
              <a:t>Damaged Artwork</a:t>
            </a:r>
            <a:endParaRPr lang="en-US" sz="1400" dirty="0">
              <a:latin typeface="Century" pitchFamily="18" charset="0"/>
            </a:endParaRPr>
          </a:p>
        </p:txBody>
      </p:sp>
      <p:cxnSp>
        <p:nvCxnSpPr>
          <p:cNvPr id="161" name="Curved Connector 160"/>
          <p:cNvCxnSpPr>
            <a:stCxn id="98" idx="3"/>
            <a:endCxn id="160" idx="1"/>
          </p:cNvCxnSpPr>
          <p:nvPr/>
        </p:nvCxnSpPr>
        <p:spPr>
          <a:xfrm>
            <a:off x="3185923" y="2474736"/>
            <a:ext cx="895651" cy="2108285"/>
          </a:xfrm>
          <a:prstGeom prst="curvedConnector3">
            <a:avLst>
              <a:gd name="adj1" fmla="val 4811"/>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85720" y="2000240"/>
            <a:ext cx="4071966" cy="457203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1928802"/>
            <a:ext cx="4572000" cy="457203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ballonvid.jpg"/>
          <p:cNvPicPr>
            <a:picLocks noChangeAspect="1"/>
          </p:cNvPicPr>
          <p:nvPr/>
        </p:nvPicPr>
        <p:blipFill>
          <a:blip r:embed="rId2"/>
          <a:stretch>
            <a:fillRect/>
          </a:stretch>
        </p:blipFill>
        <p:spPr>
          <a:xfrm>
            <a:off x="928662" y="4714884"/>
            <a:ext cx="2071702" cy="1419127"/>
          </a:xfrm>
          <a:prstGeom prst="rect">
            <a:avLst/>
          </a:prstGeom>
        </p:spPr>
      </p:pic>
      <p:pic>
        <p:nvPicPr>
          <p:cNvPr id="3" name="Picture 2" descr="benth.jpg"/>
          <p:cNvPicPr>
            <a:picLocks noChangeAspect="1"/>
          </p:cNvPicPr>
          <p:nvPr/>
        </p:nvPicPr>
        <p:blipFill>
          <a:blip r:embed="rId3"/>
          <a:stretch>
            <a:fillRect/>
          </a:stretch>
        </p:blipFill>
        <p:spPr>
          <a:xfrm>
            <a:off x="1285852" y="2357430"/>
            <a:ext cx="1476705" cy="2000264"/>
          </a:xfrm>
          <a:prstGeom prst="rect">
            <a:avLst/>
          </a:prstGeom>
        </p:spPr>
      </p:pic>
      <p:pic>
        <p:nvPicPr>
          <p:cNvPr id="5" name="Picture 4" descr="charles.jpg"/>
          <p:cNvPicPr>
            <a:picLocks noChangeAspect="1"/>
          </p:cNvPicPr>
          <p:nvPr/>
        </p:nvPicPr>
        <p:blipFill>
          <a:blip r:embed="rId4"/>
          <a:stretch>
            <a:fillRect/>
          </a:stretch>
        </p:blipFill>
        <p:spPr>
          <a:xfrm>
            <a:off x="7215206" y="4000504"/>
            <a:ext cx="1619250" cy="2162175"/>
          </a:xfrm>
          <a:prstGeom prst="rect">
            <a:avLst/>
          </a:prstGeom>
        </p:spPr>
      </p:pic>
      <p:pic>
        <p:nvPicPr>
          <p:cNvPr id="7" name="Picture 6" descr="move.GIF"/>
          <p:cNvPicPr>
            <a:picLocks noChangeAspect="1"/>
          </p:cNvPicPr>
          <p:nvPr/>
        </p:nvPicPr>
        <p:blipFill>
          <a:blip r:embed="rId5"/>
          <a:stretch>
            <a:fillRect/>
          </a:stretch>
        </p:blipFill>
        <p:spPr>
          <a:xfrm>
            <a:off x="5000628" y="1928802"/>
            <a:ext cx="969921" cy="1643074"/>
          </a:xfrm>
          <a:prstGeom prst="rect">
            <a:avLst/>
          </a:prstGeom>
        </p:spPr>
      </p:pic>
      <p:pic>
        <p:nvPicPr>
          <p:cNvPr id="8" name="Picture 7" descr="ozone.jpg"/>
          <p:cNvPicPr>
            <a:picLocks noChangeAspect="1"/>
          </p:cNvPicPr>
          <p:nvPr/>
        </p:nvPicPr>
        <p:blipFill>
          <a:blip r:embed="rId6"/>
          <a:stretch>
            <a:fillRect/>
          </a:stretch>
        </p:blipFill>
        <p:spPr>
          <a:xfrm>
            <a:off x="6357950" y="2053818"/>
            <a:ext cx="2436810" cy="1827608"/>
          </a:xfrm>
          <a:prstGeom prst="rect">
            <a:avLst/>
          </a:prstGeom>
        </p:spPr>
      </p:pic>
      <p:pic>
        <p:nvPicPr>
          <p:cNvPr id="9" name="Picture 8" descr="thekla.jpg"/>
          <p:cNvPicPr>
            <a:picLocks noChangeAspect="1"/>
          </p:cNvPicPr>
          <p:nvPr/>
        </p:nvPicPr>
        <p:blipFill>
          <a:blip r:embed="rId7"/>
          <a:stretch>
            <a:fillRect/>
          </a:stretch>
        </p:blipFill>
        <p:spPr>
          <a:xfrm>
            <a:off x="4702679" y="4071942"/>
            <a:ext cx="2395787" cy="1785950"/>
          </a:xfrm>
          <a:prstGeom prst="rect">
            <a:avLst/>
          </a:prstGeom>
        </p:spPr>
      </p:pic>
      <p:sp>
        <p:nvSpPr>
          <p:cNvPr id="10" name="Rectangle 9"/>
          <p:cNvSpPr/>
          <p:nvPr/>
        </p:nvSpPr>
        <p:spPr>
          <a:xfrm>
            <a:off x="235824" y="217692"/>
            <a:ext cx="1449549" cy="762005"/>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lIns="32745" tIns="16372" rIns="32745" bIns="16372" rtlCol="0" anchor="ctr"/>
          <a:lstStyle/>
          <a:p>
            <a:pPr algn="ctr"/>
            <a:r>
              <a:rPr lang="en-CA" sz="1400" dirty="0" smtClean="0">
                <a:solidFill>
                  <a:schemeClr val="bg1"/>
                </a:solidFill>
                <a:latin typeface="Century" pitchFamily="18" charset="0"/>
              </a:rPr>
              <a:t>Process</a:t>
            </a:r>
          </a:p>
          <a:p>
            <a:pPr algn="ctr"/>
            <a:r>
              <a:rPr lang="en-CA" sz="1400" dirty="0" smtClean="0">
                <a:solidFill>
                  <a:schemeClr val="bg1"/>
                </a:solidFill>
                <a:latin typeface="Century" pitchFamily="18" charset="0"/>
              </a:rPr>
              <a:t>(Visual Studies)</a:t>
            </a:r>
          </a:p>
        </p:txBody>
      </p:sp>
      <p:sp>
        <p:nvSpPr>
          <p:cNvPr id="12" name="TextBox 11"/>
          <p:cNvSpPr txBox="1"/>
          <p:nvPr/>
        </p:nvSpPr>
        <p:spPr>
          <a:xfrm>
            <a:off x="785786" y="6072206"/>
            <a:ext cx="2416239" cy="369332"/>
          </a:xfrm>
          <a:prstGeom prst="rect">
            <a:avLst/>
          </a:prstGeom>
          <a:solidFill>
            <a:schemeClr val="accent2">
              <a:lumMod val="40000"/>
              <a:lumOff val="60000"/>
            </a:schemeClr>
          </a:solidFill>
        </p:spPr>
        <p:txBody>
          <a:bodyPr wrap="none" rtlCol="0">
            <a:spAutoFit/>
          </a:bodyPr>
          <a:lstStyle/>
          <a:p>
            <a:r>
              <a:rPr lang="en-CA" dirty="0" smtClean="0"/>
              <a:t>Upload the screenshot?</a:t>
            </a:r>
            <a:endParaRPr lang="en-US" dirty="0"/>
          </a:p>
        </p:txBody>
      </p:sp>
      <p:sp>
        <p:nvSpPr>
          <p:cNvPr id="13" name="Rectangle 12"/>
          <p:cNvSpPr/>
          <p:nvPr/>
        </p:nvSpPr>
        <p:spPr>
          <a:xfrm>
            <a:off x="5214942" y="1142984"/>
            <a:ext cx="3071833" cy="7143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2000" dirty="0" smtClean="0">
                <a:solidFill>
                  <a:schemeClr val="tx1"/>
                </a:solidFill>
                <a:latin typeface="Century" pitchFamily="18" charset="0"/>
              </a:rPr>
              <a:t>Confirmed list of images </a:t>
            </a:r>
            <a:endParaRPr lang="en-US" sz="2000" dirty="0">
              <a:solidFill>
                <a:schemeClr val="tx1"/>
              </a:solidFill>
              <a:latin typeface="Century" pitchFamily="18" charset="0"/>
            </a:endParaRPr>
          </a:p>
        </p:txBody>
      </p:sp>
      <p:sp>
        <p:nvSpPr>
          <p:cNvPr id="15" name="TextBox 14"/>
          <p:cNvSpPr txBox="1"/>
          <p:nvPr/>
        </p:nvSpPr>
        <p:spPr>
          <a:xfrm>
            <a:off x="4643438" y="3500438"/>
            <a:ext cx="1783886" cy="307777"/>
          </a:xfrm>
          <a:prstGeom prst="rect">
            <a:avLst/>
          </a:prstGeom>
          <a:noFill/>
        </p:spPr>
        <p:txBody>
          <a:bodyPr wrap="none" rtlCol="0">
            <a:spAutoFit/>
          </a:bodyPr>
          <a:lstStyle/>
          <a:p>
            <a:r>
              <a:rPr lang="en-CA" sz="1400" dirty="0" smtClean="0"/>
              <a:t>GIF file for the header</a:t>
            </a:r>
            <a:endParaRPr lang="en-US" sz="1400" dirty="0"/>
          </a:p>
        </p:txBody>
      </p:sp>
      <p:sp>
        <p:nvSpPr>
          <p:cNvPr id="16" name="Rectangle 15"/>
          <p:cNvSpPr/>
          <p:nvPr/>
        </p:nvSpPr>
        <p:spPr>
          <a:xfrm>
            <a:off x="857224" y="1214422"/>
            <a:ext cx="3071833" cy="7143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2000" dirty="0" smtClean="0">
                <a:solidFill>
                  <a:schemeClr val="tx1"/>
                </a:solidFill>
                <a:latin typeface="Century" pitchFamily="18" charset="0"/>
              </a:rPr>
              <a:t>Not sure? </a:t>
            </a:r>
            <a:endParaRPr lang="en-US" sz="2000" dirty="0">
              <a:solidFill>
                <a:schemeClr val="tx1"/>
              </a:solidFill>
              <a:latin typeface="Century"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5" name="Title 3"/>
          <p:cNvSpPr txBox="1">
            <a:spLocks/>
          </p:cNvSpPr>
          <p:nvPr/>
        </p:nvSpPr>
        <p:spPr>
          <a:xfrm>
            <a:off x="354073" y="2693987"/>
            <a:ext cx="8435855" cy="1470026"/>
          </a:xfrm>
          <a:prstGeom prst="rect">
            <a:avLst/>
          </a:prstGeom>
        </p:spPr>
        <p:txBody>
          <a:bodyPr lIns="32745" tIns="16372" rIns="32745" bIns="16372">
            <a:normAutofit/>
          </a:bodyPr>
          <a:lstStyle/>
          <a:p>
            <a:pPr algn="ctr">
              <a:spcBef>
                <a:spcPct val="0"/>
              </a:spcBef>
              <a:defRPr/>
            </a:pPr>
            <a:r>
              <a:rPr lang="en-CA" sz="7000" dirty="0" smtClean="0">
                <a:latin typeface="Stencil" pitchFamily="82" charset="0"/>
                <a:ea typeface="+mj-ea"/>
                <a:cs typeface="+mj-cs"/>
              </a:rPr>
              <a:t>Personas</a:t>
            </a:r>
            <a:endParaRPr lang="en-US" sz="5900" dirty="0">
              <a:latin typeface="Stencil" pitchFamily="82" charset="0"/>
              <a:ea typeface="+mj-ea"/>
              <a:cs typeface="+mj-cs"/>
            </a:endParaRPr>
          </a:p>
        </p:txBody>
      </p:sp>
      <p:sp>
        <p:nvSpPr>
          <p:cNvPr id="6" name="Subtitle 5"/>
          <p:cNvSpPr txBox="1">
            <a:spLocks/>
          </p:cNvSpPr>
          <p:nvPr/>
        </p:nvSpPr>
        <p:spPr>
          <a:xfrm>
            <a:off x="1107985" y="4391044"/>
            <a:ext cx="6934200" cy="1752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CA" sz="2800" b="0" i="0" u="none" strike="noStrike" kern="1200" cap="none" spc="0" normalizeH="0" baseline="0" noProof="0" dirty="0" smtClean="0">
                <a:ln>
                  <a:noFill/>
                </a:ln>
                <a:effectLst/>
                <a:uLnTx/>
                <a:uFillTx/>
                <a:latin typeface="Century" pitchFamily="18" charset="0"/>
              </a:rPr>
              <a:t>Two Distinct User Personas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3" name="Rectangle 2"/>
          <p:cNvSpPr/>
          <p:nvPr/>
        </p:nvSpPr>
        <p:spPr>
          <a:xfrm>
            <a:off x="357158" y="428604"/>
            <a:ext cx="8501122" cy="5929354"/>
          </a:xfrm>
          <a:prstGeom prst="rect">
            <a:avLst/>
          </a:prstGeom>
          <a:solidFill>
            <a:srgbClr val="F05ADE">
              <a:alpha val="52157"/>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7158" y="1214422"/>
            <a:ext cx="8501122" cy="857256"/>
          </a:xfrm>
          <a:prstGeom prst="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5400" dirty="0" smtClean="0">
                <a:latin typeface="AR CENA" pitchFamily="2" charset="0"/>
              </a:rPr>
              <a:t>	Amanda Tyler</a:t>
            </a:r>
            <a:endParaRPr lang="en-US" sz="5400" dirty="0">
              <a:latin typeface="AR CENA" pitchFamily="2" charset="0"/>
            </a:endParaRPr>
          </a:p>
        </p:txBody>
      </p:sp>
      <p:sp>
        <p:nvSpPr>
          <p:cNvPr id="5" name="TextBox 4"/>
          <p:cNvSpPr txBox="1"/>
          <p:nvPr/>
        </p:nvSpPr>
        <p:spPr>
          <a:xfrm>
            <a:off x="500034" y="2637534"/>
            <a:ext cx="3230372" cy="1077218"/>
          </a:xfrm>
          <a:prstGeom prst="rect">
            <a:avLst/>
          </a:prstGeom>
          <a:solidFill>
            <a:srgbClr val="EE5CA8"/>
          </a:solidFill>
        </p:spPr>
        <p:txBody>
          <a:bodyPr wrap="none" rtlCol="0">
            <a:spAutoFit/>
          </a:bodyPr>
          <a:lstStyle/>
          <a:p>
            <a:r>
              <a:rPr lang="en-CA" sz="1600" dirty="0" smtClean="0">
                <a:solidFill>
                  <a:srgbClr val="993366"/>
                </a:solidFill>
                <a:latin typeface="AR JULIAN" pitchFamily="2" charset="0"/>
              </a:rPr>
              <a:t>GENDER</a:t>
            </a:r>
            <a:r>
              <a:rPr lang="en-CA" sz="1600" dirty="0" smtClean="0">
                <a:latin typeface="AR JULIAN" pitchFamily="2" charset="0"/>
              </a:rPr>
              <a:t> </a:t>
            </a:r>
            <a:r>
              <a:rPr lang="en-CA" sz="1600" dirty="0" smtClean="0">
                <a:solidFill>
                  <a:schemeClr val="bg1"/>
                </a:solidFill>
                <a:latin typeface="AR JULIAN" pitchFamily="2" charset="0"/>
              </a:rPr>
              <a:t>Female</a:t>
            </a:r>
          </a:p>
          <a:p>
            <a:r>
              <a:rPr lang="en-CA" sz="1600" dirty="0" smtClean="0">
                <a:solidFill>
                  <a:srgbClr val="993366"/>
                </a:solidFill>
                <a:latin typeface="AR JULIAN" pitchFamily="2" charset="0"/>
              </a:rPr>
              <a:t>AGE</a:t>
            </a:r>
            <a:r>
              <a:rPr lang="en-CA" sz="1600" dirty="0" smtClean="0">
                <a:latin typeface="AR JULIAN" pitchFamily="2" charset="0"/>
              </a:rPr>
              <a:t> </a:t>
            </a:r>
            <a:r>
              <a:rPr lang="en-CA" sz="1600" dirty="0" smtClean="0">
                <a:solidFill>
                  <a:schemeClr val="bg1"/>
                </a:solidFill>
                <a:latin typeface="AR JULIAN" pitchFamily="2" charset="0"/>
              </a:rPr>
              <a:t>25</a:t>
            </a:r>
          </a:p>
          <a:p>
            <a:r>
              <a:rPr lang="en-CA" sz="1600" dirty="0" smtClean="0">
                <a:solidFill>
                  <a:srgbClr val="993366"/>
                </a:solidFill>
                <a:latin typeface="AR JULIAN" pitchFamily="2" charset="0"/>
              </a:rPr>
              <a:t>LOCATION</a:t>
            </a:r>
            <a:r>
              <a:rPr lang="en-CA" sz="1600" dirty="0" smtClean="0">
                <a:latin typeface="AR JULIAN" pitchFamily="2" charset="0"/>
              </a:rPr>
              <a:t> </a:t>
            </a:r>
            <a:r>
              <a:rPr lang="en-CA" sz="1600" dirty="0" smtClean="0">
                <a:solidFill>
                  <a:schemeClr val="bg1"/>
                </a:solidFill>
                <a:latin typeface="AR JULIAN" pitchFamily="2" charset="0"/>
              </a:rPr>
              <a:t>London, England</a:t>
            </a:r>
          </a:p>
          <a:p>
            <a:r>
              <a:rPr lang="en-CA" sz="1600" dirty="0" smtClean="0">
                <a:solidFill>
                  <a:srgbClr val="993366"/>
                </a:solidFill>
                <a:latin typeface="AR JULIAN" pitchFamily="2" charset="0"/>
              </a:rPr>
              <a:t>OCCUPATION</a:t>
            </a:r>
            <a:r>
              <a:rPr lang="en-CA" sz="1600" dirty="0" smtClean="0">
                <a:latin typeface="AR JULIAN" pitchFamily="2" charset="0"/>
              </a:rPr>
              <a:t> </a:t>
            </a:r>
            <a:r>
              <a:rPr lang="en-CA" sz="1600" dirty="0" smtClean="0">
                <a:solidFill>
                  <a:schemeClr val="bg1"/>
                </a:solidFill>
                <a:latin typeface="AR JULIAN" pitchFamily="2" charset="0"/>
              </a:rPr>
              <a:t>Curator Assistant</a:t>
            </a:r>
            <a:endParaRPr lang="en-US" sz="1600" dirty="0">
              <a:solidFill>
                <a:schemeClr val="bg1"/>
              </a:solidFill>
              <a:latin typeface="AR JULIAN" pitchFamily="2" charset="0"/>
            </a:endParaRPr>
          </a:p>
        </p:txBody>
      </p:sp>
      <p:sp>
        <p:nvSpPr>
          <p:cNvPr id="6" name="TextBox 5"/>
          <p:cNvSpPr txBox="1"/>
          <p:nvPr/>
        </p:nvSpPr>
        <p:spPr>
          <a:xfrm>
            <a:off x="3857620" y="2428868"/>
            <a:ext cx="4929222" cy="1600438"/>
          </a:xfrm>
          <a:prstGeom prst="rect">
            <a:avLst/>
          </a:prstGeom>
          <a:noFill/>
        </p:spPr>
        <p:txBody>
          <a:bodyPr wrap="square" rtlCol="0">
            <a:spAutoFit/>
          </a:bodyPr>
          <a:lstStyle/>
          <a:p>
            <a:r>
              <a:rPr lang="en-CA" sz="1400" dirty="0" smtClean="0">
                <a:solidFill>
                  <a:srgbClr val="993366"/>
                </a:solidFill>
                <a:latin typeface="AR JULIAN" pitchFamily="2" charset="0"/>
              </a:rPr>
              <a:t>Motivation</a:t>
            </a:r>
          </a:p>
          <a:p>
            <a:r>
              <a:rPr lang="en-CA" sz="1400" dirty="0" smtClean="0">
                <a:latin typeface="AR JULIAN" pitchFamily="2" charset="0"/>
              </a:rPr>
              <a:t>As a curator assistant, Amanda’s task is to gather as much street artwork as she can because the “London Street arts” exhibition is in six months. Her boss, the curator of the “Gallery of London” has assigned Amanda this role and has given her deadlines so that the exhibition can be carried out smoothly.</a:t>
            </a:r>
            <a:endParaRPr lang="en-US" sz="1400" dirty="0">
              <a:latin typeface="AR JULIAN" pitchFamily="2" charset="0"/>
            </a:endParaRPr>
          </a:p>
        </p:txBody>
      </p:sp>
      <p:sp>
        <p:nvSpPr>
          <p:cNvPr id="7" name="TextBox 6"/>
          <p:cNvSpPr txBox="1"/>
          <p:nvPr/>
        </p:nvSpPr>
        <p:spPr>
          <a:xfrm>
            <a:off x="428596" y="3901393"/>
            <a:ext cx="4929222" cy="1384995"/>
          </a:xfrm>
          <a:prstGeom prst="rect">
            <a:avLst/>
          </a:prstGeom>
          <a:noFill/>
        </p:spPr>
        <p:txBody>
          <a:bodyPr wrap="square" rtlCol="0">
            <a:spAutoFit/>
          </a:bodyPr>
          <a:lstStyle/>
          <a:p>
            <a:r>
              <a:rPr lang="en-CA" sz="1400" dirty="0" smtClean="0">
                <a:solidFill>
                  <a:srgbClr val="993366"/>
                </a:solidFill>
                <a:latin typeface="AR JULIAN" pitchFamily="2" charset="0"/>
              </a:rPr>
              <a:t>Goals</a:t>
            </a:r>
          </a:p>
          <a:p>
            <a:pPr>
              <a:buFont typeface="Arial" pitchFamily="34" charset="0"/>
              <a:buChar char="•"/>
            </a:pPr>
            <a:r>
              <a:rPr lang="en-CA" sz="1400" dirty="0" smtClean="0">
                <a:latin typeface="AR JULIAN" pitchFamily="2" charset="0"/>
              </a:rPr>
              <a:t>Find two authentic artworks by a well-known street artist</a:t>
            </a:r>
          </a:p>
          <a:p>
            <a:pPr>
              <a:buFont typeface="Arial" pitchFamily="34" charset="0"/>
              <a:buChar char="•"/>
            </a:pPr>
            <a:r>
              <a:rPr lang="en-CA" sz="1400" dirty="0" smtClean="0">
                <a:latin typeface="AR JULIAN" pitchFamily="2" charset="0"/>
              </a:rPr>
              <a:t>Attempt to contact the artist to attend the event</a:t>
            </a:r>
          </a:p>
          <a:p>
            <a:pPr>
              <a:buFont typeface="Arial" pitchFamily="34" charset="0"/>
              <a:buChar char="•"/>
            </a:pPr>
            <a:r>
              <a:rPr lang="en-CA" sz="1400" dirty="0" smtClean="0">
                <a:latin typeface="AR JULIAN" pitchFamily="2" charset="0"/>
              </a:rPr>
              <a:t>Hoping to receive the original artworks by the end of the following month</a:t>
            </a:r>
            <a:endParaRPr lang="en-US" sz="1400" dirty="0">
              <a:latin typeface="AR JULIAN" pitchFamily="2" charset="0"/>
            </a:endParaRPr>
          </a:p>
        </p:txBody>
      </p:sp>
      <p:sp>
        <p:nvSpPr>
          <p:cNvPr id="8" name="Rectangle 7"/>
          <p:cNvSpPr/>
          <p:nvPr/>
        </p:nvSpPr>
        <p:spPr>
          <a:xfrm>
            <a:off x="211255" y="190477"/>
            <a:ext cx="1217473" cy="523880"/>
          </a:xfrm>
          <a:prstGeom prst="rect">
            <a:avLst/>
          </a:prstGeom>
          <a:solidFill>
            <a:schemeClr val="tx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2745" tIns="16372" rIns="32745" bIns="16372" rtlCol="0" anchor="ctr"/>
          <a:lstStyle/>
          <a:p>
            <a:pPr algn="ctr"/>
            <a:r>
              <a:rPr lang="en-CA" sz="1700" dirty="0" smtClean="0">
                <a:latin typeface="Agency FB" pitchFamily="34" charset="0"/>
              </a:rPr>
              <a:t>Personas</a:t>
            </a:r>
          </a:p>
          <a:p>
            <a:pPr algn="ctr"/>
            <a:r>
              <a:rPr lang="en-CA" sz="1700" dirty="0" smtClean="0">
                <a:latin typeface="Agency FB" pitchFamily="34" charset="0"/>
              </a:rPr>
              <a:t>(Persona #1)</a:t>
            </a:r>
            <a:endParaRPr lang="en-US" sz="1700" dirty="0">
              <a:latin typeface="Agency FB" pitchFamily="34" charset="0"/>
            </a:endParaRPr>
          </a:p>
        </p:txBody>
      </p:sp>
      <p:sp>
        <p:nvSpPr>
          <p:cNvPr id="9" name="TextBox 8"/>
          <p:cNvSpPr txBox="1"/>
          <p:nvPr/>
        </p:nvSpPr>
        <p:spPr>
          <a:xfrm>
            <a:off x="428596" y="5260975"/>
            <a:ext cx="4786346" cy="954107"/>
          </a:xfrm>
          <a:prstGeom prst="rect">
            <a:avLst/>
          </a:prstGeom>
          <a:noFill/>
        </p:spPr>
        <p:txBody>
          <a:bodyPr wrap="square" rtlCol="0">
            <a:spAutoFit/>
          </a:bodyPr>
          <a:lstStyle/>
          <a:p>
            <a:r>
              <a:rPr lang="en-CA" sz="1400" dirty="0" smtClean="0">
                <a:solidFill>
                  <a:srgbClr val="993366"/>
                </a:solidFill>
                <a:latin typeface="AR JULIAN" pitchFamily="2" charset="0"/>
              </a:rPr>
              <a:t>Frustrations</a:t>
            </a:r>
          </a:p>
          <a:p>
            <a:pPr>
              <a:buFont typeface="Arial" pitchFamily="34" charset="0"/>
              <a:buChar char="•"/>
            </a:pPr>
            <a:r>
              <a:rPr lang="en-CA" sz="1400" dirty="0" smtClean="0">
                <a:latin typeface="AR JULIAN" pitchFamily="2" charset="0"/>
              </a:rPr>
              <a:t>Pressure from curator and senior management to gather artworks ASAP</a:t>
            </a:r>
          </a:p>
          <a:p>
            <a:pPr>
              <a:buFont typeface="Arial" pitchFamily="34" charset="0"/>
              <a:buChar char="•"/>
            </a:pPr>
            <a:r>
              <a:rPr lang="en-CA" sz="1400" dirty="0" err="1" smtClean="0">
                <a:latin typeface="AR JULIAN" pitchFamily="2" charset="0"/>
              </a:rPr>
              <a:t>Banksy</a:t>
            </a:r>
            <a:r>
              <a:rPr lang="en-CA" sz="1400" dirty="0" smtClean="0">
                <a:latin typeface="AR JULIAN" pitchFamily="2" charset="0"/>
              </a:rPr>
              <a:t>, being anonymous, may not show up</a:t>
            </a:r>
            <a:endParaRPr lang="en-US" sz="1400" dirty="0">
              <a:latin typeface="AR JULIAN" pitchFamily="2" charset="0"/>
            </a:endParaRPr>
          </a:p>
        </p:txBody>
      </p:sp>
      <p:sp>
        <p:nvSpPr>
          <p:cNvPr id="12" name="Rectangle 11"/>
          <p:cNvSpPr/>
          <p:nvPr/>
        </p:nvSpPr>
        <p:spPr>
          <a:xfrm>
            <a:off x="5500694" y="4214818"/>
            <a:ext cx="3214742" cy="2000264"/>
          </a:xfrm>
          <a:prstGeom prst="rect">
            <a:avLst/>
          </a:prstGeom>
          <a:solidFill>
            <a:srgbClr val="99336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500694" y="4214818"/>
            <a:ext cx="3214710" cy="646331"/>
          </a:xfrm>
          <a:prstGeom prst="rect">
            <a:avLst/>
          </a:prstGeom>
          <a:noFill/>
        </p:spPr>
        <p:txBody>
          <a:bodyPr wrap="square" rtlCol="0">
            <a:spAutoFit/>
          </a:bodyPr>
          <a:lstStyle/>
          <a:p>
            <a:pPr algn="ctr"/>
            <a:r>
              <a:rPr lang="en-CA" dirty="0" smtClean="0">
                <a:solidFill>
                  <a:schemeClr val="tx1">
                    <a:lumMod val="95000"/>
                    <a:lumOff val="5000"/>
                  </a:schemeClr>
                </a:solidFill>
                <a:latin typeface="AR JULIAN" pitchFamily="2" charset="0"/>
              </a:rPr>
              <a:t>According to Amanda, most interesting artist:</a:t>
            </a:r>
            <a:endParaRPr lang="en-US" dirty="0">
              <a:solidFill>
                <a:schemeClr val="tx1">
                  <a:lumMod val="95000"/>
                  <a:lumOff val="5000"/>
                </a:schemeClr>
              </a:solidFill>
              <a:latin typeface="AR JULIAN" pitchFamily="2" charset="0"/>
            </a:endParaRPr>
          </a:p>
        </p:txBody>
      </p:sp>
      <p:sp>
        <p:nvSpPr>
          <p:cNvPr id="18" name="TextBox 17"/>
          <p:cNvSpPr txBox="1"/>
          <p:nvPr/>
        </p:nvSpPr>
        <p:spPr>
          <a:xfrm>
            <a:off x="5572133" y="4786322"/>
            <a:ext cx="1428759" cy="369332"/>
          </a:xfrm>
          <a:prstGeom prst="rect">
            <a:avLst/>
          </a:prstGeom>
          <a:noFill/>
        </p:spPr>
        <p:txBody>
          <a:bodyPr wrap="square" rtlCol="0">
            <a:spAutoFit/>
          </a:bodyPr>
          <a:lstStyle/>
          <a:p>
            <a:r>
              <a:rPr lang="en-CA" b="1" dirty="0" err="1" smtClean="0">
                <a:solidFill>
                  <a:schemeClr val="bg1"/>
                </a:solidFill>
                <a:latin typeface="AR JULIAN" pitchFamily="2" charset="0"/>
              </a:rPr>
              <a:t>Cartrain</a:t>
            </a:r>
            <a:endParaRPr lang="en-US" b="1" dirty="0">
              <a:solidFill>
                <a:schemeClr val="bg1"/>
              </a:solidFill>
              <a:latin typeface="AR JULIAN" pitchFamily="2" charset="0"/>
            </a:endParaRPr>
          </a:p>
        </p:txBody>
      </p:sp>
      <p:sp>
        <p:nvSpPr>
          <p:cNvPr id="19" name="TextBox 18"/>
          <p:cNvSpPr txBox="1"/>
          <p:nvPr/>
        </p:nvSpPr>
        <p:spPr>
          <a:xfrm>
            <a:off x="5572132" y="5179231"/>
            <a:ext cx="1428759" cy="369332"/>
          </a:xfrm>
          <a:prstGeom prst="rect">
            <a:avLst/>
          </a:prstGeom>
          <a:noFill/>
        </p:spPr>
        <p:txBody>
          <a:bodyPr wrap="square" rtlCol="0">
            <a:spAutoFit/>
          </a:bodyPr>
          <a:lstStyle/>
          <a:p>
            <a:r>
              <a:rPr lang="en-CA" b="1" dirty="0" err="1" smtClean="0">
                <a:solidFill>
                  <a:schemeClr val="bg1"/>
                </a:solidFill>
                <a:latin typeface="AR JULIAN" pitchFamily="2" charset="0"/>
              </a:rPr>
              <a:t>Banksy</a:t>
            </a:r>
            <a:endParaRPr lang="en-US" b="1" dirty="0">
              <a:solidFill>
                <a:schemeClr val="bg1"/>
              </a:solidFill>
              <a:latin typeface="AR JULIAN" pitchFamily="2" charset="0"/>
            </a:endParaRPr>
          </a:p>
        </p:txBody>
      </p:sp>
      <p:sp>
        <p:nvSpPr>
          <p:cNvPr id="20" name="Rectangle 19"/>
          <p:cNvSpPr/>
          <p:nvPr/>
        </p:nvSpPr>
        <p:spPr>
          <a:xfrm>
            <a:off x="6786578" y="5393545"/>
            <a:ext cx="1785982" cy="71438"/>
          </a:xfrm>
          <a:prstGeom prst="rect">
            <a:avLst/>
          </a:prstGeom>
          <a:solidFill>
            <a:srgbClr val="EE5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93366"/>
              </a:solidFill>
            </a:endParaRPr>
          </a:p>
        </p:txBody>
      </p:sp>
      <p:sp>
        <p:nvSpPr>
          <p:cNvPr id="21" name="Rectangle 20"/>
          <p:cNvSpPr/>
          <p:nvPr/>
        </p:nvSpPr>
        <p:spPr>
          <a:xfrm>
            <a:off x="6786578" y="5786454"/>
            <a:ext cx="1785982" cy="71438"/>
          </a:xfrm>
          <a:prstGeom prst="rect">
            <a:avLst/>
          </a:prstGeom>
          <a:solidFill>
            <a:srgbClr val="EE5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93366"/>
              </a:solidFill>
            </a:endParaRPr>
          </a:p>
        </p:txBody>
      </p:sp>
      <p:sp>
        <p:nvSpPr>
          <p:cNvPr id="22" name="TextBox 21"/>
          <p:cNvSpPr txBox="1"/>
          <p:nvPr/>
        </p:nvSpPr>
        <p:spPr>
          <a:xfrm>
            <a:off x="5572132" y="5572140"/>
            <a:ext cx="1428759" cy="369332"/>
          </a:xfrm>
          <a:prstGeom prst="rect">
            <a:avLst/>
          </a:prstGeom>
          <a:noFill/>
        </p:spPr>
        <p:txBody>
          <a:bodyPr wrap="square" rtlCol="0">
            <a:spAutoFit/>
          </a:bodyPr>
          <a:lstStyle/>
          <a:p>
            <a:r>
              <a:rPr lang="en-CA" b="1" dirty="0" err="1" smtClean="0">
                <a:solidFill>
                  <a:schemeClr val="bg1"/>
                </a:solidFill>
                <a:latin typeface="AR JULIAN" pitchFamily="2" charset="0"/>
              </a:rPr>
              <a:t>Inkie</a:t>
            </a:r>
            <a:endParaRPr lang="en-US" b="1" dirty="0">
              <a:solidFill>
                <a:schemeClr val="bg1"/>
              </a:solidFill>
              <a:latin typeface="AR JULIAN" pitchFamily="2" charset="0"/>
            </a:endParaRPr>
          </a:p>
        </p:txBody>
      </p:sp>
      <p:sp>
        <p:nvSpPr>
          <p:cNvPr id="23" name="Rectangle 22"/>
          <p:cNvSpPr/>
          <p:nvPr/>
        </p:nvSpPr>
        <p:spPr>
          <a:xfrm>
            <a:off x="6786578" y="5000636"/>
            <a:ext cx="1785982" cy="71438"/>
          </a:xfrm>
          <a:prstGeom prst="rect">
            <a:avLst/>
          </a:prstGeom>
          <a:solidFill>
            <a:srgbClr val="EE5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93366"/>
              </a:solidFill>
            </a:endParaRPr>
          </a:p>
        </p:txBody>
      </p:sp>
      <p:sp>
        <p:nvSpPr>
          <p:cNvPr id="15" name="Diamond 14"/>
          <p:cNvSpPr/>
          <p:nvPr/>
        </p:nvSpPr>
        <p:spPr>
          <a:xfrm>
            <a:off x="8143900" y="5286388"/>
            <a:ext cx="214314" cy="28575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25" name="TextBox 24"/>
          <p:cNvSpPr txBox="1"/>
          <p:nvPr/>
        </p:nvSpPr>
        <p:spPr>
          <a:xfrm>
            <a:off x="6786578" y="4988494"/>
            <a:ext cx="214314" cy="369332"/>
          </a:xfrm>
          <a:prstGeom prst="rect">
            <a:avLst/>
          </a:prstGeom>
          <a:noFill/>
          <a:ln>
            <a:noFill/>
          </a:ln>
        </p:spPr>
        <p:txBody>
          <a:bodyPr wrap="square" rtlCol="0">
            <a:spAutoFit/>
          </a:bodyPr>
          <a:lstStyle/>
          <a:p>
            <a:r>
              <a:rPr lang="en-CA" dirty="0" smtClean="0">
                <a:solidFill>
                  <a:schemeClr val="bg1"/>
                </a:solidFill>
                <a:latin typeface="AR CENA" pitchFamily="2" charset="0"/>
              </a:rPr>
              <a:t>0</a:t>
            </a:r>
            <a:endParaRPr lang="en-US" dirty="0">
              <a:solidFill>
                <a:schemeClr val="bg1"/>
              </a:solidFill>
              <a:latin typeface="AR CENA" pitchFamily="2" charset="0"/>
            </a:endParaRPr>
          </a:p>
        </p:txBody>
      </p:sp>
      <p:sp>
        <p:nvSpPr>
          <p:cNvPr id="26" name="TextBox 25"/>
          <p:cNvSpPr txBox="1"/>
          <p:nvPr/>
        </p:nvSpPr>
        <p:spPr>
          <a:xfrm>
            <a:off x="6786578" y="5357826"/>
            <a:ext cx="214314" cy="369332"/>
          </a:xfrm>
          <a:prstGeom prst="rect">
            <a:avLst/>
          </a:prstGeom>
          <a:noFill/>
          <a:ln>
            <a:noFill/>
          </a:ln>
        </p:spPr>
        <p:txBody>
          <a:bodyPr wrap="square" rtlCol="0">
            <a:spAutoFit/>
          </a:bodyPr>
          <a:lstStyle/>
          <a:p>
            <a:r>
              <a:rPr lang="en-CA" dirty="0" smtClean="0">
                <a:solidFill>
                  <a:schemeClr val="bg1"/>
                </a:solidFill>
                <a:latin typeface="AR CENA" pitchFamily="2" charset="0"/>
              </a:rPr>
              <a:t>0</a:t>
            </a:r>
            <a:endParaRPr lang="en-US" dirty="0">
              <a:solidFill>
                <a:schemeClr val="bg1"/>
              </a:solidFill>
              <a:latin typeface="AR CENA" pitchFamily="2" charset="0"/>
            </a:endParaRPr>
          </a:p>
        </p:txBody>
      </p:sp>
      <p:sp>
        <p:nvSpPr>
          <p:cNvPr id="27" name="TextBox 26"/>
          <p:cNvSpPr txBox="1"/>
          <p:nvPr/>
        </p:nvSpPr>
        <p:spPr>
          <a:xfrm>
            <a:off x="6786578" y="5774312"/>
            <a:ext cx="214314" cy="369332"/>
          </a:xfrm>
          <a:prstGeom prst="rect">
            <a:avLst/>
          </a:prstGeom>
          <a:noFill/>
          <a:ln>
            <a:noFill/>
          </a:ln>
        </p:spPr>
        <p:txBody>
          <a:bodyPr wrap="square" rtlCol="0">
            <a:spAutoFit/>
          </a:bodyPr>
          <a:lstStyle/>
          <a:p>
            <a:r>
              <a:rPr lang="en-CA" dirty="0" smtClean="0">
                <a:solidFill>
                  <a:schemeClr val="bg1"/>
                </a:solidFill>
                <a:latin typeface="AR CENA" pitchFamily="2" charset="0"/>
              </a:rPr>
              <a:t>0</a:t>
            </a:r>
            <a:endParaRPr lang="en-US" dirty="0">
              <a:solidFill>
                <a:schemeClr val="bg1"/>
              </a:solidFill>
              <a:latin typeface="AR CENA" pitchFamily="2" charset="0"/>
            </a:endParaRPr>
          </a:p>
        </p:txBody>
      </p:sp>
      <p:sp>
        <p:nvSpPr>
          <p:cNvPr id="28" name="TextBox 27"/>
          <p:cNvSpPr txBox="1"/>
          <p:nvPr/>
        </p:nvSpPr>
        <p:spPr>
          <a:xfrm>
            <a:off x="8286776" y="5000636"/>
            <a:ext cx="428628" cy="369332"/>
          </a:xfrm>
          <a:prstGeom prst="rect">
            <a:avLst/>
          </a:prstGeom>
          <a:noFill/>
          <a:ln>
            <a:noFill/>
          </a:ln>
        </p:spPr>
        <p:txBody>
          <a:bodyPr wrap="square" rtlCol="0">
            <a:spAutoFit/>
          </a:bodyPr>
          <a:lstStyle/>
          <a:p>
            <a:r>
              <a:rPr lang="en-CA" dirty="0" smtClean="0">
                <a:solidFill>
                  <a:schemeClr val="bg1"/>
                </a:solidFill>
                <a:latin typeface="AR CENA" pitchFamily="2" charset="0"/>
              </a:rPr>
              <a:t>10</a:t>
            </a:r>
            <a:endParaRPr lang="en-US" dirty="0">
              <a:solidFill>
                <a:schemeClr val="bg1"/>
              </a:solidFill>
              <a:latin typeface="AR CENA" pitchFamily="2" charset="0"/>
            </a:endParaRPr>
          </a:p>
        </p:txBody>
      </p:sp>
      <p:sp>
        <p:nvSpPr>
          <p:cNvPr id="29" name="TextBox 28"/>
          <p:cNvSpPr txBox="1"/>
          <p:nvPr/>
        </p:nvSpPr>
        <p:spPr>
          <a:xfrm>
            <a:off x="8286776" y="5417122"/>
            <a:ext cx="428628" cy="369332"/>
          </a:xfrm>
          <a:prstGeom prst="rect">
            <a:avLst/>
          </a:prstGeom>
          <a:noFill/>
          <a:ln>
            <a:noFill/>
          </a:ln>
        </p:spPr>
        <p:txBody>
          <a:bodyPr wrap="square" rtlCol="0">
            <a:spAutoFit/>
          </a:bodyPr>
          <a:lstStyle/>
          <a:p>
            <a:r>
              <a:rPr lang="en-CA" dirty="0" smtClean="0">
                <a:solidFill>
                  <a:schemeClr val="bg1"/>
                </a:solidFill>
                <a:latin typeface="AR CENA" pitchFamily="2" charset="0"/>
              </a:rPr>
              <a:t>10</a:t>
            </a:r>
            <a:endParaRPr lang="en-US" dirty="0">
              <a:solidFill>
                <a:schemeClr val="bg1"/>
              </a:solidFill>
              <a:latin typeface="AR CENA" pitchFamily="2" charset="0"/>
            </a:endParaRPr>
          </a:p>
        </p:txBody>
      </p:sp>
      <p:sp>
        <p:nvSpPr>
          <p:cNvPr id="30" name="TextBox 29"/>
          <p:cNvSpPr txBox="1"/>
          <p:nvPr/>
        </p:nvSpPr>
        <p:spPr>
          <a:xfrm>
            <a:off x="8286776" y="5786454"/>
            <a:ext cx="428628" cy="369332"/>
          </a:xfrm>
          <a:prstGeom prst="rect">
            <a:avLst/>
          </a:prstGeom>
          <a:noFill/>
          <a:ln>
            <a:noFill/>
          </a:ln>
        </p:spPr>
        <p:txBody>
          <a:bodyPr wrap="square" rtlCol="0">
            <a:spAutoFit/>
          </a:bodyPr>
          <a:lstStyle/>
          <a:p>
            <a:r>
              <a:rPr lang="en-CA" dirty="0" smtClean="0">
                <a:solidFill>
                  <a:schemeClr val="bg1"/>
                </a:solidFill>
                <a:latin typeface="AR CENA" pitchFamily="2" charset="0"/>
              </a:rPr>
              <a:t>10</a:t>
            </a:r>
            <a:endParaRPr lang="en-US" dirty="0">
              <a:solidFill>
                <a:schemeClr val="bg1"/>
              </a:solidFill>
              <a:latin typeface="AR CENA" pitchFamily="2" charset="0"/>
            </a:endParaRPr>
          </a:p>
        </p:txBody>
      </p:sp>
      <p:sp>
        <p:nvSpPr>
          <p:cNvPr id="31" name="Diamond 30"/>
          <p:cNvSpPr/>
          <p:nvPr/>
        </p:nvSpPr>
        <p:spPr>
          <a:xfrm>
            <a:off x="7215206" y="4857760"/>
            <a:ext cx="214314" cy="28575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32" name="Diamond 31"/>
          <p:cNvSpPr/>
          <p:nvPr/>
        </p:nvSpPr>
        <p:spPr>
          <a:xfrm>
            <a:off x="7715272" y="5643578"/>
            <a:ext cx="214314" cy="28575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pic>
        <p:nvPicPr>
          <p:cNvPr id="33" name="Picture 2" descr="Related image"/>
          <p:cNvPicPr>
            <a:picLocks noChangeAspect="1" noChangeArrowheads="1"/>
          </p:cNvPicPr>
          <p:nvPr/>
        </p:nvPicPr>
        <p:blipFill>
          <a:blip r:embed="rId3"/>
          <a:srcRect/>
          <a:stretch>
            <a:fillRect/>
          </a:stretch>
        </p:blipFill>
        <p:spPr bwMode="auto">
          <a:xfrm>
            <a:off x="5929322" y="785794"/>
            <a:ext cx="1714511" cy="171451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3" name="Rectangle 2"/>
          <p:cNvSpPr/>
          <p:nvPr/>
        </p:nvSpPr>
        <p:spPr>
          <a:xfrm>
            <a:off x="357158" y="428604"/>
            <a:ext cx="8501122" cy="5929354"/>
          </a:xfrm>
          <a:prstGeom prst="rect">
            <a:avLst/>
          </a:prstGeom>
          <a:solidFill>
            <a:srgbClr val="F05ADE">
              <a:alpha val="52157"/>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7158" y="1214422"/>
            <a:ext cx="8501122" cy="857256"/>
          </a:xfrm>
          <a:prstGeom prst="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5400" dirty="0" smtClean="0">
                <a:latin typeface="AR CENA" pitchFamily="2" charset="0"/>
              </a:rPr>
              <a:t>  Francis Fahim Freud</a:t>
            </a:r>
            <a:endParaRPr lang="en-US" sz="5400" dirty="0">
              <a:latin typeface="AR CENA" pitchFamily="2" charset="0"/>
            </a:endParaRPr>
          </a:p>
        </p:txBody>
      </p:sp>
      <p:sp>
        <p:nvSpPr>
          <p:cNvPr id="5" name="TextBox 4"/>
          <p:cNvSpPr txBox="1"/>
          <p:nvPr/>
        </p:nvSpPr>
        <p:spPr>
          <a:xfrm>
            <a:off x="500034" y="2637534"/>
            <a:ext cx="3357585" cy="1077218"/>
          </a:xfrm>
          <a:prstGeom prst="rect">
            <a:avLst/>
          </a:prstGeom>
          <a:solidFill>
            <a:srgbClr val="EE5CA8"/>
          </a:solidFill>
        </p:spPr>
        <p:txBody>
          <a:bodyPr wrap="square" rtlCol="0">
            <a:spAutoFit/>
          </a:bodyPr>
          <a:lstStyle/>
          <a:p>
            <a:r>
              <a:rPr lang="en-CA" sz="1600" dirty="0" smtClean="0">
                <a:solidFill>
                  <a:srgbClr val="993366"/>
                </a:solidFill>
                <a:latin typeface="AR JULIAN" pitchFamily="2" charset="0"/>
              </a:rPr>
              <a:t>GENDER</a:t>
            </a:r>
            <a:r>
              <a:rPr lang="en-CA" sz="1600" dirty="0" smtClean="0">
                <a:latin typeface="AR JULIAN" pitchFamily="2" charset="0"/>
              </a:rPr>
              <a:t> </a:t>
            </a:r>
            <a:r>
              <a:rPr lang="en-CA" sz="1600" dirty="0" smtClean="0">
                <a:solidFill>
                  <a:schemeClr val="bg1"/>
                </a:solidFill>
                <a:latin typeface="AR JULIAN" pitchFamily="2" charset="0"/>
              </a:rPr>
              <a:t>Male</a:t>
            </a:r>
          </a:p>
          <a:p>
            <a:r>
              <a:rPr lang="en-CA" sz="1600" dirty="0" smtClean="0">
                <a:solidFill>
                  <a:srgbClr val="993366"/>
                </a:solidFill>
                <a:latin typeface="AR JULIAN" pitchFamily="2" charset="0"/>
              </a:rPr>
              <a:t>AGE</a:t>
            </a:r>
            <a:r>
              <a:rPr lang="en-CA" sz="1600" dirty="0" smtClean="0">
                <a:latin typeface="AR JULIAN" pitchFamily="2" charset="0"/>
              </a:rPr>
              <a:t> </a:t>
            </a:r>
            <a:r>
              <a:rPr lang="en-CA" sz="1600" dirty="0" smtClean="0">
                <a:solidFill>
                  <a:schemeClr val="bg1"/>
                </a:solidFill>
                <a:latin typeface="AR JULIAN" pitchFamily="2" charset="0"/>
              </a:rPr>
              <a:t>20</a:t>
            </a:r>
          </a:p>
          <a:p>
            <a:r>
              <a:rPr lang="en-CA" sz="1600" dirty="0" smtClean="0">
                <a:solidFill>
                  <a:srgbClr val="993366"/>
                </a:solidFill>
                <a:latin typeface="AR JULIAN" pitchFamily="2" charset="0"/>
              </a:rPr>
              <a:t>LOCATION</a:t>
            </a:r>
            <a:r>
              <a:rPr lang="en-CA" sz="1600" dirty="0" smtClean="0">
                <a:latin typeface="AR JULIAN" pitchFamily="2" charset="0"/>
              </a:rPr>
              <a:t> </a:t>
            </a:r>
            <a:r>
              <a:rPr lang="en-CA" sz="1600" dirty="0" smtClean="0">
                <a:solidFill>
                  <a:schemeClr val="bg1"/>
                </a:solidFill>
                <a:latin typeface="AR JULIAN" pitchFamily="2" charset="0"/>
              </a:rPr>
              <a:t>Yale University (USA)</a:t>
            </a:r>
          </a:p>
          <a:p>
            <a:r>
              <a:rPr lang="en-CA" sz="1600" dirty="0" smtClean="0">
                <a:solidFill>
                  <a:srgbClr val="993366"/>
                </a:solidFill>
                <a:latin typeface="AR JULIAN" pitchFamily="2" charset="0"/>
              </a:rPr>
              <a:t>OCCUPATION</a:t>
            </a:r>
            <a:r>
              <a:rPr lang="en-CA" sz="1600" dirty="0" smtClean="0">
                <a:latin typeface="AR JULIAN" pitchFamily="2" charset="0"/>
              </a:rPr>
              <a:t> </a:t>
            </a:r>
            <a:r>
              <a:rPr lang="en-CA" sz="1600" dirty="0" smtClean="0">
                <a:solidFill>
                  <a:schemeClr val="bg1"/>
                </a:solidFill>
                <a:latin typeface="AR JULIAN" pitchFamily="2" charset="0"/>
              </a:rPr>
              <a:t>Student</a:t>
            </a:r>
            <a:endParaRPr lang="en-US" sz="1600" dirty="0">
              <a:solidFill>
                <a:schemeClr val="bg1"/>
              </a:solidFill>
              <a:latin typeface="AR JULIAN" pitchFamily="2" charset="0"/>
            </a:endParaRPr>
          </a:p>
        </p:txBody>
      </p:sp>
      <p:sp>
        <p:nvSpPr>
          <p:cNvPr id="6" name="TextBox 5"/>
          <p:cNvSpPr txBox="1"/>
          <p:nvPr/>
        </p:nvSpPr>
        <p:spPr>
          <a:xfrm>
            <a:off x="3857620" y="2428868"/>
            <a:ext cx="4929222" cy="1600438"/>
          </a:xfrm>
          <a:prstGeom prst="rect">
            <a:avLst/>
          </a:prstGeom>
          <a:noFill/>
        </p:spPr>
        <p:txBody>
          <a:bodyPr wrap="square" rtlCol="0">
            <a:spAutoFit/>
          </a:bodyPr>
          <a:lstStyle/>
          <a:p>
            <a:r>
              <a:rPr lang="en-CA" sz="1400" dirty="0" smtClean="0">
                <a:solidFill>
                  <a:srgbClr val="993366"/>
                </a:solidFill>
                <a:latin typeface="AR JULIAN" pitchFamily="2" charset="0"/>
              </a:rPr>
              <a:t>Motivation</a:t>
            </a:r>
          </a:p>
          <a:p>
            <a:r>
              <a:rPr lang="en-CA" sz="1400" dirty="0" smtClean="0">
                <a:latin typeface="AR JULIAN" pitchFamily="2" charset="0"/>
              </a:rPr>
              <a:t>Researching if graffiti is considered as ‘vandalism’ or ‘art’. He needs secondary sources to support his arguments and he is on a time crunch to submit the assignment. He has other commitments to complete, therefore he is in a rush to accumulate all the information and present them as facts . </a:t>
            </a:r>
            <a:endParaRPr lang="en-US" sz="1400" dirty="0">
              <a:latin typeface="AR JULIAN" pitchFamily="2" charset="0"/>
            </a:endParaRPr>
          </a:p>
        </p:txBody>
      </p:sp>
      <p:sp>
        <p:nvSpPr>
          <p:cNvPr id="7" name="TextBox 6"/>
          <p:cNvSpPr txBox="1"/>
          <p:nvPr/>
        </p:nvSpPr>
        <p:spPr>
          <a:xfrm>
            <a:off x="428596" y="3901393"/>
            <a:ext cx="4929222" cy="1384995"/>
          </a:xfrm>
          <a:prstGeom prst="rect">
            <a:avLst/>
          </a:prstGeom>
          <a:noFill/>
        </p:spPr>
        <p:txBody>
          <a:bodyPr wrap="square" rtlCol="0">
            <a:spAutoFit/>
          </a:bodyPr>
          <a:lstStyle/>
          <a:p>
            <a:r>
              <a:rPr lang="en-CA" sz="1400" dirty="0" smtClean="0">
                <a:solidFill>
                  <a:srgbClr val="993366"/>
                </a:solidFill>
                <a:latin typeface="AR JULIAN" pitchFamily="2" charset="0"/>
              </a:rPr>
              <a:t>Goals</a:t>
            </a:r>
            <a:endParaRPr lang="en-CA" sz="1400" dirty="0" smtClean="0">
              <a:latin typeface="AR JULIAN" pitchFamily="2" charset="0"/>
            </a:endParaRPr>
          </a:p>
          <a:p>
            <a:pPr>
              <a:buFont typeface="Arial" pitchFamily="34" charset="0"/>
              <a:buChar char="•"/>
            </a:pPr>
            <a:r>
              <a:rPr lang="en-CA" sz="1400" dirty="0" smtClean="0">
                <a:latin typeface="AR JULIAN" pitchFamily="2" charset="0"/>
              </a:rPr>
              <a:t>Find other relevant sources, use Yale University database </a:t>
            </a:r>
          </a:p>
          <a:p>
            <a:pPr>
              <a:buFont typeface="Arial" pitchFamily="34" charset="0"/>
              <a:buChar char="•"/>
            </a:pPr>
            <a:r>
              <a:rPr lang="en-CA" sz="1400" dirty="0" smtClean="0">
                <a:latin typeface="AR JULIAN" pitchFamily="2" charset="0"/>
              </a:rPr>
              <a:t>He is also looking into political related issues in relation to graffiti art</a:t>
            </a:r>
          </a:p>
          <a:p>
            <a:pPr>
              <a:buFont typeface="Arial" pitchFamily="34" charset="0"/>
              <a:buChar char="•"/>
            </a:pPr>
            <a:r>
              <a:rPr lang="en-CA" sz="1400" dirty="0" smtClean="0">
                <a:latin typeface="AR JULIAN" pitchFamily="2" charset="0"/>
              </a:rPr>
              <a:t>Curate and send emails by the upcoming Friday </a:t>
            </a:r>
            <a:endParaRPr lang="en-US" sz="1400" dirty="0">
              <a:latin typeface="AR JULIAN" pitchFamily="2" charset="0"/>
            </a:endParaRPr>
          </a:p>
        </p:txBody>
      </p:sp>
      <p:sp>
        <p:nvSpPr>
          <p:cNvPr id="8" name="Rectangle 7"/>
          <p:cNvSpPr/>
          <p:nvPr/>
        </p:nvSpPr>
        <p:spPr>
          <a:xfrm>
            <a:off x="211255" y="190477"/>
            <a:ext cx="1217473" cy="523880"/>
          </a:xfrm>
          <a:prstGeom prst="rect">
            <a:avLst/>
          </a:prstGeom>
          <a:solidFill>
            <a:schemeClr val="tx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2745" tIns="16372" rIns="32745" bIns="16372" rtlCol="0" anchor="ctr"/>
          <a:lstStyle/>
          <a:p>
            <a:pPr algn="ctr"/>
            <a:r>
              <a:rPr lang="en-CA" sz="1700" dirty="0" smtClean="0">
                <a:latin typeface="Agency FB" pitchFamily="34" charset="0"/>
              </a:rPr>
              <a:t>Personas</a:t>
            </a:r>
          </a:p>
          <a:p>
            <a:pPr algn="ctr"/>
            <a:r>
              <a:rPr lang="en-CA" sz="1700" dirty="0" smtClean="0">
                <a:latin typeface="Agency FB" pitchFamily="34" charset="0"/>
              </a:rPr>
              <a:t>(Persona #2)</a:t>
            </a:r>
            <a:endParaRPr lang="en-US" sz="1700" dirty="0">
              <a:latin typeface="Agency FB" pitchFamily="34" charset="0"/>
            </a:endParaRPr>
          </a:p>
        </p:txBody>
      </p:sp>
      <p:sp>
        <p:nvSpPr>
          <p:cNvPr id="9" name="TextBox 8"/>
          <p:cNvSpPr txBox="1"/>
          <p:nvPr/>
        </p:nvSpPr>
        <p:spPr>
          <a:xfrm>
            <a:off x="428596" y="5260975"/>
            <a:ext cx="4786346" cy="738664"/>
          </a:xfrm>
          <a:prstGeom prst="rect">
            <a:avLst/>
          </a:prstGeom>
          <a:noFill/>
        </p:spPr>
        <p:txBody>
          <a:bodyPr wrap="square" rtlCol="0">
            <a:spAutoFit/>
          </a:bodyPr>
          <a:lstStyle/>
          <a:p>
            <a:r>
              <a:rPr lang="en-CA" sz="1400" dirty="0" smtClean="0">
                <a:solidFill>
                  <a:srgbClr val="993366"/>
                </a:solidFill>
                <a:latin typeface="AR JULIAN" pitchFamily="2" charset="0"/>
              </a:rPr>
              <a:t>Frustrations</a:t>
            </a:r>
          </a:p>
          <a:p>
            <a:pPr>
              <a:buFont typeface="Arial" pitchFamily="34" charset="0"/>
              <a:buChar char="•"/>
            </a:pPr>
            <a:r>
              <a:rPr lang="en-CA" sz="1400" dirty="0" smtClean="0">
                <a:latin typeface="AR JULIAN" pitchFamily="2" charset="0"/>
              </a:rPr>
              <a:t>Difficult to contact international artists</a:t>
            </a:r>
          </a:p>
          <a:p>
            <a:pPr>
              <a:buFont typeface="Arial" pitchFamily="34" charset="0"/>
              <a:buChar char="•"/>
            </a:pPr>
            <a:r>
              <a:rPr lang="en-CA" sz="1400" dirty="0" smtClean="0">
                <a:latin typeface="AR JULIAN" pitchFamily="2" charset="0"/>
              </a:rPr>
              <a:t>Busy schedule; soccer scheduled for the evenings</a:t>
            </a:r>
          </a:p>
        </p:txBody>
      </p:sp>
      <p:sp>
        <p:nvSpPr>
          <p:cNvPr id="10" name="Rectangle 9"/>
          <p:cNvSpPr/>
          <p:nvPr/>
        </p:nvSpPr>
        <p:spPr>
          <a:xfrm>
            <a:off x="5500694" y="4214818"/>
            <a:ext cx="3214742" cy="2000264"/>
          </a:xfrm>
          <a:prstGeom prst="rect">
            <a:avLst/>
          </a:prstGeom>
          <a:solidFill>
            <a:srgbClr val="99336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500694" y="4214818"/>
            <a:ext cx="3214710" cy="584775"/>
          </a:xfrm>
          <a:prstGeom prst="rect">
            <a:avLst/>
          </a:prstGeom>
          <a:noFill/>
        </p:spPr>
        <p:txBody>
          <a:bodyPr wrap="square" rtlCol="0">
            <a:spAutoFit/>
          </a:bodyPr>
          <a:lstStyle/>
          <a:p>
            <a:pPr algn="ctr"/>
            <a:r>
              <a:rPr lang="en-CA" sz="1600" dirty="0" smtClean="0">
                <a:solidFill>
                  <a:schemeClr val="tx1">
                    <a:lumMod val="95000"/>
                    <a:lumOff val="5000"/>
                  </a:schemeClr>
                </a:solidFill>
                <a:latin typeface="AR JULIAN" pitchFamily="2" charset="0"/>
              </a:rPr>
              <a:t>According to Fahim, most creative international artist:</a:t>
            </a:r>
            <a:endParaRPr lang="en-US" sz="1600" dirty="0">
              <a:solidFill>
                <a:schemeClr val="tx1">
                  <a:lumMod val="95000"/>
                  <a:lumOff val="5000"/>
                </a:schemeClr>
              </a:solidFill>
              <a:latin typeface="AR JULIAN" pitchFamily="2" charset="0"/>
            </a:endParaRPr>
          </a:p>
        </p:txBody>
      </p:sp>
      <p:sp>
        <p:nvSpPr>
          <p:cNvPr id="12" name="TextBox 11"/>
          <p:cNvSpPr txBox="1"/>
          <p:nvPr/>
        </p:nvSpPr>
        <p:spPr>
          <a:xfrm>
            <a:off x="5572133" y="4786322"/>
            <a:ext cx="1428759" cy="369332"/>
          </a:xfrm>
          <a:prstGeom prst="rect">
            <a:avLst/>
          </a:prstGeom>
          <a:noFill/>
        </p:spPr>
        <p:txBody>
          <a:bodyPr wrap="square" rtlCol="0">
            <a:spAutoFit/>
          </a:bodyPr>
          <a:lstStyle/>
          <a:p>
            <a:r>
              <a:rPr lang="en-CA" b="1" dirty="0" err="1" smtClean="0">
                <a:solidFill>
                  <a:schemeClr val="bg1"/>
                </a:solidFill>
                <a:latin typeface="AR JULIAN" pitchFamily="2" charset="0"/>
              </a:rPr>
              <a:t>Banksy</a:t>
            </a:r>
            <a:endParaRPr lang="en-US" b="1" dirty="0">
              <a:solidFill>
                <a:schemeClr val="bg1"/>
              </a:solidFill>
              <a:latin typeface="AR JULIAN" pitchFamily="2" charset="0"/>
            </a:endParaRPr>
          </a:p>
        </p:txBody>
      </p:sp>
      <p:sp>
        <p:nvSpPr>
          <p:cNvPr id="13" name="TextBox 12"/>
          <p:cNvSpPr txBox="1"/>
          <p:nvPr/>
        </p:nvSpPr>
        <p:spPr>
          <a:xfrm>
            <a:off x="5572132" y="5179231"/>
            <a:ext cx="1428759" cy="369332"/>
          </a:xfrm>
          <a:prstGeom prst="rect">
            <a:avLst/>
          </a:prstGeom>
          <a:noFill/>
        </p:spPr>
        <p:txBody>
          <a:bodyPr wrap="square" rtlCol="0">
            <a:spAutoFit/>
          </a:bodyPr>
          <a:lstStyle/>
          <a:p>
            <a:r>
              <a:rPr lang="en-CA" b="1" dirty="0" smtClean="0">
                <a:solidFill>
                  <a:schemeClr val="bg1"/>
                </a:solidFill>
                <a:latin typeface="AR JULIAN" pitchFamily="2" charset="0"/>
              </a:rPr>
              <a:t>A1one</a:t>
            </a:r>
            <a:endParaRPr lang="en-US" b="1" dirty="0">
              <a:solidFill>
                <a:schemeClr val="bg1"/>
              </a:solidFill>
              <a:latin typeface="AR JULIAN" pitchFamily="2" charset="0"/>
            </a:endParaRPr>
          </a:p>
        </p:txBody>
      </p:sp>
      <p:sp>
        <p:nvSpPr>
          <p:cNvPr id="14" name="Rectangle 13"/>
          <p:cNvSpPr/>
          <p:nvPr/>
        </p:nvSpPr>
        <p:spPr>
          <a:xfrm>
            <a:off x="6786578" y="5393545"/>
            <a:ext cx="1785982" cy="71438"/>
          </a:xfrm>
          <a:prstGeom prst="rect">
            <a:avLst/>
          </a:prstGeom>
          <a:solidFill>
            <a:srgbClr val="EE5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93366"/>
              </a:solidFill>
            </a:endParaRPr>
          </a:p>
        </p:txBody>
      </p:sp>
      <p:sp>
        <p:nvSpPr>
          <p:cNvPr id="15" name="Rectangle 14"/>
          <p:cNvSpPr/>
          <p:nvPr/>
        </p:nvSpPr>
        <p:spPr>
          <a:xfrm>
            <a:off x="6786578" y="5786454"/>
            <a:ext cx="1785982" cy="71438"/>
          </a:xfrm>
          <a:prstGeom prst="rect">
            <a:avLst/>
          </a:prstGeom>
          <a:solidFill>
            <a:srgbClr val="EE5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93366"/>
              </a:solidFill>
            </a:endParaRPr>
          </a:p>
        </p:txBody>
      </p:sp>
      <p:sp>
        <p:nvSpPr>
          <p:cNvPr id="16" name="TextBox 15"/>
          <p:cNvSpPr txBox="1"/>
          <p:nvPr/>
        </p:nvSpPr>
        <p:spPr>
          <a:xfrm>
            <a:off x="5572132" y="5572140"/>
            <a:ext cx="1428759" cy="369332"/>
          </a:xfrm>
          <a:prstGeom prst="rect">
            <a:avLst/>
          </a:prstGeom>
          <a:noFill/>
        </p:spPr>
        <p:txBody>
          <a:bodyPr wrap="square" rtlCol="0">
            <a:spAutoFit/>
          </a:bodyPr>
          <a:lstStyle/>
          <a:p>
            <a:r>
              <a:rPr lang="en-CA" b="1" dirty="0" err="1" smtClean="0">
                <a:solidFill>
                  <a:schemeClr val="bg1"/>
                </a:solidFill>
                <a:latin typeface="AR JULIAN" pitchFamily="2" charset="0"/>
              </a:rPr>
              <a:t>MadC</a:t>
            </a:r>
            <a:endParaRPr lang="en-US" b="1" dirty="0">
              <a:solidFill>
                <a:schemeClr val="bg1"/>
              </a:solidFill>
              <a:latin typeface="AR JULIAN" pitchFamily="2" charset="0"/>
            </a:endParaRPr>
          </a:p>
        </p:txBody>
      </p:sp>
      <p:sp>
        <p:nvSpPr>
          <p:cNvPr id="17" name="Rectangle 16"/>
          <p:cNvSpPr/>
          <p:nvPr/>
        </p:nvSpPr>
        <p:spPr>
          <a:xfrm>
            <a:off x="6786578" y="5000636"/>
            <a:ext cx="1785982" cy="71438"/>
          </a:xfrm>
          <a:prstGeom prst="rect">
            <a:avLst/>
          </a:prstGeom>
          <a:solidFill>
            <a:srgbClr val="EE5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93366"/>
              </a:solidFill>
            </a:endParaRPr>
          </a:p>
        </p:txBody>
      </p:sp>
      <p:sp>
        <p:nvSpPr>
          <p:cNvPr id="18" name="Diamond 17"/>
          <p:cNvSpPr/>
          <p:nvPr/>
        </p:nvSpPr>
        <p:spPr>
          <a:xfrm>
            <a:off x="7786710" y="5286388"/>
            <a:ext cx="214314" cy="28575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9" name="TextBox 18"/>
          <p:cNvSpPr txBox="1"/>
          <p:nvPr/>
        </p:nvSpPr>
        <p:spPr>
          <a:xfrm>
            <a:off x="6786578" y="4988494"/>
            <a:ext cx="214314" cy="369332"/>
          </a:xfrm>
          <a:prstGeom prst="rect">
            <a:avLst/>
          </a:prstGeom>
          <a:noFill/>
          <a:ln>
            <a:noFill/>
          </a:ln>
        </p:spPr>
        <p:txBody>
          <a:bodyPr wrap="square" rtlCol="0">
            <a:spAutoFit/>
          </a:bodyPr>
          <a:lstStyle/>
          <a:p>
            <a:r>
              <a:rPr lang="en-CA" dirty="0" smtClean="0">
                <a:solidFill>
                  <a:schemeClr val="bg1"/>
                </a:solidFill>
                <a:latin typeface="AR CENA" pitchFamily="2" charset="0"/>
              </a:rPr>
              <a:t>0</a:t>
            </a:r>
            <a:endParaRPr lang="en-US" dirty="0">
              <a:solidFill>
                <a:schemeClr val="bg1"/>
              </a:solidFill>
              <a:latin typeface="AR CENA" pitchFamily="2" charset="0"/>
            </a:endParaRPr>
          </a:p>
        </p:txBody>
      </p:sp>
      <p:sp>
        <p:nvSpPr>
          <p:cNvPr id="20" name="TextBox 19"/>
          <p:cNvSpPr txBox="1"/>
          <p:nvPr/>
        </p:nvSpPr>
        <p:spPr>
          <a:xfrm>
            <a:off x="6786578" y="5357826"/>
            <a:ext cx="214314" cy="369332"/>
          </a:xfrm>
          <a:prstGeom prst="rect">
            <a:avLst/>
          </a:prstGeom>
          <a:noFill/>
          <a:ln>
            <a:noFill/>
          </a:ln>
        </p:spPr>
        <p:txBody>
          <a:bodyPr wrap="square" rtlCol="0">
            <a:spAutoFit/>
          </a:bodyPr>
          <a:lstStyle/>
          <a:p>
            <a:r>
              <a:rPr lang="en-CA" dirty="0" smtClean="0">
                <a:solidFill>
                  <a:schemeClr val="bg1"/>
                </a:solidFill>
                <a:latin typeface="AR CENA" pitchFamily="2" charset="0"/>
              </a:rPr>
              <a:t>0</a:t>
            </a:r>
            <a:endParaRPr lang="en-US" dirty="0">
              <a:solidFill>
                <a:schemeClr val="bg1"/>
              </a:solidFill>
              <a:latin typeface="AR CENA" pitchFamily="2" charset="0"/>
            </a:endParaRPr>
          </a:p>
        </p:txBody>
      </p:sp>
      <p:sp>
        <p:nvSpPr>
          <p:cNvPr id="21" name="TextBox 20"/>
          <p:cNvSpPr txBox="1"/>
          <p:nvPr/>
        </p:nvSpPr>
        <p:spPr>
          <a:xfrm>
            <a:off x="6786578" y="5774312"/>
            <a:ext cx="214314" cy="369332"/>
          </a:xfrm>
          <a:prstGeom prst="rect">
            <a:avLst/>
          </a:prstGeom>
          <a:noFill/>
          <a:ln>
            <a:noFill/>
          </a:ln>
        </p:spPr>
        <p:txBody>
          <a:bodyPr wrap="square" rtlCol="0">
            <a:spAutoFit/>
          </a:bodyPr>
          <a:lstStyle/>
          <a:p>
            <a:r>
              <a:rPr lang="en-CA" dirty="0" smtClean="0">
                <a:solidFill>
                  <a:schemeClr val="bg1"/>
                </a:solidFill>
                <a:latin typeface="AR CENA" pitchFamily="2" charset="0"/>
              </a:rPr>
              <a:t>0</a:t>
            </a:r>
            <a:endParaRPr lang="en-US" dirty="0">
              <a:solidFill>
                <a:schemeClr val="bg1"/>
              </a:solidFill>
              <a:latin typeface="AR CENA" pitchFamily="2" charset="0"/>
            </a:endParaRPr>
          </a:p>
        </p:txBody>
      </p:sp>
      <p:sp>
        <p:nvSpPr>
          <p:cNvPr id="22" name="TextBox 21"/>
          <p:cNvSpPr txBox="1"/>
          <p:nvPr/>
        </p:nvSpPr>
        <p:spPr>
          <a:xfrm>
            <a:off x="8286776" y="5000636"/>
            <a:ext cx="428628" cy="369332"/>
          </a:xfrm>
          <a:prstGeom prst="rect">
            <a:avLst/>
          </a:prstGeom>
          <a:noFill/>
          <a:ln>
            <a:noFill/>
          </a:ln>
        </p:spPr>
        <p:txBody>
          <a:bodyPr wrap="square" rtlCol="0">
            <a:spAutoFit/>
          </a:bodyPr>
          <a:lstStyle/>
          <a:p>
            <a:r>
              <a:rPr lang="en-CA" dirty="0" smtClean="0">
                <a:solidFill>
                  <a:schemeClr val="bg1"/>
                </a:solidFill>
                <a:latin typeface="AR CENA" pitchFamily="2" charset="0"/>
              </a:rPr>
              <a:t>10</a:t>
            </a:r>
            <a:endParaRPr lang="en-US" dirty="0">
              <a:solidFill>
                <a:schemeClr val="bg1"/>
              </a:solidFill>
              <a:latin typeface="AR CENA" pitchFamily="2" charset="0"/>
            </a:endParaRPr>
          </a:p>
        </p:txBody>
      </p:sp>
      <p:sp>
        <p:nvSpPr>
          <p:cNvPr id="23" name="TextBox 22"/>
          <p:cNvSpPr txBox="1"/>
          <p:nvPr/>
        </p:nvSpPr>
        <p:spPr>
          <a:xfrm>
            <a:off x="8286776" y="5417122"/>
            <a:ext cx="428628" cy="369332"/>
          </a:xfrm>
          <a:prstGeom prst="rect">
            <a:avLst/>
          </a:prstGeom>
          <a:noFill/>
          <a:ln>
            <a:noFill/>
          </a:ln>
        </p:spPr>
        <p:txBody>
          <a:bodyPr wrap="square" rtlCol="0">
            <a:spAutoFit/>
          </a:bodyPr>
          <a:lstStyle/>
          <a:p>
            <a:r>
              <a:rPr lang="en-CA" dirty="0" smtClean="0">
                <a:solidFill>
                  <a:schemeClr val="bg1"/>
                </a:solidFill>
                <a:latin typeface="AR CENA" pitchFamily="2" charset="0"/>
              </a:rPr>
              <a:t>10</a:t>
            </a:r>
            <a:endParaRPr lang="en-US" dirty="0">
              <a:solidFill>
                <a:schemeClr val="bg1"/>
              </a:solidFill>
              <a:latin typeface="AR CENA" pitchFamily="2" charset="0"/>
            </a:endParaRPr>
          </a:p>
        </p:txBody>
      </p:sp>
      <p:sp>
        <p:nvSpPr>
          <p:cNvPr id="24" name="TextBox 23"/>
          <p:cNvSpPr txBox="1"/>
          <p:nvPr/>
        </p:nvSpPr>
        <p:spPr>
          <a:xfrm>
            <a:off x="8286776" y="5786454"/>
            <a:ext cx="428628" cy="369332"/>
          </a:xfrm>
          <a:prstGeom prst="rect">
            <a:avLst/>
          </a:prstGeom>
          <a:noFill/>
          <a:ln>
            <a:noFill/>
          </a:ln>
        </p:spPr>
        <p:txBody>
          <a:bodyPr wrap="square" rtlCol="0">
            <a:spAutoFit/>
          </a:bodyPr>
          <a:lstStyle/>
          <a:p>
            <a:r>
              <a:rPr lang="en-CA" dirty="0" smtClean="0">
                <a:solidFill>
                  <a:schemeClr val="bg1"/>
                </a:solidFill>
                <a:latin typeface="AR CENA" pitchFamily="2" charset="0"/>
              </a:rPr>
              <a:t>10</a:t>
            </a:r>
            <a:endParaRPr lang="en-US" dirty="0">
              <a:solidFill>
                <a:schemeClr val="bg1"/>
              </a:solidFill>
              <a:latin typeface="AR CENA" pitchFamily="2" charset="0"/>
            </a:endParaRPr>
          </a:p>
        </p:txBody>
      </p:sp>
      <p:sp>
        <p:nvSpPr>
          <p:cNvPr id="25" name="Diamond 24"/>
          <p:cNvSpPr/>
          <p:nvPr/>
        </p:nvSpPr>
        <p:spPr>
          <a:xfrm>
            <a:off x="8072462" y="4857760"/>
            <a:ext cx="214314" cy="28575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26" name="Diamond 25"/>
          <p:cNvSpPr/>
          <p:nvPr/>
        </p:nvSpPr>
        <p:spPr>
          <a:xfrm>
            <a:off x="7000892" y="5643578"/>
            <a:ext cx="214314" cy="28575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pic>
        <p:nvPicPr>
          <p:cNvPr id="31" name="Picture 4" descr="Image result for persona icon student"/>
          <p:cNvPicPr>
            <a:picLocks noChangeAspect="1" noChangeArrowheads="1"/>
          </p:cNvPicPr>
          <p:nvPr/>
        </p:nvPicPr>
        <p:blipFill>
          <a:blip r:embed="rId3" cstate="print"/>
          <a:srcRect/>
          <a:stretch>
            <a:fillRect/>
          </a:stretch>
        </p:blipFill>
        <p:spPr bwMode="auto">
          <a:xfrm>
            <a:off x="5929322" y="785794"/>
            <a:ext cx="1713600" cy="1713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4" name="Title 3"/>
          <p:cNvSpPr txBox="1">
            <a:spLocks/>
          </p:cNvSpPr>
          <p:nvPr/>
        </p:nvSpPr>
        <p:spPr>
          <a:xfrm>
            <a:off x="354073" y="2693987"/>
            <a:ext cx="8435855" cy="1470026"/>
          </a:xfrm>
          <a:prstGeom prst="rect">
            <a:avLst/>
          </a:prstGeom>
        </p:spPr>
        <p:txBody>
          <a:bodyPr lIns="32745" tIns="16372" rIns="32745" bIns="16372">
            <a:normAutofit fontScale="62500" lnSpcReduction="20000"/>
          </a:bodyPr>
          <a:lstStyle/>
          <a:p>
            <a:pPr algn="ctr">
              <a:spcBef>
                <a:spcPct val="0"/>
              </a:spcBef>
              <a:defRPr/>
            </a:pPr>
            <a:r>
              <a:rPr lang="en-CA" sz="7000" dirty="0" smtClean="0">
                <a:latin typeface="Stencil" pitchFamily="82" charset="0"/>
                <a:ea typeface="+mj-ea"/>
                <a:cs typeface="+mj-cs"/>
              </a:rPr>
              <a:t>Information Architecture</a:t>
            </a:r>
          </a:p>
          <a:p>
            <a:pPr algn="ctr">
              <a:spcBef>
                <a:spcPct val="0"/>
              </a:spcBef>
              <a:defRPr/>
            </a:pPr>
            <a:r>
              <a:rPr lang="en-CA" sz="5900" dirty="0" smtClean="0">
                <a:latin typeface="Stencil" pitchFamily="82" charset="0"/>
                <a:ea typeface="+mj-ea"/>
                <a:cs typeface="+mj-cs"/>
              </a:rPr>
              <a:t>Node-Link </a:t>
            </a:r>
          </a:p>
          <a:p>
            <a:pPr algn="ctr">
              <a:spcBef>
                <a:spcPct val="0"/>
              </a:spcBef>
              <a:defRPr/>
            </a:pPr>
            <a:r>
              <a:rPr lang="en-CA" sz="4800" dirty="0" smtClean="0">
                <a:latin typeface="Stencil" pitchFamily="82" charset="0"/>
                <a:ea typeface="+mj-ea"/>
                <a:cs typeface="+mj-cs"/>
              </a:rPr>
              <a:t>(Tree Diagrams)</a:t>
            </a:r>
            <a:endParaRPr lang="en-US" sz="5900" dirty="0">
              <a:latin typeface="Stencil" pitchFamily="82" charset="0"/>
              <a:ea typeface="+mj-ea"/>
              <a:cs typeface="+mj-cs"/>
            </a:endParaRPr>
          </a:p>
        </p:txBody>
      </p:sp>
      <p:sp>
        <p:nvSpPr>
          <p:cNvPr id="5" name="Subtitle 5"/>
          <p:cNvSpPr txBox="1">
            <a:spLocks/>
          </p:cNvSpPr>
          <p:nvPr/>
        </p:nvSpPr>
        <p:spPr>
          <a:xfrm>
            <a:off x="1107985" y="4391044"/>
            <a:ext cx="6934200" cy="1752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CA" sz="2800" b="0" i="0" u="none" strike="noStrike" kern="1200" cap="none" spc="0" normalizeH="0" baseline="0" noProof="0" dirty="0" smtClean="0">
                <a:ln>
                  <a:noFill/>
                </a:ln>
                <a:effectLst/>
                <a:uLnTx/>
                <a:uFillTx/>
                <a:latin typeface="Century" pitchFamily="18" charset="0"/>
              </a:rPr>
              <a:t>Non – Modified Content </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CA" sz="2800" b="0" i="0" u="none" strike="noStrike" kern="1200" cap="none" spc="0" normalizeH="0" baseline="0" noProof="0" dirty="0" smtClean="0">
                <a:ln>
                  <a:noFill/>
                </a:ln>
                <a:effectLst/>
                <a:uLnTx/>
                <a:uFillTx/>
                <a:latin typeface="Century" pitchFamily="18" charset="0"/>
              </a:rPr>
              <a:t>&amp;</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CA" sz="2800" b="0" i="0" u="none" strike="noStrike" kern="1200" cap="none" spc="0" normalizeH="0" baseline="0" noProof="0" dirty="0" smtClean="0">
                <a:ln>
                  <a:noFill/>
                </a:ln>
                <a:effectLst/>
                <a:uLnTx/>
                <a:uFillTx/>
                <a:latin typeface="Century" pitchFamily="18" charset="0"/>
              </a:rPr>
              <a:t>Modified Content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4" name="Rectangle 3"/>
          <p:cNvSpPr/>
          <p:nvPr/>
        </p:nvSpPr>
        <p:spPr>
          <a:xfrm>
            <a:off x="2519996" y="282339"/>
            <a:ext cx="4104009" cy="830997"/>
          </a:xfrm>
          <a:prstGeom prst="rect">
            <a:avLst/>
          </a:prstGeom>
        </p:spPr>
        <p:txBody>
          <a:bodyPr wrap="none">
            <a:spAutoFit/>
          </a:bodyPr>
          <a:lstStyle/>
          <a:p>
            <a:pPr algn="ctr"/>
            <a:r>
              <a:rPr lang="en-GB" sz="2400" dirty="0" smtClean="0">
                <a:solidFill>
                  <a:schemeClr val="bg1"/>
                </a:solidFill>
                <a:latin typeface="Stencil" pitchFamily="82" charset="0"/>
              </a:rPr>
              <a:t>Node-link Tree Diagram </a:t>
            </a:r>
          </a:p>
          <a:p>
            <a:pPr algn="ctr"/>
            <a:r>
              <a:rPr lang="en-GB" sz="2400" dirty="0" smtClean="0">
                <a:solidFill>
                  <a:schemeClr val="bg1"/>
                </a:solidFill>
                <a:latin typeface="Stencil" pitchFamily="82" charset="0"/>
              </a:rPr>
              <a:t>Non-modified Content</a:t>
            </a:r>
            <a:endParaRPr lang="en-US" sz="2400" dirty="0">
              <a:solidFill>
                <a:schemeClr val="bg1"/>
              </a:solidFill>
              <a:latin typeface="Stencil" pitchFamily="82" charset="0"/>
            </a:endParaRPr>
          </a:p>
        </p:txBody>
      </p:sp>
      <p:cxnSp>
        <p:nvCxnSpPr>
          <p:cNvPr id="8" name="Curved Connector 7"/>
          <p:cNvCxnSpPr>
            <a:stCxn id="9" idx="3"/>
            <a:endCxn id="11" idx="1"/>
          </p:cNvCxnSpPr>
          <p:nvPr/>
        </p:nvCxnSpPr>
        <p:spPr>
          <a:xfrm flipV="1">
            <a:off x="928662" y="2815061"/>
            <a:ext cx="1000164" cy="1321720"/>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427" y="3982892"/>
            <a:ext cx="808235" cy="307777"/>
          </a:xfrm>
          <a:prstGeom prst="rect">
            <a:avLst/>
          </a:prstGeom>
          <a:noFill/>
        </p:spPr>
        <p:txBody>
          <a:bodyPr wrap="none" rtlCol="0">
            <a:spAutoFit/>
          </a:bodyPr>
          <a:lstStyle/>
          <a:p>
            <a:r>
              <a:rPr lang="en-CA" sz="1400" dirty="0" err="1" smtClean="0">
                <a:solidFill>
                  <a:schemeClr val="bg1"/>
                </a:solidFill>
                <a:latin typeface="Century" pitchFamily="18" charset="0"/>
              </a:rPr>
              <a:t>Banksy</a:t>
            </a:r>
            <a:endParaRPr lang="en-US" sz="1400" dirty="0">
              <a:solidFill>
                <a:schemeClr val="bg1"/>
              </a:solidFill>
              <a:latin typeface="Century" pitchFamily="18" charset="0"/>
            </a:endParaRPr>
          </a:p>
        </p:txBody>
      </p:sp>
      <p:sp>
        <p:nvSpPr>
          <p:cNvPr id="10" name="TextBox 9"/>
          <p:cNvSpPr txBox="1"/>
          <p:nvPr/>
        </p:nvSpPr>
        <p:spPr>
          <a:xfrm>
            <a:off x="1928826" y="2401630"/>
            <a:ext cx="1130438" cy="276999"/>
          </a:xfrm>
          <a:prstGeom prst="rect">
            <a:avLst/>
          </a:prstGeom>
          <a:noFill/>
        </p:spPr>
        <p:txBody>
          <a:bodyPr wrap="none" rtlCol="0">
            <a:spAutoFit/>
          </a:bodyPr>
          <a:lstStyle/>
          <a:p>
            <a:r>
              <a:rPr lang="en-CA" sz="1200" dirty="0" smtClean="0">
                <a:solidFill>
                  <a:schemeClr val="bg1"/>
                </a:solidFill>
                <a:latin typeface="Century" pitchFamily="18" charset="0"/>
              </a:rPr>
              <a:t>Personal Life</a:t>
            </a:r>
            <a:endParaRPr lang="en-US" sz="1200" dirty="0">
              <a:solidFill>
                <a:schemeClr val="bg1"/>
              </a:solidFill>
              <a:latin typeface="Century" pitchFamily="18" charset="0"/>
            </a:endParaRPr>
          </a:p>
        </p:txBody>
      </p:sp>
      <p:sp>
        <p:nvSpPr>
          <p:cNvPr id="11" name="TextBox 10"/>
          <p:cNvSpPr txBox="1"/>
          <p:nvPr/>
        </p:nvSpPr>
        <p:spPr>
          <a:xfrm>
            <a:off x="1928826" y="2676561"/>
            <a:ext cx="671979" cy="276999"/>
          </a:xfrm>
          <a:prstGeom prst="rect">
            <a:avLst/>
          </a:prstGeom>
          <a:noFill/>
        </p:spPr>
        <p:txBody>
          <a:bodyPr wrap="none" rtlCol="0">
            <a:spAutoFit/>
          </a:bodyPr>
          <a:lstStyle/>
          <a:p>
            <a:r>
              <a:rPr lang="en-CA" sz="1200" dirty="0" smtClean="0">
                <a:solidFill>
                  <a:schemeClr val="bg1"/>
                </a:solidFill>
                <a:latin typeface="Century" pitchFamily="18" charset="0"/>
              </a:rPr>
              <a:t>Career</a:t>
            </a:r>
            <a:endParaRPr lang="en-US" sz="1200" dirty="0">
              <a:solidFill>
                <a:schemeClr val="bg1"/>
              </a:solidFill>
              <a:latin typeface="Century" pitchFamily="18" charset="0"/>
            </a:endParaRPr>
          </a:p>
        </p:txBody>
      </p:sp>
      <p:sp>
        <p:nvSpPr>
          <p:cNvPr id="12" name="TextBox 11"/>
          <p:cNvSpPr txBox="1"/>
          <p:nvPr/>
        </p:nvSpPr>
        <p:spPr>
          <a:xfrm>
            <a:off x="1928826" y="2951492"/>
            <a:ext cx="1140056" cy="276999"/>
          </a:xfrm>
          <a:prstGeom prst="rect">
            <a:avLst/>
          </a:prstGeom>
          <a:noFill/>
        </p:spPr>
        <p:txBody>
          <a:bodyPr wrap="none" rtlCol="0">
            <a:spAutoFit/>
          </a:bodyPr>
          <a:lstStyle/>
          <a:p>
            <a:r>
              <a:rPr lang="en-CA" sz="1200" dirty="0" smtClean="0">
                <a:solidFill>
                  <a:schemeClr val="bg1"/>
                </a:solidFill>
                <a:latin typeface="Century" pitchFamily="18" charset="0"/>
              </a:rPr>
              <a:t>Cultural Icon</a:t>
            </a:r>
            <a:endParaRPr lang="en-US" sz="1200" dirty="0">
              <a:solidFill>
                <a:schemeClr val="bg1"/>
              </a:solidFill>
              <a:latin typeface="Century" pitchFamily="18" charset="0"/>
            </a:endParaRPr>
          </a:p>
        </p:txBody>
      </p:sp>
      <p:sp>
        <p:nvSpPr>
          <p:cNvPr id="13" name="TextBox 12"/>
          <p:cNvSpPr txBox="1"/>
          <p:nvPr/>
        </p:nvSpPr>
        <p:spPr>
          <a:xfrm>
            <a:off x="1928826" y="3226423"/>
            <a:ext cx="1247457" cy="461665"/>
          </a:xfrm>
          <a:prstGeom prst="rect">
            <a:avLst/>
          </a:prstGeom>
          <a:noFill/>
        </p:spPr>
        <p:txBody>
          <a:bodyPr wrap="none" rtlCol="0">
            <a:spAutoFit/>
          </a:bodyPr>
          <a:lstStyle/>
          <a:p>
            <a:pPr algn="ctr"/>
            <a:r>
              <a:rPr lang="en-CA" sz="1200" dirty="0" smtClean="0">
                <a:solidFill>
                  <a:schemeClr val="bg1"/>
                </a:solidFill>
                <a:latin typeface="Century" pitchFamily="18" charset="0"/>
              </a:rPr>
              <a:t>Other Notable </a:t>
            </a:r>
          </a:p>
          <a:p>
            <a:pPr algn="ctr"/>
            <a:r>
              <a:rPr lang="en-CA" sz="1200" dirty="0" smtClean="0">
                <a:solidFill>
                  <a:schemeClr val="bg1"/>
                </a:solidFill>
                <a:latin typeface="Century" pitchFamily="18" charset="0"/>
              </a:rPr>
              <a:t>Artworks</a:t>
            </a:r>
            <a:endParaRPr lang="en-US" sz="1200" dirty="0">
              <a:solidFill>
                <a:schemeClr val="bg1"/>
              </a:solidFill>
              <a:latin typeface="Century" pitchFamily="18" charset="0"/>
            </a:endParaRPr>
          </a:p>
        </p:txBody>
      </p:sp>
      <p:sp>
        <p:nvSpPr>
          <p:cNvPr id="14" name="TextBox 13"/>
          <p:cNvSpPr txBox="1"/>
          <p:nvPr/>
        </p:nvSpPr>
        <p:spPr>
          <a:xfrm>
            <a:off x="1928826" y="3686020"/>
            <a:ext cx="912750" cy="276999"/>
          </a:xfrm>
          <a:prstGeom prst="rect">
            <a:avLst/>
          </a:prstGeom>
          <a:noFill/>
        </p:spPr>
        <p:txBody>
          <a:bodyPr wrap="none" rtlCol="0">
            <a:spAutoFit/>
          </a:bodyPr>
          <a:lstStyle/>
          <a:p>
            <a:r>
              <a:rPr lang="en-CA" sz="1200" dirty="0" smtClean="0">
                <a:solidFill>
                  <a:schemeClr val="bg1"/>
                </a:solidFill>
                <a:latin typeface="Century" pitchFamily="18" charset="0"/>
              </a:rPr>
              <a:t>Technique</a:t>
            </a:r>
            <a:endParaRPr lang="en-US" sz="1200" dirty="0">
              <a:solidFill>
                <a:schemeClr val="bg1"/>
              </a:solidFill>
              <a:latin typeface="Century" pitchFamily="18" charset="0"/>
            </a:endParaRPr>
          </a:p>
        </p:txBody>
      </p:sp>
      <p:sp>
        <p:nvSpPr>
          <p:cNvPr id="15" name="TextBox 14"/>
          <p:cNvSpPr txBox="1"/>
          <p:nvPr/>
        </p:nvSpPr>
        <p:spPr>
          <a:xfrm>
            <a:off x="1928826" y="3960951"/>
            <a:ext cx="1208985" cy="461665"/>
          </a:xfrm>
          <a:prstGeom prst="rect">
            <a:avLst/>
          </a:prstGeom>
          <a:noFill/>
        </p:spPr>
        <p:txBody>
          <a:bodyPr wrap="none" rtlCol="0">
            <a:spAutoFit/>
          </a:bodyPr>
          <a:lstStyle/>
          <a:p>
            <a:pPr algn="ctr"/>
            <a:r>
              <a:rPr lang="en-CA" sz="1200" dirty="0" smtClean="0">
                <a:solidFill>
                  <a:schemeClr val="bg1"/>
                </a:solidFill>
                <a:latin typeface="Century" pitchFamily="18" charset="0"/>
              </a:rPr>
              <a:t>Political and </a:t>
            </a:r>
          </a:p>
          <a:p>
            <a:pPr algn="ctr"/>
            <a:r>
              <a:rPr lang="en-CA" sz="1200" dirty="0" smtClean="0">
                <a:solidFill>
                  <a:schemeClr val="bg1"/>
                </a:solidFill>
                <a:latin typeface="Century" pitchFamily="18" charset="0"/>
              </a:rPr>
              <a:t>Social Themes</a:t>
            </a:r>
            <a:endParaRPr lang="en-US" sz="1200" dirty="0">
              <a:solidFill>
                <a:schemeClr val="bg1"/>
              </a:solidFill>
              <a:latin typeface="Century" pitchFamily="18" charset="0"/>
            </a:endParaRPr>
          </a:p>
        </p:txBody>
      </p:sp>
      <p:sp>
        <p:nvSpPr>
          <p:cNvPr id="16" name="TextBox 15"/>
          <p:cNvSpPr txBox="1"/>
          <p:nvPr/>
        </p:nvSpPr>
        <p:spPr>
          <a:xfrm>
            <a:off x="1928826" y="4420548"/>
            <a:ext cx="843501" cy="276999"/>
          </a:xfrm>
          <a:prstGeom prst="rect">
            <a:avLst/>
          </a:prstGeom>
          <a:noFill/>
        </p:spPr>
        <p:txBody>
          <a:bodyPr wrap="none" rtlCol="0">
            <a:spAutoFit/>
          </a:bodyPr>
          <a:lstStyle/>
          <a:p>
            <a:r>
              <a:rPr lang="en-CA" sz="1200" dirty="0" smtClean="0">
                <a:solidFill>
                  <a:schemeClr val="bg1"/>
                </a:solidFill>
                <a:latin typeface="Century" pitchFamily="18" charset="0"/>
              </a:rPr>
              <a:t>Criticism</a:t>
            </a:r>
            <a:endParaRPr lang="en-US" sz="1200" dirty="0">
              <a:solidFill>
                <a:schemeClr val="bg1"/>
              </a:solidFill>
              <a:latin typeface="Century" pitchFamily="18" charset="0"/>
            </a:endParaRPr>
          </a:p>
        </p:txBody>
      </p:sp>
      <p:sp>
        <p:nvSpPr>
          <p:cNvPr id="17" name="TextBox 16"/>
          <p:cNvSpPr txBox="1"/>
          <p:nvPr/>
        </p:nvSpPr>
        <p:spPr>
          <a:xfrm>
            <a:off x="1928826" y="4695479"/>
            <a:ext cx="1104790" cy="276999"/>
          </a:xfrm>
          <a:prstGeom prst="rect">
            <a:avLst/>
          </a:prstGeom>
          <a:noFill/>
        </p:spPr>
        <p:txBody>
          <a:bodyPr wrap="none" rtlCol="0">
            <a:spAutoFit/>
          </a:bodyPr>
          <a:lstStyle/>
          <a:p>
            <a:r>
              <a:rPr lang="en-CA" sz="1200" dirty="0" smtClean="0">
                <a:solidFill>
                  <a:schemeClr val="bg1"/>
                </a:solidFill>
                <a:latin typeface="Century" pitchFamily="18" charset="0"/>
              </a:rPr>
              <a:t>Bibliography</a:t>
            </a:r>
            <a:endParaRPr lang="en-US" sz="1200" dirty="0">
              <a:solidFill>
                <a:schemeClr val="bg1"/>
              </a:solidFill>
              <a:latin typeface="Century" pitchFamily="18" charset="0"/>
            </a:endParaRPr>
          </a:p>
        </p:txBody>
      </p:sp>
      <p:sp>
        <p:nvSpPr>
          <p:cNvPr id="18" name="TextBox 17"/>
          <p:cNvSpPr txBox="1"/>
          <p:nvPr/>
        </p:nvSpPr>
        <p:spPr>
          <a:xfrm>
            <a:off x="1928826" y="4970410"/>
            <a:ext cx="819007" cy="276999"/>
          </a:xfrm>
          <a:prstGeom prst="rect">
            <a:avLst/>
          </a:prstGeom>
          <a:noFill/>
        </p:spPr>
        <p:txBody>
          <a:bodyPr wrap="none" rtlCol="0">
            <a:spAutoFit/>
          </a:bodyPr>
          <a:lstStyle/>
          <a:p>
            <a:r>
              <a:rPr lang="en-CA" sz="1200" dirty="0" smtClean="0">
                <a:solidFill>
                  <a:schemeClr val="bg1"/>
                </a:solidFill>
                <a:latin typeface="Century" pitchFamily="18" charset="0"/>
              </a:rPr>
              <a:t>See Also </a:t>
            </a:r>
            <a:endParaRPr lang="en-US" sz="1200" dirty="0">
              <a:solidFill>
                <a:schemeClr val="bg1"/>
              </a:solidFill>
              <a:latin typeface="Century" pitchFamily="18" charset="0"/>
            </a:endParaRPr>
          </a:p>
        </p:txBody>
      </p:sp>
      <p:sp>
        <p:nvSpPr>
          <p:cNvPr id="19" name="TextBox 18"/>
          <p:cNvSpPr txBox="1"/>
          <p:nvPr/>
        </p:nvSpPr>
        <p:spPr>
          <a:xfrm>
            <a:off x="1928826" y="5245341"/>
            <a:ext cx="957313" cy="276999"/>
          </a:xfrm>
          <a:prstGeom prst="rect">
            <a:avLst/>
          </a:prstGeom>
          <a:noFill/>
        </p:spPr>
        <p:txBody>
          <a:bodyPr wrap="none" rtlCol="0">
            <a:spAutoFit/>
          </a:bodyPr>
          <a:lstStyle/>
          <a:p>
            <a:r>
              <a:rPr lang="en-CA" sz="1200" dirty="0" smtClean="0">
                <a:solidFill>
                  <a:schemeClr val="bg1"/>
                </a:solidFill>
                <a:latin typeface="Century" pitchFamily="18" charset="0"/>
              </a:rPr>
              <a:t>References</a:t>
            </a:r>
            <a:endParaRPr lang="en-US" sz="1200" dirty="0">
              <a:solidFill>
                <a:schemeClr val="bg1"/>
              </a:solidFill>
              <a:latin typeface="Century" pitchFamily="18" charset="0"/>
            </a:endParaRPr>
          </a:p>
        </p:txBody>
      </p:sp>
      <p:sp>
        <p:nvSpPr>
          <p:cNvPr id="20" name="TextBox 19"/>
          <p:cNvSpPr txBox="1"/>
          <p:nvPr/>
        </p:nvSpPr>
        <p:spPr>
          <a:xfrm>
            <a:off x="1928826" y="5520272"/>
            <a:ext cx="1380506" cy="276999"/>
          </a:xfrm>
          <a:prstGeom prst="rect">
            <a:avLst/>
          </a:prstGeom>
          <a:noFill/>
        </p:spPr>
        <p:txBody>
          <a:bodyPr wrap="none" rtlCol="0">
            <a:spAutoFit/>
          </a:bodyPr>
          <a:lstStyle/>
          <a:p>
            <a:r>
              <a:rPr lang="en-CA" sz="1200" dirty="0" smtClean="0">
                <a:solidFill>
                  <a:schemeClr val="bg1"/>
                </a:solidFill>
                <a:latin typeface="Century" pitchFamily="18" charset="0"/>
              </a:rPr>
              <a:t>Further Reading</a:t>
            </a:r>
            <a:endParaRPr lang="en-US" sz="1200" dirty="0">
              <a:solidFill>
                <a:schemeClr val="bg1"/>
              </a:solidFill>
              <a:latin typeface="Century" pitchFamily="18" charset="0"/>
            </a:endParaRPr>
          </a:p>
        </p:txBody>
      </p:sp>
      <p:sp>
        <p:nvSpPr>
          <p:cNvPr id="21" name="TextBox 20"/>
          <p:cNvSpPr txBox="1"/>
          <p:nvPr/>
        </p:nvSpPr>
        <p:spPr>
          <a:xfrm>
            <a:off x="1928826" y="5795207"/>
            <a:ext cx="1261884" cy="276999"/>
          </a:xfrm>
          <a:prstGeom prst="rect">
            <a:avLst/>
          </a:prstGeom>
          <a:noFill/>
        </p:spPr>
        <p:txBody>
          <a:bodyPr wrap="none" rtlCol="0">
            <a:spAutoFit/>
          </a:bodyPr>
          <a:lstStyle/>
          <a:p>
            <a:r>
              <a:rPr lang="en-CA" sz="1200" dirty="0" smtClean="0">
                <a:solidFill>
                  <a:schemeClr val="bg1"/>
                </a:solidFill>
                <a:latin typeface="Century" pitchFamily="18" charset="0"/>
              </a:rPr>
              <a:t>External Links</a:t>
            </a:r>
            <a:endParaRPr lang="en-US" sz="1200" dirty="0">
              <a:solidFill>
                <a:schemeClr val="bg1"/>
              </a:solidFill>
              <a:latin typeface="Century" pitchFamily="18" charset="0"/>
            </a:endParaRPr>
          </a:p>
        </p:txBody>
      </p:sp>
      <p:cxnSp>
        <p:nvCxnSpPr>
          <p:cNvPr id="25" name="Curved Connector 24"/>
          <p:cNvCxnSpPr>
            <a:stCxn id="12" idx="1"/>
            <a:endCxn id="9" idx="3"/>
          </p:cNvCxnSpPr>
          <p:nvPr/>
        </p:nvCxnSpPr>
        <p:spPr>
          <a:xfrm rot="10800000" flipV="1">
            <a:off x="928662" y="3089991"/>
            <a:ext cx="1000164" cy="1046789"/>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1"/>
            <a:endCxn id="9" idx="3"/>
          </p:cNvCxnSpPr>
          <p:nvPr/>
        </p:nvCxnSpPr>
        <p:spPr>
          <a:xfrm rot="10800000" flipV="1">
            <a:off x="928662" y="3457255"/>
            <a:ext cx="1000164" cy="679525"/>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4" idx="1"/>
            <a:endCxn id="9" idx="3"/>
          </p:cNvCxnSpPr>
          <p:nvPr/>
        </p:nvCxnSpPr>
        <p:spPr>
          <a:xfrm rot="10800000" flipV="1">
            <a:off x="928662" y="3824519"/>
            <a:ext cx="1000164" cy="312261"/>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5" idx="1"/>
            <a:endCxn id="9" idx="3"/>
          </p:cNvCxnSpPr>
          <p:nvPr/>
        </p:nvCxnSpPr>
        <p:spPr>
          <a:xfrm rot="10800000">
            <a:off x="928662" y="4136782"/>
            <a:ext cx="1000164" cy="55003"/>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6" idx="1"/>
            <a:endCxn id="9" idx="3"/>
          </p:cNvCxnSpPr>
          <p:nvPr/>
        </p:nvCxnSpPr>
        <p:spPr>
          <a:xfrm rot="10800000">
            <a:off x="928662" y="4136782"/>
            <a:ext cx="1000164" cy="422267"/>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1"/>
            <a:endCxn id="9" idx="3"/>
          </p:cNvCxnSpPr>
          <p:nvPr/>
        </p:nvCxnSpPr>
        <p:spPr>
          <a:xfrm rot="10800000">
            <a:off x="928662" y="4136781"/>
            <a:ext cx="1000164" cy="697198"/>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18" idx="1"/>
            <a:endCxn id="9" idx="3"/>
          </p:cNvCxnSpPr>
          <p:nvPr/>
        </p:nvCxnSpPr>
        <p:spPr>
          <a:xfrm rot="10800000">
            <a:off x="928662" y="4136782"/>
            <a:ext cx="1000164" cy="972129"/>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19" idx="1"/>
            <a:endCxn id="9" idx="3"/>
          </p:cNvCxnSpPr>
          <p:nvPr/>
        </p:nvCxnSpPr>
        <p:spPr>
          <a:xfrm rot="10800000">
            <a:off x="928662" y="4136781"/>
            <a:ext cx="1000164" cy="1247060"/>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20" idx="1"/>
            <a:endCxn id="9" idx="3"/>
          </p:cNvCxnSpPr>
          <p:nvPr/>
        </p:nvCxnSpPr>
        <p:spPr>
          <a:xfrm rot="10800000">
            <a:off x="928662" y="4136782"/>
            <a:ext cx="1000164" cy="1521991"/>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0" idx="1"/>
            <a:endCxn id="9" idx="3"/>
          </p:cNvCxnSpPr>
          <p:nvPr/>
        </p:nvCxnSpPr>
        <p:spPr>
          <a:xfrm rot="10800000" flipV="1">
            <a:off x="928662" y="2540129"/>
            <a:ext cx="1000164" cy="1596651"/>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21" idx="1"/>
            <a:endCxn id="9" idx="3"/>
          </p:cNvCxnSpPr>
          <p:nvPr/>
        </p:nvCxnSpPr>
        <p:spPr>
          <a:xfrm rot="10800000">
            <a:off x="928662" y="4136781"/>
            <a:ext cx="1000164" cy="179692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715140" y="5268777"/>
            <a:ext cx="1928826" cy="523220"/>
          </a:xfrm>
          <a:prstGeom prst="rect">
            <a:avLst/>
          </a:prstGeom>
        </p:spPr>
        <p:txBody>
          <a:bodyPr wrap="square">
            <a:spAutoFit/>
          </a:bodyPr>
          <a:lstStyle/>
          <a:p>
            <a:r>
              <a:rPr lang="en-GB" sz="1400" i="1" dirty="0" smtClean="0">
                <a:solidFill>
                  <a:schemeClr val="bg1"/>
                </a:solidFill>
                <a:latin typeface="Century" pitchFamily="18" charset="0"/>
              </a:rPr>
              <a:t>Balloon Girl </a:t>
            </a:r>
            <a:r>
              <a:rPr lang="en-GB" sz="1400" dirty="0" smtClean="0">
                <a:solidFill>
                  <a:schemeClr val="bg1"/>
                </a:solidFill>
                <a:latin typeface="Century" pitchFamily="18" charset="0"/>
              </a:rPr>
              <a:t>shredding</a:t>
            </a:r>
            <a:endParaRPr lang="en-US" sz="1400" dirty="0">
              <a:solidFill>
                <a:schemeClr val="bg1"/>
              </a:solidFill>
              <a:latin typeface="Century" pitchFamily="18" charset="0"/>
            </a:endParaRPr>
          </a:p>
        </p:txBody>
      </p:sp>
      <p:sp>
        <p:nvSpPr>
          <p:cNvPr id="47" name="Rectangle 46"/>
          <p:cNvSpPr/>
          <p:nvPr/>
        </p:nvSpPr>
        <p:spPr>
          <a:xfrm>
            <a:off x="4071934" y="1268248"/>
            <a:ext cx="2327881" cy="307777"/>
          </a:xfrm>
          <a:prstGeom prst="rect">
            <a:avLst/>
          </a:prstGeom>
        </p:spPr>
        <p:txBody>
          <a:bodyPr wrap="none">
            <a:spAutoFit/>
          </a:bodyPr>
          <a:lstStyle/>
          <a:p>
            <a:r>
              <a:rPr lang="en-GB" sz="1400" dirty="0" smtClean="0">
                <a:solidFill>
                  <a:schemeClr val="bg1"/>
                </a:solidFill>
                <a:latin typeface="Century" pitchFamily="18" charset="0"/>
              </a:rPr>
              <a:t>Early career (1990–2001) </a:t>
            </a:r>
            <a:endParaRPr lang="en-US" sz="1400" dirty="0">
              <a:solidFill>
                <a:schemeClr val="bg1"/>
              </a:solidFill>
              <a:latin typeface="Century" pitchFamily="18" charset="0"/>
            </a:endParaRPr>
          </a:p>
        </p:txBody>
      </p:sp>
      <p:sp>
        <p:nvSpPr>
          <p:cNvPr id="48" name="Rectangle 47"/>
          <p:cNvSpPr/>
          <p:nvPr/>
        </p:nvSpPr>
        <p:spPr>
          <a:xfrm>
            <a:off x="4071934" y="1526258"/>
            <a:ext cx="2252540" cy="307777"/>
          </a:xfrm>
          <a:prstGeom prst="rect">
            <a:avLst/>
          </a:prstGeom>
        </p:spPr>
        <p:txBody>
          <a:bodyPr wrap="none">
            <a:spAutoFit/>
          </a:bodyPr>
          <a:lstStyle/>
          <a:p>
            <a:r>
              <a:rPr lang="en-GB" sz="1400" dirty="0" smtClean="0">
                <a:solidFill>
                  <a:schemeClr val="bg1"/>
                </a:solidFill>
                <a:latin typeface="Century" pitchFamily="18" charset="0"/>
              </a:rPr>
              <a:t>Exhibitions (2002–2003) </a:t>
            </a:r>
            <a:endParaRPr lang="en-US" sz="1400" dirty="0">
              <a:solidFill>
                <a:schemeClr val="bg1"/>
              </a:solidFill>
              <a:latin typeface="Century" pitchFamily="18" charset="0"/>
            </a:endParaRPr>
          </a:p>
        </p:txBody>
      </p:sp>
      <p:sp>
        <p:nvSpPr>
          <p:cNvPr id="49" name="Rectangle 48"/>
          <p:cNvSpPr/>
          <p:nvPr/>
        </p:nvSpPr>
        <p:spPr>
          <a:xfrm>
            <a:off x="4071934" y="1784268"/>
            <a:ext cx="3409908" cy="307777"/>
          </a:xfrm>
          <a:prstGeom prst="rect">
            <a:avLst/>
          </a:prstGeom>
        </p:spPr>
        <p:txBody>
          <a:bodyPr wrap="none">
            <a:spAutoFit/>
          </a:bodyPr>
          <a:lstStyle/>
          <a:p>
            <a:r>
              <a:rPr lang="en-GB" sz="1400" dirty="0" smtClean="0">
                <a:solidFill>
                  <a:schemeClr val="bg1"/>
                </a:solidFill>
                <a:latin typeface="Century" pitchFamily="18" charset="0"/>
              </a:rPr>
              <a:t>£10 notes to </a:t>
            </a:r>
            <a:r>
              <a:rPr lang="en-GB" sz="1400" i="1" dirty="0" smtClean="0">
                <a:solidFill>
                  <a:schemeClr val="bg1"/>
                </a:solidFill>
                <a:latin typeface="Century" pitchFamily="18" charset="0"/>
              </a:rPr>
              <a:t>Barely Legal </a:t>
            </a:r>
            <a:r>
              <a:rPr lang="en-GB" sz="1400" dirty="0" smtClean="0">
                <a:solidFill>
                  <a:schemeClr val="bg1"/>
                </a:solidFill>
                <a:latin typeface="Century" pitchFamily="18" charset="0"/>
              </a:rPr>
              <a:t>(2004–2006) </a:t>
            </a:r>
            <a:endParaRPr lang="en-US" sz="1400" dirty="0">
              <a:solidFill>
                <a:schemeClr val="bg1"/>
              </a:solidFill>
              <a:latin typeface="Century" pitchFamily="18" charset="0"/>
            </a:endParaRPr>
          </a:p>
        </p:txBody>
      </p:sp>
      <p:sp>
        <p:nvSpPr>
          <p:cNvPr id="50" name="Rectangle 49"/>
          <p:cNvSpPr/>
          <p:nvPr/>
        </p:nvSpPr>
        <p:spPr>
          <a:xfrm>
            <a:off x="4071934" y="2042278"/>
            <a:ext cx="2738250" cy="307777"/>
          </a:xfrm>
          <a:prstGeom prst="rect">
            <a:avLst/>
          </a:prstGeom>
        </p:spPr>
        <p:txBody>
          <a:bodyPr wrap="none">
            <a:spAutoFit/>
          </a:bodyPr>
          <a:lstStyle/>
          <a:p>
            <a:r>
              <a:rPr lang="en-GB" sz="1400" dirty="0" smtClean="0">
                <a:solidFill>
                  <a:schemeClr val="bg1"/>
                </a:solidFill>
                <a:latin typeface="Century" pitchFamily="18" charset="0"/>
              </a:rPr>
              <a:t>The </a:t>
            </a:r>
            <a:r>
              <a:rPr lang="en-GB" sz="1400" dirty="0" err="1" smtClean="0">
                <a:solidFill>
                  <a:schemeClr val="bg1"/>
                </a:solidFill>
                <a:latin typeface="Century" pitchFamily="18" charset="0"/>
              </a:rPr>
              <a:t>Banksy</a:t>
            </a:r>
            <a:r>
              <a:rPr lang="en-GB" sz="1400" dirty="0" smtClean="0">
                <a:solidFill>
                  <a:schemeClr val="bg1"/>
                </a:solidFill>
                <a:latin typeface="Century" pitchFamily="18" charset="0"/>
              </a:rPr>
              <a:t> effect (2006–2007)</a:t>
            </a:r>
            <a:endParaRPr lang="en-US" sz="1400" dirty="0">
              <a:solidFill>
                <a:schemeClr val="bg1"/>
              </a:solidFill>
              <a:latin typeface="Century" pitchFamily="18" charset="0"/>
            </a:endParaRPr>
          </a:p>
        </p:txBody>
      </p:sp>
      <p:sp>
        <p:nvSpPr>
          <p:cNvPr id="51" name="Rectangle 50"/>
          <p:cNvSpPr/>
          <p:nvPr/>
        </p:nvSpPr>
        <p:spPr>
          <a:xfrm>
            <a:off x="4071934" y="2300288"/>
            <a:ext cx="582211" cy="307777"/>
          </a:xfrm>
          <a:prstGeom prst="rect">
            <a:avLst/>
          </a:prstGeom>
        </p:spPr>
        <p:txBody>
          <a:bodyPr wrap="none">
            <a:spAutoFit/>
          </a:bodyPr>
          <a:lstStyle/>
          <a:p>
            <a:r>
              <a:rPr lang="en-GB" sz="1400" dirty="0" smtClean="0">
                <a:solidFill>
                  <a:schemeClr val="bg1"/>
                </a:solidFill>
                <a:latin typeface="Century" pitchFamily="18" charset="0"/>
              </a:rPr>
              <a:t>2008</a:t>
            </a:r>
            <a:endParaRPr lang="en-US" sz="1400" dirty="0">
              <a:solidFill>
                <a:schemeClr val="bg1"/>
              </a:solidFill>
              <a:latin typeface="Century" pitchFamily="18" charset="0"/>
            </a:endParaRPr>
          </a:p>
        </p:txBody>
      </p:sp>
      <p:sp>
        <p:nvSpPr>
          <p:cNvPr id="52" name="Rectangle 51"/>
          <p:cNvSpPr/>
          <p:nvPr/>
        </p:nvSpPr>
        <p:spPr>
          <a:xfrm>
            <a:off x="6715140" y="2268380"/>
            <a:ext cx="2311851" cy="307777"/>
          </a:xfrm>
          <a:prstGeom prst="rect">
            <a:avLst/>
          </a:prstGeom>
        </p:spPr>
        <p:txBody>
          <a:bodyPr wrap="none">
            <a:spAutoFit/>
          </a:bodyPr>
          <a:lstStyle/>
          <a:p>
            <a:r>
              <a:rPr lang="en-GB" sz="1400" dirty="0" smtClean="0">
                <a:solidFill>
                  <a:schemeClr val="bg1"/>
                </a:solidFill>
                <a:latin typeface="Century" pitchFamily="18" charset="0"/>
              </a:rPr>
              <a:t>The Cans Festival (2008) </a:t>
            </a:r>
            <a:endParaRPr lang="en-US" sz="1400" dirty="0">
              <a:solidFill>
                <a:schemeClr val="bg1"/>
              </a:solidFill>
              <a:latin typeface="Century" pitchFamily="18" charset="0"/>
            </a:endParaRPr>
          </a:p>
        </p:txBody>
      </p:sp>
      <p:sp>
        <p:nvSpPr>
          <p:cNvPr id="53" name="Rectangle 52"/>
          <p:cNvSpPr/>
          <p:nvPr/>
        </p:nvSpPr>
        <p:spPr>
          <a:xfrm>
            <a:off x="4071934" y="2558298"/>
            <a:ext cx="582211" cy="307777"/>
          </a:xfrm>
          <a:prstGeom prst="rect">
            <a:avLst/>
          </a:prstGeom>
        </p:spPr>
        <p:txBody>
          <a:bodyPr wrap="none">
            <a:spAutoFit/>
          </a:bodyPr>
          <a:lstStyle/>
          <a:p>
            <a:r>
              <a:rPr lang="en-GB" sz="1400" dirty="0" smtClean="0">
                <a:solidFill>
                  <a:schemeClr val="bg1"/>
                </a:solidFill>
                <a:latin typeface="Century" pitchFamily="18" charset="0"/>
              </a:rPr>
              <a:t>2009</a:t>
            </a:r>
            <a:endParaRPr lang="en-US" sz="1400" dirty="0">
              <a:solidFill>
                <a:schemeClr val="bg1"/>
              </a:solidFill>
              <a:latin typeface="Century" pitchFamily="18" charset="0"/>
            </a:endParaRPr>
          </a:p>
        </p:txBody>
      </p:sp>
      <p:sp>
        <p:nvSpPr>
          <p:cNvPr id="54" name="Rectangle 53"/>
          <p:cNvSpPr/>
          <p:nvPr/>
        </p:nvSpPr>
        <p:spPr>
          <a:xfrm>
            <a:off x="4071934" y="2816308"/>
            <a:ext cx="3074881" cy="307777"/>
          </a:xfrm>
          <a:prstGeom prst="rect">
            <a:avLst/>
          </a:prstGeom>
        </p:spPr>
        <p:txBody>
          <a:bodyPr wrap="none">
            <a:spAutoFit/>
          </a:bodyPr>
          <a:lstStyle/>
          <a:p>
            <a:r>
              <a:rPr lang="en-GB" sz="1400" i="1" dirty="0" smtClean="0">
                <a:solidFill>
                  <a:schemeClr val="bg1"/>
                </a:solidFill>
                <a:latin typeface="Century" pitchFamily="18" charset="0"/>
              </a:rPr>
              <a:t>Exit Through the Gift Shop </a:t>
            </a:r>
            <a:r>
              <a:rPr lang="en-GB" sz="1400" dirty="0" smtClean="0">
                <a:solidFill>
                  <a:schemeClr val="bg1"/>
                </a:solidFill>
                <a:latin typeface="Century" pitchFamily="18" charset="0"/>
              </a:rPr>
              <a:t>(2010) </a:t>
            </a:r>
            <a:endParaRPr lang="en-US" sz="1400" dirty="0">
              <a:solidFill>
                <a:schemeClr val="bg1"/>
              </a:solidFill>
              <a:latin typeface="Century" pitchFamily="18" charset="0"/>
            </a:endParaRPr>
          </a:p>
        </p:txBody>
      </p:sp>
      <p:sp>
        <p:nvSpPr>
          <p:cNvPr id="55" name="Rectangle 54"/>
          <p:cNvSpPr/>
          <p:nvPr/>
        </p:nvSpPr>
        <p:spPr>
          <a:xfrm>
            <a:off x="6715140" y="3197074"/>
            <a:ext cx="2419252" cy="307777"/>
          </a:xfrm>
          <a:prstGeom prst="rect">
            <a:avLst/>
          </a:prstGeom>
        </p:spPr>
        <p:txBody>
          <a:bodyPr wrap="none">
            <a:spAutoFit/>
          </a:bodyPr>
          <a:lstStyle/>
          <a:p>
            <a:r>
              <a:rPr lang="en-GB" sz="1400" i="1" dirty="0" smtClean="0">
                <a:solidFill>
                  <a:schemeClr val="bg1"/>
                </a:solidFill>
                <a:latin typeface="Century" pitchFamily="18" charset="0"/>
              </a:rPr>
              <a:t>Better Out Than In </a:t>
            </a:r>
            <a:r>
              <a:rPr lang="en-GB" sz="1400" dirty="0" smtClean="0">
                <a:solidFill>
                  <a:schemeClr val="bg1"/>
                </a:solidFill>
                <a:latin typeface="Century" pitchFamily="18" charset="0"/>
              </a:rPr>
              <a:t>(2013) </a:t>
            </a:r>
            <a:endParaRPr lang="en-US" sz="1400" dirty="0">
              <a:solidFill>
                <a:schemeClr val="bg1"/>
              </a:solidFill>
              <a:latin typeface="Century" pitchFamily="18" charset="0"/>
            </a:endParaRPr>
          </a:p>
        </p:txBody>
      </p:sp>
      <p:sp>
        <p:nvSpPr>
          <p:cNvPr id="56" name="Rectangle 55"/>
          <p:cNvSpPr/>
          <p:nvPr/>
        </p:nvSpPr>
        <p:spPr>
          <a:xfrm>
            <a:off x="4071934" y="3074318"/>
            <a:ext cx="622030" cy="307777"/>
          </a:xfrm>
          <a:prstGeom prst="rect">
            <a:avLst/>
          </a:prstGeom>
        </p:spPr>
        <p:txBody>
          <a:bodyPr wrap="none">
            <a:spAutoFit/>
          </a:bodyPr>
          <a:lstStyle/>
          <a:p>
            <a:r>
              <a:rPr lang="en-GB" sz="1400" dirty="0" smtClean="0">
                <a:solidFill>
                  <a:schemeClr val="bg1"/>
                </a:solidFill>
                <a:latin typeface="Century" pitchFamily="18" charset="0"/>
              </a:rPr>
              <a:t>2011 </a:t>
            </a:r>
            <a:endParaRPr lang="en-US" sz="1400" dirty="0">
              <a:solidFill>
                <a:schemeClr val="bg1"/>
              </a:solidFill>
              <a:latin typeface="Century" pitchFamily="18" charset="0"/>
            </a:endParaRPr>
          </a:p>
        </p:txBody>
      </p:sp>
      <p:sp>
        <p:nvSpPr>
          <p:cNvPr id="57" name="Rectangle 56"/>
          <p:cNvSpPr/>
          <p:nvPr/>
        </p:nvSpPr>
        <p:spPr>
          <a:xfrm>
            <a:off x="4071934" y="3332328"/>
            <a:ext cx="582211" cy="307777"/>
          </a:xfrm>
          <a:prstGeom prst="rect">
            <a:avLst/>
          </a:prstGeom>
        </p:spPr>
        <p:txBody>
          <a:bodyPr wrap="none">
            <a:spAutoFit/>
          </a:bodyPr>
          <a:lstStyle/>
          <a:p>
            <a:r>
              <a:rPr lang="en-GB" sz="1400" dirty="0" smtClean="0">
                <a:solidFill>
                  <a:schemeClr val="bg1"/>
                </a:solidFill>
                <a:latin typeface="Century" pitchFamily="18" charset="0"/>
              </a:rPr>
              <a:t>2012</a:t>
            </a:r>
            <a:endParaRPr lang="en-US" sz="1400" dirty="0">
              <a:solidFill>
                <a:schemeClr val="bg1"/>
              </a:solidFill>
              <a:latin typeface="Century" pitchFamily="18" charset="0"/>
            </a:endParaRPr>
          </a:p>
        </p:txBody>
      </p:sp>
      <p:sp>
        <p:nvSpPr>
          <p:cNvPr id="58" name="Rectangle 57"/>
          <p:cNvSpPr/>
          <p:nvPr/>
        </p:nvSpPr>
        <p:spPr>
          <a:xfrm>
            <a:off x="4071934" y="3590338"/>
            <a:ext cx="582211" cy="307777"/>
          </a:xfrm>
          <a:prstGeom prst="rect">
            <a:avLst/>
          </a:prstGeom>
        </p:spPr>
        <p:txBody>
          <a:bodyPr wrap="none">
            <a:spAutoFit/>
          </a:bodyPr>
          <a:lstStyle/>
          <a:p>
            <a:r>
              <a:rPr lang="en-GB" sz="1400" dirty="0" smtClean="0">
                <a:solidFill>
                  <a:schemeClr val="bg1"/>
                </a:solidFill>
                <a:latin typeface="Century" pitchFamily="18" charset="0"/>
              </a:rPr>
              <a:t>2013</a:t>
            </a:r>
            <a:endParaRPr lang="en-US" sz="1400" dirty="0">
              <a:solidFill>
                <a:schemeClr val="bg1"/>
              </a:solidFill>
              <a:latin typeface="Century" pitchFamily="18" charset="0"/>
            </a:endParaRPr>
          </a:p>
        </p:txBody>
      </p:sp>
      <p:sp>
        <p:nvSpPr>
          <p:cNvPr id="59" name="Rectangle 58"/>
          <p:cNvSpPr/>
          <p:nvPr/>
        </p:nvSpPr>
        <p:spPr>
          <a:xfrm>
            <a:off x="4071934" y="3848348"/>
            <a:ext cx="582211" cy="307777"/>
          </a:xfrm>
          <a:prstGeom prst="rect">
            <a:avLst/>
          </a:prstGeom>
        </p:spPr>
        <p:txBody>
          <a:bodyPr wrap="none">
            <a:spAutoFit/>
          </a:bodyPr>
          <a:lstStyle/>
          <a:p>
            <a:r>
              <a:rPr lang="en-GB" sz="1400" dirty="0" smtClean="0">
                <a:solidFill>
                  <a:schemeClr val="bg1"/>
                </a:solidFill>
                <a:latin typeface="Century" pitchFamily="18" charset="0"/>
              </a:rPr>
              <a:t>2015</a:t>
            </a:r>
            <a:endParaRPr lang="en-US" sz="1400" dirty="0">
              <a:solidFill>
                <a:schemeClr val="bg1"/>
              </a:solidFill>
              <a:latin typeface="Century" pitchFamily="18" charset="0"/>
            </a:endParaRPr>
          </a:p>
        </p:txBody>
      </p:sp>
      <p:sp>
        <p:nvSpPr>
          <p:cNvPr id="60" name="Rectangle 59"/>
          <p:cNvSpPr/>
          <p:nvPr/>
        </p:nvSpPr>
        <p:spPr>
          <a:xfrm>
            <a:off x="6715140" y="3540993"/>
            <a:ext cx="1965603" cy="307777"/>
          </a:xfrm>
          <a:prstGeom prst="rect">
            <a:avLst/>
          </a:prstGeom>
        </p:spPr>
        <p:txBody>
          <a:bodyPr wrap="none">
            <a:spAutoFit/>
          </a:bodyPr>
          <a:lstStyle/>
          <a:p>
            <a:r>
              <a:rPr lang="en-GB" sz="1400" dirty="0" smtClean="0">
                <a:solidFill>
                  <a:schemeClr val="bg1"/>
                </a:solidFill>
                <a:latin typeface="Century" pitchFamily="18" charset="0"/>
              </a:rPr>
              <a:t>'</a:t>
            </a:r>
            <a:r>
              <a:rPr lang="en-GB" sz="1400" dirty="0" err="1" smtClean="0">
                <a:solidFill>
                  <a:schemeClr val="bg1"/>
                </a:solidFill>
                <a:latin typeface="Century" pitchFamily="18" charset="0"/>
              </a:rPr>
              <a:t>Banksy</a:t>
            </a:r>
            <a:r>
              <a:rPr lang="en-GB" sz="1400" dirty="0" smtClean="0">
                <a:solidFill>
                  <a:schemeClr val="bg1"/>
                </a:solidFill>
                <a:latin typeface="Century" pitchFamily="18" charset="0"/>
              </a:rPr>
              <a:t> in Gaza' clip </a:t>
            </a:r>
            <a:endParaRPr lang="en-US" sz="1400" dirty="0">
              <a:solidFill>
                <a:schemeClr val="bg1"/>
              </a:solidFill>
              <a:latin typeface="Century" pitchFamily="18" charset="0"/>
            </a:endParaRPr>
          </a:p>
        </p:txBody>
      </p:sp>
      <p:sp>
        <p:nvSpPr>
          <p:cNvPr id="61" name="Rectangle 60"/>
          <p:cNvSpPr/>
          <p:nvPr/>
        </p:nvSpPr>
        <p:spPr>
          <a:xfrm>
            <a:off x="6715140" y="3767473"/>
            <a:ext cx="1090363" cy="307777"/>
          </a:xfrm>
          <a:prstGeom prst="rect">
            <a:avLst/>
          </a:prstGeom>
        </p:spPr>
        <p:txBody>
          <a:bodyPr wrap="none">
            <a:spAutoFit/>
          </a:bodyPr>
          <a:lstStyle/>
          <a:p>
            <a:r>
              <a:rPr lang="en-GB" sz="1400" dirty="0" err="1" smtClean="0">
                <a:solidFill>
                  <a:schemeClr val="bg1"/>
                </a:solidFill>
                <a:latin typeface="Century" pitchFamily="18" charset="0"/>
              </a:rPr>
              <a:t>Dismaland</a:t>
            </a:r>
            <a:endParaRPr lang="en-US" sz="1400" dirty="0">
              <a:solidFill>
                <a:schemeClr val="bg1"/>
              </a:solidFill>
              <a:latin typeface="Century" pitchFamily="18" charset="0"/>
            </a:endParaRPr>
          </a:p>
        </p:txBody>
      </p:sp>
      <p:sp>
        <p:nvSpPr>
          <p:cNvPr id="62" name="Rectangle 61"/>
          <p:cNvSpPr/>
          <p:nvPr/>
        </p:nvSpPr>
        <p:spPr>
          <a:xfrm>
            <a:off x="6715140" y="4041059"/>
            <a:ext cx="1994457" cy="523220"/>
          </a:xfrm>
          <a:prstGeom prst="rect">
            <a:avLst/>
          </a:prstGeom>
        </p:spPr>
        <p:txBody>
          <a:bodyPr wrap="none">
            <a:spAutoFit/>
          </a:bodyPr>
          <a:lstStyle/>
          <a:p>
            <a:pPr algn="ctr"/>
            <a:r>
              <a:rPr lang="en-GB" sz="1400" i="1" dirty="0" smtClean="0">
                <a:solidFill>
                  <a:schemeClr val="bg1"/>
                </a:solidFill>
                <a:latin typeface="Century" pitchFamily="18" charset="0"/>
              </a:rPr>
              <a:t>The Son of a Migrant </a:t>
            </a:r>
          </a:p>
          <a:p>
            <a:pPr algn="ctr"/>
            <a:r>
              <a:rPr lang="en-GB" sz="1400" i="1" dirty="0" smtClean="0">
                <a:solidFill>
                  <a:schemeClr val="bg1"/>
                </a:solidFill>
                <a:latin typeface="Century" pitchFamily="18" charset="0"/>
              </a:rPr>
              <a:t>from Syria </a:t>
            </a:r>
            <a:endParaRPr lang="en-US" sz="1400" i="1" dirty="0">
              <a:solidFill>
                <a:schemeClr val="bg1"/>
              </a:solidFill>
              <a:latin typeface="Century" pitchFamily="18" charset="0"/>
            </a:endParaRPr>
          </a:p>
        </p:txBody>
      </p:sp>
      <p:sp>
        <p:nvSpPr>
          <p:cNvPr id="63" name="Rectangle 62"/>
          <p:cNvSpPr/>
          <p:nvPr/>
        </p:nvSpPr>
        <p:spPr>
          <a:xfrm>
            <a:off x="4071934" y="4554396"/>
            <a:ext cx="582211" cy="307777"/>
          </a:xfrm>
          <a:prstGeom prst="rect">
            <a:avLst/>
          </a:prstGeom>
        </p:spPr>
        <p:txBody>
          <a:bodyPr wrap="none">
            <a:spAutoFit/>
          </a:bodyPr>
          <a:lstStyle/>
          <a:p>
            <a:r>
              <a:rPr lang="en-GB" sz="1400" dirty="0" smtClean="0">
                <a:solidFill>
                  <a:schemeClr val="bg1"/>
                </a:solidFill>
                <a:latin typeface="Century" pitchFamily="18" charset="0"/>
              </a:rPr>
              <a:t>2017</a:t>
            </a:r>
            <a:endParaRPr lang="en-US" sz="1400" dirty="0">
              <a:solidFill>
                <a:schemeClr val="bg1"/>
              </a:solidFill>
              <a:latin typeface="Century" pitchFamily="18" charset="0"/>
            </a:endParaRPr>
          </a:p>
        </p:txBody>
      </p:sp>
      <p:sp>
        <p:nvSpPr>
          <p:cNvPr id="64" name="Rectangle 63"/>
          <p:cNvSpPr/>
          <p:nvPr/>
        </p:nvSpPr>
        <p:spPr>
          <a:xfrm>
            <a:off x="6715140" y="4554396"/>
            <a:ext cx="1614032" cy="307777"/>
          </a:xfrm>
          <a:prstGeom prst="rect">
            <a:avLst/>
          </a:prstGeom>
        </p:spPr>
        <p:txBody>
          <a:bodyPr wrap="none">
            <a:spAutoFit/>
          </a:bodyPr>
          <a:lstStyle/>
          <a:p>
            <a:r>
              <a:rPr lang="en-GB" sz="1400" dirty="0" smtClean="0">
                <a:solidFill>
                  <a:schemeClr val="bg1"/>
                </a:solidFill>
                <a:latin typeface="Century" pitchFamily="18" charset="0"/>
              </a:rPr>
              <a:t>Walled Off Hotel </a:t>
            </a:r>
            <a:endParaRPr lang="en-US" sz="1400" dirty="0">
              <a:solidFill>
                <a:schemeClr val="bg1"/>
              </a:solidFill>
              <a:latin typeface="Century" pitchFamily="18" charset="0"/>
            </a:endParaRPr>
          </a:p>
        </p:txBody>
      </p:sp>
      <p:sp>
        <p:nvSpPr>
          <p:cNvPr id="65" name="Rectangle 64"/>
          <p:cNvSpPr/>
          <p:nvPr/>
        </p:nvSpPr>
        <p:spPr>
          <a:xfrm>
            <a:off x="4071934" y="5073098"/>
            <a:ext cx="582211" cy="307777"/>
          </a:xfrm>
          <a:prstGeom prst="rect">
            <a:avLst/>
          </a:prstGeom>
        </p:spPr>
        <p:txBody>
          <a:bodyPr wrap="none">
            <a:spAutoFit/>
          </a:bodyPr>
          <a:lstStyle/>
          <a:p>
            <a:r>
              <a:rPr lang="en-GB" sz="1400" dirty="0" smtClean="0">
                <a:solidFill>
                  <a:schemeClr val="bg1"/>
                </a:solidFill>
                <a:latin typeface="Century" pitchFamily="18" charset="0"/>
              </a:rPr>
              <a:t>2018</a:t>
            </a:r>
            <a:endParaRPr lang="en-US" sz="1400" dirty="0">
              <a:solidFill>
                <a:schemeClr val="bg1"/>
              </a:solidFill>
              <a:latin typeface="Century" pitchFamily="18" charset="0"/>
            </a:endParaRPr>
          </a:p>
        </p:txBody>
      </p:sp>
      <p:sp>
        <p:nvSpPr>
          <p:cNvPr id="66" name="Rectangle 65"/>
          <p:cNvSpPr/>
          <p:nvPr/>
        </p:nvSpPr>
        <p:spPr>
          <a:xfrm>
            <a:off x="6715140" y="4899420"/>
            <a:ext cx="1882951" cy="307777"/>
          </a:xfrm>
          <a:prstGeom prst="rect">
            <a:avLst/>
          </a:prstGeom>
        </p:spPr>
        <p:txBody>
          <a:bodyPr wrap="none">
            <a:spAutoFit/>
          </a:bodyPr>
          <a:lstStyle/>
          <a:p>
            <a:r>
              <a:rPr lang="en-GB" sz="1400" dirty="0" smtClean="0">
                <a:solidFill>
                  <a:schemeClr val="bg1"/>
                </a:solidFill>
                <a:latin typeface="Century" pitchFamily="18" charset="0"/>
              </a:rPr>
              <a:t>Return to New York </a:t>
            </a:r>
            <a:endParaRPr lang="en-US" sz="1400" dirty="0">
              <a:solidFill>
                <a:schemeClr val="bg1"/>
              </a:solidFill>
              <a:latin typeface="Century" pitchFamily="18" charset="0"/>
            </a:endParaRPr>
          </a:p>
        </p:txBody>
      </p:sp>
      <p:cxnSp>
        <p:nvCxnSpPr>
          <p:cNvPr id="68" name="Curved Connector 67"/>
          <p:cNvCxnSpPr>
            <a:stCxn id="47" idx="1"/>
            <a:endCxn id="11" idx="3"/>
          </p:cNvCxnSpPr>
          <p:nvPr/>
        </p:nvCxnSpPr>
        <p:spPr>
          <a:xfrm rot="10800000" flipV="1">
            <a:off x="2600806" y="1422137"/>
            <a:ext cx="1471129" cy="139292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71" name="Curved Connector 70"/>
          <p:cNvCxnSpPr>
            <a:stCxn id="48" idx="1"/>
            <a:endCxn id="11" idx="3"/>
          </p:cNvCxnSpPr>
          <p:nvPr/>
        </p:nvCxnSpPr>
        <p:spPr>
          <a:xfrm rot="10800000" flipV="1">
            <a:off x="2600806" y="1680147"/>
            <a:ext cx="1471129" cy="113491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a:stCxn id="49" idx="1"/>
            <a:endCxn id="11" idx="3"/>
          </p:cNvCxnSpPr>
          <p:nvPr/>
        </p:nvCxnSpPr>
        <p:spPr>
          <a:xfrm rot="10800000" flipV="1">
            <a:off x="2600806" y="1938157"/>
            <a:ext cx="1471129" cy="87690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75" name="Curved Connector 74"/>
          <p:cNvCxnSpPr>
            <a:stCxn id="50" idx="1"/>
            <a:endCxn id="11" idx="3"/>
          </p:cNvCxnSpPr>
          <p:nvPr/>
        </p:nvCxnSpPr>
        <p:spPr>
          <a:xfrm rot="10800000" flipV="1">
            <a:off x="2600806" y="2196167"/>
            <a:ext cx="1471129" cy="61889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77" name="Curved Connector 76"/>
          <p:cNvCxnSpPr>
            <a:stCxn id="51" idx="1"/>
            <a:endCxn id="11" idx="3"/>
          </p:cNvCxnSpPr>
          <p:nvPr/>
        </p:nvCxnSpPr>
        <p:spPr>
          <a:xfrm rot="10800000" flipV="1">
            <a:off x="2600806" y="2454177"/>
            <a:ext cx="1471129" cy="36088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53" idx="1"/>
            <a:endCxn id="11" idx="3"/>
          </p:cNvCxnSpPr>
          <p:nvPr/>
        </p:nvCxnSpPr>
        <p:spPr>
          <a:xfrm rot="10800000" flipV="1">
            <a:off x="2600806" y="2712187"/>
            <a:ext cx="1471129" cy="10287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54" idx="1"/>
            <a:endCxn id="11" idx="3"/>
          </p:cNvCxnSpPr>
          <p:nvPr/>
        </p:nvCxnSpPr>
        <p:spPr>
          <a:xfrm rot="10800000">
            <a:off x="2600806" y="2815061"/>
            <a:ext cx="1471129" cy="15513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83" name="Curved Connector 82"/>
          <p:cNvCxnSpPr>
            <a:stCxn id="56" idx="1"/>
            <a:endCxn id="11" idx="3"/>
          </p:cNvCxnSpPr>
          <p:nvPr/>
        </p:nvCxnSpPr>
        <p:spPr>
          <a:xfrm rot="10800000">
            <a:off x="2600806" y="2815061"/>
            <a:ext cx="1471129" cy="41314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57" idx="1"/>
            <a:endCxn id="11" idx="3"/>
          </p:cNvCxnSpPr>
          <p:nvPr/>
        </p:nvCxnSpPr>
        <p:spPr>
          <a:xfrm rot="10800000">
            <a:off x="2600806" y="2815061"/>
            <a:ext cx="1471129" cy="67115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58" idx="1"/>
            <a:endCxn id="11" idx="3"/>
          </p:cNvCxnSpPr>
          <p:nvPr/>
        </p:nvCxnSpPr>
        <p:spPr>
          <a:xfrm rot="10800000">
            <a:off x="2600806" y="2815061"/>
            <a:ext cx="1471129" cy="92916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89" name="Curved Connector 88"/>
          <p:cNvCxnSpPr>
            <a:stCxn id="59" idx="1"/>
            <a:endCxn id="11" idx="3"/>
          </p:cNvCxnSpPr>
          <p:nvPr/>
        </p:nvCxnSpPr>
        <p:spPr>
          <a:xfrm rot="10800000">
            <a:off x="2600806" y="2815061"/>
            <a:ext cx="1471129" cy="118717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63" idx="1"/>
            <a:endCxn id="11" idx="3"/>
          </p:cNvCxnSpPr>
          <p:nvPr/>
        </p:nvCxnSpPr>
        <p:spPr>
          <a:xfrm rot="10800000">
            <a:off x="2600806" y="2815061"/>
            <a:ext cx="1471129" cy="189322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65" idx="1"/>
            <a:endCxn id="11" idx="3"/>
          </p:cNvCxnSpPr>
          <p:nvPr/>
        </p:nvCxnSpPr>
        <p:spPr>
          <a:xfrm rot="10800000">
            <a:off x="2600806" y="2815061"/>
            <a:ext cx="1471129" cy="2411926"/>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51" idx="3"/>
            <a:endCxn id="52" idx="1"/>
          </p:cNvCxnSpPr>
          <p:nvPr/>
        </p:nvCxnSpPr>
        <p:spPr>
          <a:xfrm flipV="1">
            <a:off x="4654145" y="2422269"/>
            <a:ext cx="2060995" cy="31908"/>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97" name="Curved Connector 96"/>
          <p:cNvCxnSpPr>
            <a:stCxn id="58" idx="3"/>
            <a:endCxn id="55" idx="1"/>
          </p:cNvCxnSpPr>
          <p:nvPr/>
        </p:nvCxnSpPr>
        <p:spPr>
          <a:xfrm flipV="1">
            <a:off x="4654145" y="3350963"/>
            <a:ext cx="2060995" cy="393264"/>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99" name="Curved Connector 98"/>
          <p:cNvCxnSpPr>
            <a:stCxn id="59" idx="3"/>
            <a:endCxn id="60" idx="1"/>
          </p:cNvCxnSpPr>
          <p:nvPr/>
        </p:nvCxnSpPr>
        <p:spPr>
          <a:xfrm flipV="1">
            <a:off x="4654145" y="3694882"/>
            <a:ext cx="2060995" cy="307355"/>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a:stCxn id="59" idx="3"/>
            <a:endCxn id="61" idx="1"/>
          </p:cNvCxnSpPr>
          <p:nvPr/>
        </p:nvCxnSpPr>
        <p:spPr>
          <a:xfrm flipV="1">
            <a:off x="4654145" y="3921362"/>
            <a:ext cx="2060995" cy="80875"/>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59" idx="3"/>
            <a:endCxn id="62" idx="1"/>
          </p:cNvCxnSpPr>
          <p:nvPr/>
        </p:nvCxnSpPr>
        <p:spPr>
          <a:xfrm>
            <a:off x="4654145" y="4002237"/>
            <a:ext cx="2060995" cy="300432"/>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63" idx="3"/>
            <a:endCxn id="64" idx="1"/>
          </p:cNvCxnSpPr>
          <p:nvPr/>
        </p:nvCxnSpPr>
        <p:spPr>
          <a:xfrm>
            <a:off x="4654145" y="4708285"/>
            <a:ext cx="2060995" cy="1588"/>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07" name="Curved Connector 106"/>
          <p:cNvCxnSpPr>
            <a:stCxn id="65" idx="3"/>
            <a:endCxn id="66" idx="1"/>
          </p:cNvCxnSpPr>
          <p:nvPr/>
        </p:nvCxnSpPr>
        <p:spPr>
          <a:xfrm flipV="1">
            <a:off x="4654145" y="5053309"/>
            <a:ext cx="2060995" cy="173678"/>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109" name="Curved Connector 108"/>
          <p:cNvCxnSpPr>
            <a:stCxn id="65" idx="3"/>
            <a:endCxn id="46" idx="1"/>
          </p:cNvCxnSpPr>
          <p:nvPr/>
        </p:nvCxnSpPr>
        <p:spPr>
          <a:xfrm>
            <a:off x="4654145" y="5226987"/>
            <a:ext cx="2060995" cy="303400"/>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71934" y="5411652"/>
            <a:ext cx="1707262" cy="307777"/>
          </a:xfrm>
          <a:prstGeom prst="rect">
            <a:avLst/>
          </a:prstGeom>
          <a:noFill/>
        </p:spPr>
        <p:txBody>
          <a:bodyPr wrap="none" rtlCol="0">
            <a:spAutoFit/>
          </a:bodyPr>
          <a:lstStyle/>
          <a:p>
            <a:r>
              <a:rPr lang="en-CA" sz="1400" dirty="0" smtClean="0">
                <a:solidFill>
                  <a:schemeClr val="bg1"/>
                </a:solidFill>
                <a:latin typeface="Century" pitchFamily="18" charset="0"/>
              </a:rPr>
              <a:t>Damaged Artwork</a:t>
            </a:r>
            <a:endParaRPr lang="en-US" sz="1400" dirty="0">
              <a:solidFill>
                <a:schemeClr val="bg1"/>
              </a:solidFill>
              <a:latin typeface="Century" pitchFamily="18" charset="0"/>
            </a:endParaRPr>
          </a:p>
        </p:txBody>
      </p:sp>
      <p:cxnSp>
        <p:nvCxnSpPr>
          <p:cNvPr id="112" name="Curved Connector 111"/>
          <p:cNvCxnSpPr>
            <a:stCxn id="13" idx="3"/>
            <a:endCxn id="110" idx="1"/>
          </p:cNvCxnSpPr>
          <p:nvPr/>
        </p:nvCxnSpPr>
        <p:spPr>
          <a:xfrm>
            <a:off x="3176283" y="3457256"/>
            <a:ext cx="895651" cy="2108285"/>
          </a:xfrm>
          <a:prstGeom prst="curvedConnector3">
            <a:avLst>
              <a:gd name="adj1" fmla="val 4811"/>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164"/>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74" name="Rectangle 73"/>
          <p:cNvSpPr/>
          <p:nvPr/>
        </p:nvSpPr>
        <p:spPr>
          <a:xfrm>
            <a:off x="2519996" y="282339"/>
            <a:ext cx="4104009" cy="830997"/>
          </a:xfrm>
          <a:prstGeom prst="rect">
            <a:avLst/>
          </a:prstGeom>
        </p:spPr>
        <p:txBody>
          <a:bodyPr wrap="none">
            <a:spAutoFit/>
          </a:bodyPr>
          <a:lstStyle/>
          <a:p>
            <a:pPr algn="ctr"/>
            <a:r>
              <a:rPr lang="en-GB" sz="2400" dirty="0" smtClean="0">
                <a:solidFill>
                  <a:schemeClr val="bg1"/>
                </a:solidFill>
                <a:latin typeface="Stencil" pitchFamily="82" charset="0"/>
              </a:rPr>
              <a:t>Node-link Tree Diagram </a:t>
            </a:r>
          </a:p>
          <a:p>
            <a:pPr algn="ctr"/>
            <a:r>
              <a:rPr lang="en-GB" sz="2400" dirty="0" smtClean="0">
                <a:solidFill>
                  <a:schemeClr val="bg1"/>
                </a:solidFill>
                <a:latin typeface="Stencil" pitchFamily="82" charset="0"/>
              </a:rPr>
              <a:t>modified Content</a:t>
            </a:r>
            <a:endParaRPr lang="en-US" sz="2400" dirty="0">
              <a:solidFill>
                <a:schemeClr val="bg1"/>
              </a:solidFill>
              <a:latin typeface="Stencil" pitchFamily="82" charset="0"/>
            </a:endParaRPr>
          </a:p>
        </p:txBody>
      </p:sp>
      <p:cxnSp>
        <p:nvCxnSpPr>
          <p:cNvPr id="75" name="Curved Connector 74"/>
          <p:cNvCxnSpPr>
            <a:stCxn id="76" idx="3"/>
            <a:endCxn id="78" idx="1"/>
          </p:cNvCxnSpPr>
          <p:nvPr/>
        </p:nvCxnSpPr>
        <p:spPr>
          <a:xfrm flipV="1">
            <a:off x="3794034" y="3264900"/>
            <a:ext cx="1135124" cy="59767"/>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357422" y="3063057"/>
            <a:ext cx="1436612" cy="523220"/>
          </a:xfrm>
          <a:prstGeom prst="rect">
            <a:avLst/>
          </a:prstGeom>
          <a:noFill/>
        </p:spPr>
        <p:txBody>
          <a:bodyPr wrap="none" rtlCol="0">
            <a:spAutoFit/>
          </a:bodyPr>
          <a:lstStyle/>
          <a:p>
            <a:r>
              <a:rPr lang="en-CA" sz="2800" dirty="0" err="1" smtClean="0">
                <a:solidFill>
                  <a:schemeClr val="bg1"/>
                </a:solidFill>
                <a:latin typeface="Century" pitchFamily="18" charset="0"/>
              </a:rPr>
              <a:t>Banksy</a:t>
            </a:r>
            <a:endParaRPr lang="en-US" sz="2800" dirty="0">
              <a:solidFill>
                <a:schemeClr val="bg1"/>
              </a:solidFill>
              <a:latin typeface="Century" pitchFamily="18" charset="0"/>
            </a:endParaRPr>
          </a:p>
        </p:txBody>
      </p:sp>
      <p:sp>
        <p:nvSpPr>
          <p:cNvPr id="77" name="TextBox 76"/>
          <p:cNvSpPr txBox="1"/>
          <p:nvPr/>
        </p:nvSpPr>
        <p:spPr>
          <a:xfrm>
            <a:off x="4929158" y="2285992"/>
            <a:ext cx="2074607" cy="461665"/>
          </a:xfrm>
          <a:prstGeom prst="rect">
            <a:avLst/>
          </a:prstGeom>
          <a:noFill/>
        </p:spPr>
        <p:txBody>
          <a:bodyPr wrap="none" rtlCol="0">
            <a:spAutoFit/>
          </a:bodyPr>
          <a:lstStyle/>
          <a:p>
            <a:r>
              <a:rPr lang="en-CA" sz="2400" dirty="0" smtClean="0">
                <a:solidFill>
                  <a:schemeClr val="bg1"/>
                </a:solidFill>
                <a:latin typeface="Century" pitchFamily="18" charset="0"/>
              </a:rPr>
              <a:t>Personal Life</a:t>
            </a:r>
            <a:endParaRPr lang="en-US" sz="2400" dirty="0">
              <a:solidFill>
                <a:schemeClr val="bg1"/>
              </a:solidFill>
              <a:latin typeface="Century" pitchFamily="18" charset="0"/>
            </a:endParaRPr>
          </a:p>
        </p:txBody>
      </p:sp>
      <p:sp>
        <p:nvSpPr>
          <p:cNvPr id="78" name="TextBox 77"/>
          <p:cNvSpPr txBox="1"/>
          <p:nvPr/>
        </p:nvSpPr>
        <p:spPr>
          <a:xfrm>
            <a:off x="4929158" y="3034067"/>
            <a:ext cx="1159292" cy="461665"/>
          </a:xfrm>
          <a:prstGeom prst="rect">
            <a:avLst/>
          </a:prstGeom>
          <a:noFill/>
        </p:spPr>
        <p:txBody>
          <a:bodyPr wrap="none" rtlCol="0">
            <a:spAutoFit/>
          </a:bodyPr>
          <a:lstStyle/>
          <a:p>
            <a:r>
              <a:rPr lang="en-CA" sz="2400" dirty="0" smtClean="0">
                <a:solidFill>
                  <a:schemeClr val="bg1"/>
                </a:solidFill>
                <a:latin typeface="Century" pitchFamily="18" charset="0"/>
              </a:rPr>
              <a:t>Career</a:t>
            </a:r>
            <a:endParaRPr lang="en-US" sz="2400" dirty="0">
              <a:solidFill>
                <a:schemeClr val="bg1"/>
              </a:solidFill>
              <a:latin typeface="Century" pitchFamily="18" charset="0"/>
            </a:endParaRPr>
          </a:p>
        </p:txBody>
      </p:sp>
      <p:sp>
        <p:nvSpPr>
          <p:cNvPr id="82" name="TextBox 81"/>
          <p:cNvSpPr txBox="1"/>
          <p:nvPr/>
        </p:nvSpPr>
        <p:spPr>
          <a:xfrm>
            <a:off x="4929190" y="3782143"/>
            <a:ext cx="2558714" cy="461665"/>
          </a:xfrm>
          <a:prstGeom prst="rect">
            <a:avLst/>
          </a:prstGeom>
          <a:noFill/>
        </p:spPr>
        <p:txBody>
          <a:bodyPr wrap="none" rtlCol="0">
            <a:spAutoFit/>
          </a:bodyPr>
          <a:lstStyle/>
          <a:p>
            <a:pPr algn="ctr"/>
            <a:r>
              <a:rPr lang="en-CA" sz="2400" dirty="0" smtClean="0">
                <a:solidFill>
                  <a:schemeClr val="bg1"/>
                </a:solidFill>
                <a:latin typeface="Century" pitchFamily="18" charset="0"/>
              </a:rPr>
              <a:t>Political Themes</a:t>
            </a:r>
            <a:endParaRPr lang="en-US" sz="2400" dirty="0">
              <a:solidFill>
                <a:schemeClr val="bg1"/>
              </a:solidFill>
              <a:latin typeface="Century" pitchFamily="18" charset="0"/>
            </a:endParaRPr>
          </a:p>
        </p:txBody>
      </p:sp>
      <p:cxnSp>
        <p:nvCxnSpPr>
          <p:cNvPr id="92" name="Curved Connector 91"/>
          <p:cNvCxnSpPr>
            <a:stCxn id="82" idx="1"/>
            <a:endCxn id="76" idx="3"/>
          </p:cNvCxnSpPr>
          <p:nvPr/>
        </p:nvCxnSpPr>
        <p:spPr>
          <a:xfrm rot="10800000">
            <a:off x="3794034" y="3324668"/>
            <a:ext cx="1135156" cy="688309"/>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77" idx="1"/>
            <a:endCxn id="76" idx="3"/>
          </p:cNvCxnSpPr>
          <p:nvPr/>
        </p:nvCxnSpPr>
        <p:spPr>
          <a:xfrm rot="10800000" flipV="1">
            <a:off x="3794034" y="2516825"/>
            <a:ext cx="1135124" cy="807842"/>
          </a:xfrm>
          <a:prstGeom prst="curvedConnector3">
            <a:avLst>
              <a:gd name="adj1" fmla="val 50000"/>
            </a:avLst>
          </a:prstGeom>
          <a:ln w="28575">
            <a:solidFill>
              <a:srgbClr val="9933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4" name="Title 3"/>
          <p:cNvSpPr txBox="1">
            <a:spLocks/>
          </p:cNvSpPr>
          <p:nvPr/>
        </p:nvSpPr>
        <p:spPr>
          <a:xfrm>
            <a:off x="354073" y="2693987"/>
            <a:ext cx="8435855" cy="1470026"/>
          </a:xfrm>
          <a:prstGeom prst="rect">
            <a:avLst/>
          </a:prstGeom>
        </p:spPr>
        <p:txBody>
          <a:bodyPr lIns="32745" tIns="16372" rIns="32745" bIns="16372">
            <a:normAutofit/>
          </a:bodyPr>
          <a:lstStyle/>
          <a:p>
            <a:pPr algn="ctr">
              <a:spcBef>
                <a:spcPct val="0"/>
              </a:spcBef>
              <a:defRPr/>
            </a:pPr>
            <a:r>
              <a:rPr lang="en-CA" sz="5900" dirty="0" smtClean="0">
                <a:latin typeface="Stencil" pitchFamily="82" charset="0"/>
                <a:ea typeface="+mj-ea"/>
                <a:cs typeface="+mj-cs"/>
              </a:rPr>
              <a:t>Wireframes</a:t>
            </a:r>
            <a:endParaRPr lang="en-US" sz="5900" dirty="0">
              <a:latin typeface="Stencil" pitchFamily="82" charset="0"/>
              <a:ea typeface="+mj-ea"/>
              <a:cs typeface="+mj-cs"/>
            </a:endParaRPr>
          </a:p>
        </p:txBody>
      </p:sp>
      <p:sp>
        <p:nvSpPr>
          <p:cNvPr id="5" name="Subtitle 8"/>
          <p:cNvSpPr txBox="1">
            <a:spLocks/>
          </p:cNvSpPr>
          <p:nvPr/>
        </p:nvSpPr>
        <p:spPr>
          <a:xfrm>
            <a:off x="1104900" y="3886201"/>
            <a:ext cx="6934200" cy="1752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CA" sz="3200" b="0" i="0" u="none" strike="noStrike" kern="1200" cap="none" spc="0" normalizeH="0" baseline="0" noProof="0" dirty="0" smtClean="0">
                <a:ln>
                  <a:noFill/>
                </a:ln>
                <a:effectLst/>
                <a:uLnTx/>
                <a:uFillTx/>
                <a:latin typeface="Century" pitchFamily="18" charset="0"/>
              </a:rPr>
              <a:t>Homepage</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CA" sz="3200" b="0" i="0" u="none" strike="noStrike" kern="1200" cap="none" spc="0" normalizeH="0" baseline="0" noProof="0" dirty="0" smtClean="0">
                <a:ln>
                  <a:noFill/>
                </a:ln>
                <a:effectLst/>
                <a:uLnTx/>
                <a:uFillTx/>
                <a:latin typeface="Century" pitchFamily="18" charset="0"/>
              </a:rPr>
              <a:t>&amp;</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CA" sz="3200" b="0" i="0" u="none" strike="noStrike" kern="1200" cap="none" spc="0" normalizeH="0" baseline="0" noProof="0" dirty="0" smtClean="0">
                <a:ln>
                  <a:noFill/>
                </a:ln>
                <a:effectLst/>
                <a:uLnTx/>
                <a:uFillTx/>
                <a:latin typeface="Century" pitchFamily="18" charset="0"/>
              </a:rPr>
              <a:t>Inner Content Page</a:t>
            </a:r>
            <a:endParaRPr kumimoji="0" lang="en-US" sz="3200" b="0" i="0" u="none" strike="noStrike" kern="1200" cap="none" spc="0" normalizeH="0" baseline="0" noProof="0" dirty="0">
              <a:ln>
                <a:noFill/>
              </a:ln>
              <a:effectLst/>
              <a:uLnTx/>
              <a:uFillTx/>
              <a:latin typeface="Century"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a:ln>
            <a:solidFill>
              <a:srgbClr val="993366"/>
            </a:solidFill>
          </a:ln>
        </p:spPr>
      </p:pic>
      <p:sp>
        <p:nvSpPr>
          <p:cNvPr id="17" name="Rectangle 16"/>
          <p:cNvSpPr/>
          <p:nvPr/>
        </p:nvSpPr>
        <p:spPr>
          <a:xfrm>
            <a:off x="214282" y="1214422"/>
            <a:ext cx="8643998" cy="1571636"/>
          </a:xfrm>
          <a:prstGeom prst="rect">
            <a:avLst/>
          </a:prstGeom>
          <a:noFill/>
          <a:ln w="38100">
            <a:solidFill>
              <a:srgbClr val="9933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Background (Graphics)</a:t>
            </a:r>
            <a:endParaRPr lang="en-US" sz="2400" dirty="0">
              <a:solidFill>
                <a:schemeClr val="tx1"/>
              </a:solidFill>
              <a:latin typeface="Century" pitchFamily="18" charset="0"/>
            </a:endParaRPr>
          </a:p>
        </p:txBody>
      </p:sp>
      <p:sp>
        <p:nvSpPr>
          <p:cNvPr id="4" name="Rectangle 3"/>
          <p:cNvSpPr/>
          <p:nvPr/>
        </p:nvSpPr>
        <p:spPr>
          <a:xfrm>
            <a:off x="214282" y="714356"/>
            <a:ext cx="8643998" cy="357190"/>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solidFill>
                  <a:schemeClr val="tx1"/>
                </a:solidFill>
                <a:latin typeface="Century" pitchFamily="18" charset="0"/>
              </a:rPr>
              <a:t>Search |</a:t>
            </a:r>
            <a:r>
              <a:rPr lang="en-CA" sz="2400" dirty="0" smtClean="0">
                <a:solidFill>
                  <a:schemeClr val="tx1"/>
                </a:solidFill>
                <a:latin typeface="Century" pitchFamily="18" charset="0"/>
              </a:rPr>
              <a:t>		    Navigation Bar</a:t>
            </a:r>
            <a:endParaRPr lang="en-US" sz="2400" dirty="0">
              <a:solidFill>
                <a:schemeClr val="tx1"/>
              </a:solidFill>
              <a:latin typeface="Century" pitchFamily="18" charset="0"/>
            </a:endParaRPr>
          </a:p>
        </p:txBody>
      </p:sp>
      <p:sp>
        <p:nvSpPr>
          <p:cNvPr id="5" name="Rectangle 4"/>
          <p:cNvSpPr/>
          <p:nvPr/>
        </p:nvSpPr>
        <p:spPr>
          <a:xfrm>
            <a:off x="357158" y="1357298"/>
            <a:ext cx="2286016" cy="1000132"/>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Title (Logo)</a:t>
            </a:r>
            <a:endParaRPr lang="en-US" sz="2400" dirty="0">
              <a:solidFill>
                <a:schemeClr val="tx1"/>
              </a:solidFill>
              <a:latin typeface="Century" pitchFamily="18" charset="0"/>
            </a:endParaRPr>
          </a:p>
        </p:txBody>
      </p:sp>
      <p:sp>
        <p:nvSpPr>
          <p:cNvPr id="6" name="Rectangle 5"/>
          <p:cNvSpPr/>
          <p:nvPr/>
        </p:nvSpPr>
        <p:spPr>
          <a:xfrm>
            <a:off x="214282" y="2928934"/>
            <a:ext cx="2071702" cy="192882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Media</a:t>
            </a:r>
            <a:endParaRPr lang="en-US" sz="2400" dirty="0">
              <a:solidFill>
                <a:schemeClr val="tx1"/>
              </a:solidFill>
              <a:latin typeface="Century" pitchFamily="18" charset="0"/>
            </a:endParaRPr>
          </a:p>
        </p:txBody>
      </p:sp>
      <p:sp>
        <p:nvSpPr>
          <p:cNvPr id="7" name="Rectangle 6"/>
          <p:cNvSpPr/>
          <p:nvPr/>
        </p:nvSpPr>
        <p:spPr>
          <a:xfrm>
            <a:off x="2428860" y="2928934"/>
            <a:ext cx="2071702" cy="192882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Media</a:t>
            </a:r>
            <a:endParaRPr lang="en-US" sz="2400" dirty="0">
              <a:solidFill>
                <a:schemeClr val="tx1"/>
              </a:solidFill>
              <a:latin typeface="Century" pitchFamily="18" charset="0"/>
            </a:endParaRPr>
          </a:p>
        </p:txBody>
      </p:sp>
      <p:sp>
        <p:nvSpPr>
          <p:cNvPr id="8" name="Rectangle 7"/>
          <p:cNvSpPr/>
          <p:nvPr/>
        </p:nvSpPr>
        <p:spPr>
          <a:xfrm>
            <a:off x="4643438" y="2928934"/>
            <a:ext cx="2071702" cy="192882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Media</a:t>
            </a:r>
            <a:endParaRPr lang="en-US" sz="2400" dirty="0">
              <a:solidFill>
                <a:schemeClr val="tx1"/>
              </a:solidFill>
              <a:latin typeface="Century" pitchFamily="18" charset="0"/>
            </a:endParaRPr>
          </a:p>
        </p:txBody>
      </p:sp>
      <p:sp>
        <p:nvSpPr>
          <p:cNvPr id="10" name="Rectangle 9"/>
          <p:cNvSpPr/>
          <p:nvPr/>
        </p:nvSpPr>
        <p:spPr>
          <a:xfrm>
            <a:off x="3214678" y="6286520"/>
            <a:ext cx="2786082" cy="428604"/>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Footer</a:t>
            </a:r>
            <a:endParaRPr lang="en-US" sz="2400" dirty="0">
              <a:solidFill>
                <a:schemeClr val="tx1"/>
              </a:solidFill>
              <a:latin typeface="Century" pitchFamily="18" charset="0"/>
            </a:endParaRPr>
          </a:p>
        </p:txBody>
      </p:sp>
      <p:sp>
        <p:nvSpPr>
          <p:cNvPr id="12" name="Rectangle 11"/>
          <p:cNvSpPr/>
          <p:nvPr/>
        </p:nvSpPr>
        <p:spPr>
          <a:xfrm>
            <a:off x="214282" y="4857760"/>
            <a:ext cx="2071702" cy="85725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Caption</a:t>
            </a:r>
            <a:endParaRPr lang="en-US" sz="2400" dirty="0">
              <a:solidFill>
                <a:schemeClr val="tx1"/>
              </a:solidFill>
              <a:latin typeface="Century" pitchFamily="18" charset="0"/>
            </a:endParaRPr>
          </a:p>
        </p:txBody>
      </p:sp>
      <p:sp>
        <p:nvSpPr>
          <p:cNvPr id="13" name="Rectangle 12"/>
          <p:cNvSpPr/>
          <p:nvPr/>
        </p:nvSpPr>
        <p:spPr>
          <a:xfrm>
            <a:off x="2428860" y="4857760"/>
            <a:ext cx="2071702" cy="85725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Caption</a:t>
            </a:r>
            <a:endParaRPr lang="en-US" sz="2400" dirty="0">
              <a:solidFill>
                <a:schemeClr val="tx1"/>
              </a:solidFill>
              <a:latin typeface="Century" pitchFamily="18" charset="0"/>
            </a:endParaRPr>
          </a:p>
        </p:txBody>
      </p:sp>
      <p:sp>
        <p:nvSpPr>
          <p:cNvPr id="14" name="Rectangle 13"/>
          <p:cNvSpPr/>
          <p:nvPr/>
        </p:nvSpPr>
        <p:spPr>
          <a:xfrm>
            <a:off x="4643438" y="4857760"/>
            <a:ext cx="2071702" cy="85725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Caption</a:t>
            </a:r>
            <a:endParaRPr lang="en-US" sz="2400" dirty="0">
              <a:solidFill>
                <a:schemeClr val="tx1"/>
              </a:solidFill>
              <a:latin typeface="Century" pitchFamily="18" charset="0"/>
            </a:endParaRPr>
          </a:p>
        </p:txBody>
      </p:sp>
      <p:sp>
        <p:nvSpPr>
          <p:cNvPr id="15" name="Rectangle 14"/>
          <p:cNvSpPr/>
          <p:nvPr/>
        </p:nvSpPr>
        <p:spPr>
          <a:xfrm>
            <a:off x="6858016" y="4857760"/>
            <a:ext cx="2071702" cy="85725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Caption</a:t>
            </a:r>
            <a:endParaRPr lang="en-US" sz="2400" dirty="0">
              <a:solidFill>
                <a:schemeClr val="tx1"/>
              </a:solidFill>
              <a:latin typeface="Century" pitchFamily="18" charset="0"/>
            </a:endParaRPr>
          </a:p>
        </p:txBody>
      </p:sp>
      <p:sp>
        <p:nvSpPr>
          <p:cNvPr id="9" name="Rectangle 8"/>
          <p:cNvSpPr/>
          <p:nvPr/>
        </p:nvSpPr>
        <p:spPr>
          <a:xfrm>
            <a:off x="6858016" y="2928934"/>
            <a:ext cx="2071702" cy="192882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Media</a:t>
            </a:r>
            <a:endParaRPr lang="en-US" sz="2400" dirty="0">
              <a:solidFill>
                <a:schemeClr val="tx1"/>
              </a:solidFill>
              <a:latin typeface="Century" pitchFamily="18" charset="0"/>
            </a:endParaRPr>
          </a:p>
        </p:txBody>
      </p:sp>
      <p:sp>
        <p:nvSpPr>
          <p:cNvPr id="20" name="Rectangle 19"/>
          <p:cNvSpPr/>
          <p:nvPr/>
        </p:nvSpPr>
        <p:spPr>
          <a:xfrm>
            <a:off x="88793" y="105432"/>
            <a:ext cx="982745" cy="680362"/>
          </a:xfrm>
          <a:prstGeom prst="rect">
            <a:avLst/>
          </a:prstGeom>
          <a:solidFill>
            <a:schemeClr val="tx2">
              <a:lumMod val="75000"/>
            </a:schemeClr>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lIns="32745" tIns="16372" rIns="32745" bIns="16372" rtlCol="0" anchor="ctr"/>
          <a:lstStyle/>
          <a:p>
            <a:pPr algn="ctr"/>
            <a:r>
              <a:rPr lang="en-CA" sz="1700" dirty="0" smtClean="0">
                <a:latin typeface="Agency FB" pitchFamily="34" charset="0"/>
              </a:rPr>
              <a:t>Wireframe</a:t>
            </a:r>
          </a:p>
          <a:p>
            <a:pPr algn="ctr"/>
            <a:r>
              <a:rPr lang="en-CA" sz="1700" dirty="0" smtClean="0">
                <a:latin typeface="Agency FB" pitchFamily="34" charset="0"/>
              </a:rPr>
              <a:t>(Homepage)</a:t>
            </a:r>
            <a:endParaRPr lang="en-US" sz="1700" dirty="0">
              <a:latin typeface="Agency FB"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p:cNvPicPr>
            <a:picLocks noChangeAspect="1" noChangeArrowheads="1"/>
          </p:cNvPicPr>
          <p:nvPr/>
        </p:nvPicPr>
        <p:blipFill>
          <a:blip r:embed="rId2"/>
          <a:stretch>
            <a:fillRect/>
          </a:stretch>
        </p:blipFill>
        <p:spPr bwMode="auto">
          <a:xfrm>
            <a:off x="0" y="0"/>
            <a:ext cx="9141312" cy="6858000"/>
          </a:xfrm>
          <a:prstGeom prst="rect">
            <a:avLst/>
          </a:prstGeom>
          <a:noFill/>
          <a:ln>
            <a:noFill/>
          </a:ln>
        </p:spPr>
      </p:pic>
      <p:sp>
        <p:nvSpPr>
          <p:cNvPr id="5" name="Title 1"/>
          <p:cNvSpPr txBox="1">
            <a:spLocks/>
          </p:cNvSpPr>
          <p:nvPr/>
        </p:nvSpPr>
        <p:spPr>
          <a:xfrm>
            <a:off x="685800" y="1500174"/>
            <a:ext cx="7772400" cy="1470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000" b="0" i="0" u="none" strike="noStrike" kern="1200" cap="none" spc="0" normalizeH="0" baseline="0" noProof="0" dirty="0" smtClean="0">
                <a:ln>
                  <a:noFill/>
                </a:ln>
                <a:solidFill>
                  <a:schemeClr val="bg1"/>
                </a:solidFill>
                <a:effectLst/>
                <a:uLnTx/>
                <a:uFillTx/>
                <a:latin typeface="Stencil" pitchFamily="82" charset="0"/>
                <a:ea typeface="+mj-ea"/>
                <a:cs typeface="+mj-cs"/>
              </a:rPr>
              <a:t>Learning From A Professional Website To Build Your Own Site</a:t>
            </a:r>
            <a:endParaRPr kumimoji="0" lang="en-US" sz="4000" b="0" i="0" u="none" strike="noStrike" kern="1200" cap="none" spc="0" normalizeH="0" baseline="0" noProof="0" dirty="0">
              <a:ln>
                <a:noFill/>
              </a:ln>
              <a:solidFill>
                <a:schemeClr val="bg1"/>
              </a:solidFill>
              <a:effectLst/>
              <a:uLnTx/>
              <a:uFillTx/>
              <a:latin typeface="Stencil" pitchFamily="82" charset="0"/>
              <a:ea typeface="+mj-ea"/>
              <a:cs typeface="+mj-cs"/>
            </a:endParaRPr>
          </a:p>
        </p:txBody>
      </p:sp>
      <p:pic>
        <p:nvPicPr>
          <p:cNvPr id="7" name="Picture 8" descr="https://mbtskoudsalg.com/images/spray-paint-line-png-4.png"/>
          <p:cNvPicPr>
            <a:picLocks noChangeAspect="1" noChangeArrowheads="1"/>
          </p:cNvPicPr>
          <p:nvPr/>
        </p:nvPicPr>
        <p:blipFill>
          <a:blip r:embed="rId3" cstate="print">
            <a:lum bright="70000" contrast="-70000"/>
          </a:blip>
          <a:srcRect/>
          <a:stretch>
            <a:fillRect/>
          </a:stretch>
        </p:blipFill>
        <p:spPr bwMode="auto">
          <a:xfrm flipH="1">
            <a:off x="6786578" y="2786058"/>
            <a:ext cx="1857388" cy="1857388"/>
          </a:xfrm>
          <a:prstGeom prst="rect">
            <a:avLst/>
          </a:prstGeom>
          <a:noFill/>
        </p:spPr>
      </p:pic>
      <p:pic>
        <p:nvPicPr>
          <p:cNvPr id="8" name="Picture 6" descr="https://mbtskoudsalg.com/images/spray-paint-drip-png-4.png"/>
          <p:cNvPicPr>
            <a:picLocks noChangeAspect="1" noChangeArrowheads="1"/>
          </p:cNvPicPr>
          <p:nvPr/>
        </p:nvPicPr>
        <p:blipFill>
          <a:blip r:embed="rId4" cstate="print"/>
          <a:stretch>
            <a:fillRect/>
          </a:stretch>
        </p:blipFill>
        <p:spPr bwMode="auto">
          <a:xfrm>
            <a:off x="1142976" y="3071810"/>
            <a:ext cx="6500858" cy="689990"/>
          </a:xfrm>
          <a:prstGeom prst="rect">
            <a:avLst/>
          </a:prstGeom>
          <a:noFill/>
          <a:ln>
            <a:noFill/>
          </a:ln>
        </p:spPr>
      </p:pic>
      <p:sp>
        <p:nvSpPr>
          <p:cNvPr id="9" name="Subtitle 2"/>
          <p:cNvSpPr txBox="1">
            <a:spLocks/>
          </p:cNvSpPr>
          <p:nvPr/>
        </p:nvSpPr>
        <p:spPr>
          <a:xfrm>
            <a:off x="1371600" y="3886200"/>
            <a:ext cx="6400800" cy="17526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CCT360</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Professor </a:t>
            </a:r>
            <a:r>
              <a:rPr kumimoji="0" lang="en-US" sz="1600" b="0" i="0" u="none" strike="noStrike" kern="1200" cap="none" spc="0" normalizeH="0" baseline="0" noProof="0" dirty="0" err="1" smtClean="0">
                <a:ln>
                  <a:noFill/>
                </a:ln>
                <a:solidFill>
                  <a:schemeClr val="bg1"/>
                </a:solidFill>
                <a:effectLst/>
                <a:uLnTx/>
                <a:uFillTx/>
                <a:latin typeface="Century" pitchFamily="18" charset="0"/>
                <a:ea typeface="+mn-ea"/>
                <a:cs typeface="Times New Roman" pitchFamily="18" charset="0"/>
              </a:rPr>
              <a:t>Ramtin</a:t>
            </a: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 L. </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Tuesday, 2PM - 5PM</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Date: October 16</a:t>
            </a:r>
            <a:r>
              <a:rPr kumimoji="0" lang="en-US" sz="1600" b="0" i="0" u="none" strike="noStrike" kern="1200" cap="none" spc="0" normalizeH="0" baseline="30000" noProof="0" dirty="0" smtClean="0">
                <a:ln>
                  <a:noFill/>
                </a:ln>
                <a:solidFill>
                  <a:schemeClr val="bg1"/>
                </a:solidFill>
                <a:effectLst/>
                <a:uLnTx/>
                <a:uFillTx/>
                <a:latin typeface="Century" pitchFamily="18" charset="0"/>
                <a:ea typeface="+mn-ea"/>
                <a:cs typeface="Times New Roman" pitchFamily="18" charset="0"/>
              </a:rPr>
              <a:t>th</a:t>
            </a: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 2018</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Project #1</a:t>
            </a: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Student Name: Syeda Nudrat Zehra</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bg1"/>
                </a:solidFill>
                <a:effectLst/>
                <a:uLnTx/>
                <a:uFillTx/>
                <a:latin typeface="Century" pitchFamily="18" charset="0"/>
                <a:ea typeface="+mn-ea"/>
                <a:cs typeface="Times New Roman" pitchFamily="18" charset="0"/>
              </a:rPr>
              <a:t>Student Number: 1003433965 (UTM); 991501216 (Sheridan)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a:ln>
            <a:solidFill>
              <a:srgbClr val="993366"/>
            </a:solidFill>
          </a:ln>
        </p:spPr>
      </p:pic>
      <p:sp>
        <p:nvSpPr>
          <p:cNvPr id="4" name="Rectangle 3"/>
          <p:cNvSpPr/>
          <p:nvPr/>
        </p:nvSpPr>
        <p:spPr>
          <a:xfrm>
            <a:off x="1571604" y="2857520"/>
            <a:ext cx="3286148" cy="85725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Sub-title</a:t>
            </a:r>
            <a:endParaRPr lang="en-US" sz="2400" dirty="0">
              <a:solidFill>
                <a:schemeClr val="tx1"/>
              </a:solidFill>
              <a:latin typeface="Century" pitchFamily="18" charset="0"/>
            </a:endParaRPr>
          </a:p>
        </p:txBody>
      </p:sp>
      <p:sp>
        <p:nvSpPr>
          <p:cNvPr id="9" name="Rectangle 8"/>
          <p:cNvSpPr/>
          <p:nvPr/>
        </p:nvSpPr>
        <p:spPr>
          <a:xfrm>
            <a:off x="1571604" y="3714776"/>
            <a:ext cx="3286148" cy="2143140"/>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Content</a:t>
            </a:r>
            <a:endParaRPr lang="en-US" sz="2400" dirty="0">
              <a:solidFill>
                <a:schemeClr val="tx1"/>
              </a:solidFill>
              <a:latin typeface="Century" pitchFamily="18" charset="0"/>
            </a:endParaRPr>
          </a:p>
        </p:txBody>
      </p:sp>
      <p:sp>
        <p:nvSpPr>
          <p:cNvPr id="14" name="Rectangle 13"/>
          <p:cNvSpPr/>
          <p:nvPr/>
        </p:nvSpPr>
        <p:spPr>
          <a:xfrm>
            <a:off x="214282" y="1214446"/>
            <a:ext cx="8643998" cy="1571636"/>
          </a:xfrm>
          <a:prstGeom prst="rect">
            <a:avLst/>
          </a:prstGeom>
          <a:noFill/>
          <a:ln w="38100">
            <a:solidFill>
              <a:srgbClr val="9933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			Background (Graphics)</a:t>
            </a:r>
            <a:endParaRPr lang="en-US" sz="2400" dirty="0">
              <a:solidFill>
                <a:schemeClr val="tx1"/>
              </a:solidFill>
              <a:latin typeface="Century" pitchFamily="18" charset="0"/>
            </a:endParaRPr>
          </a:p>
        </p:txBody>
      </p:sp>
      <p:sp>
        <p:nvSpPr>
          <p:cNvPr id="16" name="Rectangle 15"/>
          <p:cNvSpPr/>
          <p:nvPr/>
        </p:nvSpPr>
        <p:spPr>
          <a:xfrm>
            <a:off x="1785918" y="1357322"/>
            <a:ext cx="2286016" cy="1000132"/>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Title (Logo)</a:t>
            </a:r>
            <a:endParaRPr lang="en-US" sz="2400" dirty="0">
              <a:solidFill>
                <a:schemeClr val="tx1"/>
              </a:solidFill>
              <a:latin typeface="Century" pitchFamily="18" charset="0"/>
            </a:endParaRPr>
          </a:p>
        </p:txBody>
      </p:sp>
      <p:sp>
        <p:nvSpPr>
          <p:cNvPr id="20" name="Rectangle 19"/>
          <p:cNvSpPr/>
          <p:nvPr/>
        </p:nvSpPr>
        <p:spPr>
          <a:xfrm>
            <a:off x="3214678" y="6286544"/>
            <a:ext cx="2786082" cy="428604"/>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Footer</a:t>
            </a:r>
            <a:endParaRPr lang="en-US" sz="2400" dirty="0">
              <a:solidFill>
                <a:schemeClr val="tx1"/>
              </a:solidFill>
              <a:latin typeface="Century" pitchFamily="18" charset="0"/>
            </a:endParaRPr>
          </a:p>
        </p:txBody>
      </p:sp>
      <p:sp>
        <p:nvSpPr>
          <p:cNvPr id="21" name="Rectangle 20"/>
          <p:cNvSpPr/>
          <p:nvPr/>
        </p:nvSpPr>
        <p:spPr>
          <a:xfrm>
            <a:off x="5072066" y="2857520"/>
            <a:ext cx="2643206" cy="1871676"/>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Media</a:t>
            </a:r>
            <a:endParaRPr lang="en-US" sz="2400" dirty="0">
              <a:solidFill>
                <a:schemeClr val="tx1"/>
              </a:solidFill>
              <a:latin typeface="Century" pitchFamily="18" charset="0"/>
            </a:endParaRPr>
          </a:p>
        </p:txBody>
      </p:sp>
      <p:sp>
        <p:nvSpPr>
          <p:cNvPr id="22" name="Rectangle 21"/>
          <p:cNvSpPr/>
          <p:nvPr/>
        </p:nvSpPr>
        <p:spPr>
          <a:xfrm>
            <a:off x="5072066" y="4729196"/>
            <a:ext cx="2643206" cy="928694"/>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solidFill>
                  <a:schemeClr val="tx1"/>
                </a:solidFill>
                <a:latin typeface="Century" pitchFamily="18" charset="0"/>
              </a:rPr>
              <a:t>Caption</a:t>
            </a:r>
            <a:endParaRPr lang="en-US" sz="2400" dirty="0">
              <a:solidFill>
                <a:schemeClr val="tx1"/>
              </a:solidFill>
              <a:latin typeface="Century" pitchFamily="18" charset="0"/>
            </a:endParaRPr>
          </a:p>
        </p:txBody>
      </p:sp>
      <p:sp>
        <p:nvSpPr>
          <p:cNvPr id="34" name="Rectangle 33"/>
          <p:cNvSpPr/>
          <p:nvPr/>
        </p:nvSpPr>
        <p:spPr>
          <a:xfrm>
            <a:off x="214282" y="714356"/>
            <a:ext cx="8643998" cy="357190"/>
          </a:xfrm>
          <a:prstGeom prst="rect">
            <a:avLst/>
          </a:prstGeom>
          <a:noFill/>
          <a:ln w="3810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solidFill>
                  <a:schemeClr val="tx1"/>
                </a:solidFill>
                <a:latin typeface="Century" pitchFamily="18" charset="0"/>
              </a:rPr>
              <a:t>Search |</a:t>
            </a:r>
            <a:r>
              <a:rPr lang="en-CA" sz="2400" dirty="0" smtClean="0">
                <a:solidFill>
                  <a:schemeClr val="tx1"/>
                </a:solidFill>
                <a:latin typeface="Century" pitchFamily="18" charset="0"/>
              </a:rPr>
              <a:t>		    Navigation Bar</a:t>
            </a:r>
            <a:endParaRPr lang="en-US" sz="2400" dirty="0">
              <a:solidFill>
                <a:schemeClr val="tx1"/>
              </a:solidFill>
              <a:latin typeface="Century" pitchFamily="18" charset="0"/>
            </a:endParaRPr>
          </a:p>
        </p:txBody>
      </p:sp>
      <p:sp>
        <p:nvSpPr>
          <p:cNvPr id="35" name="Rectangle 34"/>
          <p:cNvSpPr/>
          <p:nvPr/>
        </p:nvSpPr>
        <p:spPr>
          <a:xfrm>
            <a:off x="88793" y="105432"/>
            <a:ext cx="982745" cy="680362"/>
          </a:xfrm>
          <a:prstGeom prst="rect">
            <a:avLst/>
          </a:prstGeom>
          <a:solidFill>
            <a:schemeClr val="tx2">
              <a:lumMod val="75000"/>
            </a:schemeClr>
          </a:solidFill>
          <a:ln>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lIns="32745" tIns="16372" rIns="32745" bIns="16372" rtlCol="0" anchor="ctr"/>
          <a:lstStyle/>
          <a:p>
            <a:pPr algn="ctr"/>
            <a:r>
              <a:rPr lang="en-CA" sz="1700" dirty="0" smtClean="0">
                <a:latin typeface="Agency FB" pitchFamily="34" charset="0"/>
              </a:rPr>
              <a:t>Wireframe</a:t>
            </a:r>
          </a:p>
          <a:p>
            <a:pPr algn="ctr"/>
            <a:r>
              <a:rPr lang="en-CA" sz="1700" dirty="0" smtClean="0">
                <a:latin typeface="Agency FB" pitchFamily="34" charset="0"/>
              </a:rPr>
              <a:t>(Inner Page)</a:t>
            </a:r>
            <a:endParaRPr lang="en-US" sz="1700" dirty="0">
              <a:latin typeface="Agency FB"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a:ln>
            <a:solidFill>
              <a:srgbClr val="993366"/>
            </a:solidFill>
          </a:ln>
        </p:spPr>
      </p:pic>
      <p:pic>
        <p:nvPicPr>
          <p:cNvPr id="13" name="Picture 4"/>
          <p:cNvPicPr>
            <a:picLocks noChangeAspect="1" noChangeArrowheads="1"/>
          </p:cNvPicPr>
          <p:nvPr/>
        </p:nvPicPr>
        <p:blipFill>
          <a:blip r:embed="rId3"/>
          <a:srcRect l="36786" t="24414" r="18741" b="16015"/>
          <a:stretch>
            <a:fillRect/>
          </a:stretch>
        </p:blipFill>
        <p:spPr bwMode="auto">
          <a:xfrm>
            <a:off x="1714480" y="1428736"/>
            <a:ext cx="5786478" cy="4357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3"/>
          <p:cNvSpPr>
            <a:spLocks noGrp="1"/>
          </p:cNvSpPr>
          <p:nvPr>
            <p:ph type="title"/>
          </p:nvPr>
        </p:nvSpPr>
        <p:spPr/>
        <p:txBody>
          <a:bodyPr>
            <a:normAutofit fontScale="90000"/>
          </a:bodyPr>
          <a:lstStyle/>
          <a:p>
            <a:r>
              <a:rPr lang="en-CA" dirty="0" smtClean="0">
                <a:latin typeface="Stencil" pitchFamily="82" charset="0"/>
              </a:rPr>
              <a:t>Navigation </a:t>
            </a:r>
            <a:br>
              <a:rPr lang="en-CA" dirty="0" smtClean="0">
                <a:latin typeface="Stencil" pitchFamily="82" charset="0"/>
              </a:rPr>
            </a:br>
            <a:r>
              <a:rPr lang="en-CA" sz="2800" dirty="0" smtClean="0">
                <a:latin typeface="Stencil" pitchFamily="82" charset="0"/>
              </a:rPr>
              <a:t>(Labels)</a:t>
            </a:r>
            <a:endParaRPr lang="en-US" dirty="0">
              <a:latin typeface="Stencil" pitchFamily="82" charset="0"/>
            </a:endParaRPr>
          </a:p>
        </p:txBody>
      </p:sp>
      <p:sp>
        <p:nvSpPr>
          <p:cNvPr id="5" name="TextBox 4"/>
          <p:cNvSpPr txBox="1"/>
          <p:nvPr/>
        </p:nvSpPr>
        <p:spPr>
          <a:xfrm>
            <a:off x="7786710" y="1643050"/>
            <a:ext cx="1181217" cy="894838"/>
          </a:xfrm>
          <a:prstGeom prst="rect">
            <a:avLst/>
          </a:prstGeom>
        </p:spPr>
        <p:style>
          <a:lnRef idx="1">
            <a:schemeClr val="accent2"/>
          </a:lnRef>
          <a:fillRef idx="2">
            <a:schemeClr val="accent2"/>
          </a:fillRef>
          <a:effectRef idx="1">
            <a:schemeClr val="accent2"/>
          </a:effectRef>
          <a:fontRef idx="minor">
            <a:schemeClr val="dk1"/>
          </a:fontRef>
        </p:style>
        <p:txBody>
          <a:bodyPr wrap="square" lIns="32745" tIns="16372" rIns="32745" bIns="16372" rtlCol="0">
            <a:spAutoFit/>
          </a:bodyPr>
          <a:lstStyle/>
          <a:p>
            <a:pPr algn="ctr"/>
            <a:r>
              <a:rPr lang="en-CA" sz="1400" dirty="0" smtClean="0">
                <a:latin typeface="Century" pitchFamily="18" charset="0"/>
              </a:rPr>
              <a:t>Structural</a:t>
            </a:r>
          </a:p>
          <a:p>
            <a:pPr algn="ctr"/>
            <a:r>
              <a:rPr lang="en-CA" sz="1400" dirty="0" smtClean="0">
                <a:latin typeface="Century" pitchFamily="18" charset="0"/>
              </a:rPr>
              <a:t>Navigation</a:t>
            </a:r>
          </a:p>
          <a:p>
            <a:pPr algn="ctr"/>
            <a:r>
              <a:rPr lang="en-CA" sz="1400" dirty="0" smtClean="0">
                <a:latin typeface="Century" pitchFamily="18" charset="0"/>
              </a:rPr>
              <a:t>(Global - Menu)</a:t>
            </a:r>
            <a:endParaRPr lang="en-US" sz="1400" dirty="0">
              <a:latin typeface="Century" pitchFamily="18" charset="0"/>
            </a:endParaRPr>
          </a:p>
        </p:txBody>
      </p:sp>
      <p:sp>
        <p:nvSpPr>
          <p:cNvPr id="6" name="TextBox 5"/>
          <p:cNvSpPr txBox="1"/>
          <p:nvPr/>
        </p:nvSpPr>
        <p:spPr>
          <a:xfrm>
            <a:off x="285720" y="5143512"/>
            <a:ext cx="1075331" cy="679395"/>
          </a:xfrm>
          <a:prstGeom prst="rect">
            <a:avLst/>
          </a:prstGeom>
        </p:spPr>
        <p:style>
          <a:lnRef idx="1">
            <a:schemeClr val="accent2"/>
          </a:lnRef>
          <a:fillRef idx="2">
            <a:schemeClr val="accent2"/>
          </a:fillRef>
          <a:effectRef idx="1">
            <a:schemeClr val="accent2"/>
          </a:effectRef>
          <a:fontRef idx="minor">
            <a:schemeClr val="dk1"/>
          </a:fontRef>
        </p:style>
        <p:txBody>
          <a:bodyPr wrap="square" lIns="32745" tIns="16372" rIns="32745" bIns="16372" rtlCol="0">
            <a:spAutoFit/>
          </a:bodyPr>
          <a:lstStyle/>
          <a:p>
            <a:pPr algn="ctr"/>
            <a:r>
              <a:rPr lang="en-CA" sz="1400" dirty="0" smtClean="0">
                <a:latin typeface="Century" pitchFamily="18" charset="0"/>
              </a:rPr>
              <a:t>Associative</a:t>
            </a:r>
          </a:p>
          <a:p>
            <a:pPr algn="ctr"/>
            <a:r>
              <a:rPr lang="en-CA" sz="1400" dirty="0" smtClean="0">
                <a:latin typeface="Century" pitchFamily="18" charset="0"/>
              </a:rPr>
              <a:t>Navigation</a:t>
            </a:r>
          </a:p>
          <a:p>
            <a:pPr algn="ctr"/>
            <a:r>
              <a:rPr lang="en-CA" sz="1400" dirty="0" smtClean="0">
                <a:latin typeface="Century" pitchFamily="18" charset="0"/>
              </a:rPr>
              <a:t>(Footer)</a:t>
            </a:r>
            <a:endParaRPr lang="en-US" sz="1400" dirty="0">
              <a:latin typeface="Century" pitchFamily="18" charset="0"/>
            </a:endParaRPr>
          </a:p>
        </p:txBody>
      </p:sp>
      <p:sp>
        <p:nvSpPr>
          <p:cNvPr id="7" name="TextBox 6"/>
          <p:cNvSpPr txBox="1"/>
          <p:nvPr/>
        </p:nvSpPr>
        <p:spPr>
          <a:xfrm>
            <a:off x="357158" y="1643050"/>
            <a:ext cx="1150190" cy="894838"/>
          </a:xfrm>
          <a:prstGeom prst="rect">
            <a:avLst/>
          </a:prstGeom>
        </p:spPr>
        <p:style>
          <a:lnRef idx="1">
            <a:schemeClr val="accent2"/>
          </a:lnRef>
          <a:fillRef idx="2">
            <a:schemeClr val="accent2"/>
          </a:fillRef>
          <a:effectRef idx="1">
            <a:schemeClr val="accent2"/>
          </a:effectRef>
          <a:fontRef idx="minor">
            <a:schemeClr val="dk1"/>
          </a:fontRef>
        </p:style>
        <p:txBody>
          <a:bodyPr wrap="square" lIns="32745" tIns="16372" rIns="32745" bIns="16372" rtlCol="0">
            <a:spAutoFit/>
          </a:bodyPr>
          <a:lstStyle/>
          <a:p>
            <a:pPr algn="ctr"/>
            <a:r>
              <a:rPr lang="en-CA" sz="1400" dirty="0" smtClean="0">
                <a:latin typeface="Century" pitchFamily="18" charset="0"/>
              </a:rPr>
              <a:t>Utility</a:t>
            </a:r>
          </a:p>
          <a:p>
            <a:pPr algn="ctr"/>
            <a:r>
              <a:rPr lang="en-CA" sz="1400" dirty="0" smtClean="0">
                <a:latin typeface="Century" pitchFamily="18" charset="0"/>
              </a:rPr>
              <a:t>Navigation</a:t>
            </a:r>
          </a:p>
          <a:p>
            <a:pPr algn="ctr"/>
            <a:r>
              <a:rPr lang="en-CA" sz="1400" dirty="0" smtClean="0">
                <a:latin typeface="Century" pitchFamily="18" charset="0"/>
              </a:rPr>
              <a:t>(Search Engine)</a:t>
            </a:r>
            <a:endParaRPr lang="en-US" sz="1400" dirty="0">
              <a:latin typeface="Century" pitchFamily="18" charset="0"/>
            </a:endParaRPr>
          </a:p>
        </p:txBody>
      </p:sp>
      <p:sp>
        <p:nvSpPr>
          <p:cNvPr id="8" name="Left Arrow 7"/>
          <p:cNvSpPr/>
          <p:nvPr/>
        </p:nvSpPr>
        <p:spPr>
          <a:xfrm>
            <a:off x="7215206" y="1915195"/>
            <a:ext cx="565078" cy="299359"/>
          </a:xfrm>
          <a:prstGeom prst="leftArrow">
            <a:avLst/>
          </a:prstGeom>
        </p:spPr>
        <p:style>
          <a:lnRef idx="0">
            <a:schemeClr val="accent2"/>
          </a:lnRef>
          <a:fillRef idx="3">
            <a:schemeClr val="accent2"/>
          </a:fillRef>
          <a:effectRef idx="3">
            <a:schemeClr val="accent2"/>
          </a:effectRef>
          <a:fontRef idx="minor">
            <a:schemeClr val="lt1"/>
          </a:fontRef>
        </p:style>
        <p:txBody>
          <a:bodyPr lIns="32745" tIns="16372" rIns="32745" bIns="16372" rtlCol="0" anchor="ctr"/>
          <a:lstStyle/>
          <a:p>
            <a:pPr algn="ctr"/>
            <a:endParaRPr lang="en-US"/>
          </a:p>
        </p:txBody>
      </p:sp>
      <p:sp>
        <p:nvSpPr>
          <p:cNvPr id="9" name="Right Arrow 8"/>
          <p:cNvSpPr/>
          <p:nvPr/>
        </p:nvSpPr>
        <p:spPr>
          <a:xfrm>
            <a:off x="1486556" y="1857364"/>
            <a:ext cx="370800" cy="408217"/>
          </a:xfrm>
          <a:prstGeom prst="rightArrow">
            <a:avLst/>
          </a:prstGeom>
        </p:spPr>
        <p:style>
          <a:lnRef idx="0">
            <a:schemeClr val="accent2"/>
          </a:lnRef>
          <a:fillRef idx="3">
            <a:schemeClr val="accent2"/>
          </a:fillRef>
          <a:effectRef idx="3">
            <a:schemeClr val="accent2"/>
          </a:effectRef>
          <a:fontRef idx="minor">
            <a:schemeClr val="lt1"/>
          </a:fontRef>
        </p:style>
        <p:txBody>
          <a:bodyPr lIns="32745" tIns="16372" rIns="32745" bIns="16372" rtlCol="0" anchor="ctr"/>
          <a:lstStyle/>
          <a:p>
            <a:pPr algn="ctr"/>
            <a:endParaRPr lang="en-US"/>
          </a:p>
        </p:txBody>
      </p:sp>
      <p:sp>
        <p:nvSpPr>
          <p:cNvPr id="10" name="Right Arrow 9"/>
          <p:cNvSpPr/>
          <p:nvPr/>
        </p:nvSpPr>
        <p:spPr>
          <a:xfrm>
            <a:off x="1357290" y="5429264"/>
            <a:ext cx="2428892" cy="357190"/>
          </a:xfrm>
          <a:prstGeom prst="rightArrow">
            <a:avLst/>
          </a:prstGeom>
        </p:spPr>
        <p:style>
          <a:lnRef idx="0">
            <a:schemeClr val="accent2"/>
          </a:lnRef>
          <a:fillRef idx="3">
            <a:schemeClr val="accent2"/>
          </a:fillRef>
          <a:effectRef idx="3">
            <a:schemeClr val="accent2"/>
          </a:effectRef>
          <a:fontRef idx="minor">
            <a:schemeClr val="lt1"/>
          </a:fontRef>
        </p:style>
        <p:txBody>
          <a:bodyPr lIns="32745" tIns="16372" rIns="32745" bIns="16372"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CA" dirty="0" smtClean="0">
                <a:latin typeface="Stencil" pitchFamily="82" charset="0"/>
              </a:rPr>
              <a:t>Principles of Usability</a:t>
            </a:r>
            <a:endParaRPr lang="en-US" dirty="0">
              <a:latin typeface="Stencil" pitchFamily="82" charset="0"/>
            </a:endParaRPr>
          </a:p>
        </p:txBody>
      </p:sp>
      <p:sp>
        <p:nvSpPr>
          <p:cNvPr id="3" name="Content Placeholder 2"/>
          <p:cNvSpPr>
            <a:spLocks noGrp="1"/>
          </p:cNvSpPr>
          <p:nvPr>
            <p:ph idx="1"/>
          </p:nvPr>
        </p:nvSpPr>
        <p:spPr/>
        <p:txBody>
          <a:bodyPr>
            <a:normAutofit/>
          </a:bodyPr>
          <a:lstStyle/>
          <a:p>
            <a:pPr marL="0" indent="0">
              <a:buNone/>
            </a:pPr>
            <a:r>
              <a:rPr lang="en-GB" sz="1800" b="1" dirty="0" smtClean="0">
                <a:latin typeface="Century" pitchFamily="18" charset="0"/>
              </a:rPr>
              <a:t>Wireframes</a:t>
            </a:r>
          </a:p>
          <a:p>
            <a:pPr marL="0" indent="360363">
              <a:buNone/>
            </a:pPr>
            <a:r>
              <a:rPr lang="en-GB" sz="1800" dirty="0" smtClean="0">
                <a:latin typeface="Century" pitchFamily="18" charset="0"/>
              </a:rPr>
              <a:t>The wireframes respond to the personas effectively because the homepage and inner page provide a decent amount of information, specifically about the artwork that both Amanda and Fahim want to learn more about. The homepage illustrates a wide amount of artworks that Amanda can choose from, to display in the exhibition. On the other hand, Fahim is essentially looking at the political related artworks displayed in the navigation bar. </a:t>
            </a:r>
          </a:p>
          <a:p>
            <a:pPr marL="0" indent="0">
              <a:buNone/>
            </a:pPr>
            <a:endParaRPr lang="en-GB" sz="1800" dirty="0" smtClean="0">
              <a:latin typeface="Century" pitchFamily="18" charset="0"/>
            </a:endParaRPr>
          </a:p>
          <a:p>
            <a:pPr marL="0" indent="0">
              <a:buNone/>
            </a:pPr>
            <a:r>
              <a:rPr lang="en-GB" sz="1800" b="1" dirty="0" smtClean="0">
                <a:latin typeface="Century" pitchFamily="18" charset="0"/>
              </a:rPr>
              <a:t>Information Architecture: Node-links</a:t>
            </a:r>
          </a:p>
          <a:p>
            <a:pPr marL="0" indent="360363">
              <a:buNone/>
            </a:pPr>
            <a:r>
              <a:rPr lang="en-GB" sz="1800" dirty="0" smtClean="0">
                <a:latin typeface="Century" pitchFamily="18" charset="0"/>
              </a:rPr>
              <a:t>The modified node-link of the Wikipedia page was purposely designed in such way that it can assist the users to find what they are looking for easily. Otherwise, the non-modified node-link consists of a lot of information that the user may get confused and may not want to invest more time to explore the site. </a:t>
            </a:r>
            <a:endParaRPr lang="en-US" sz="1800" dirty="0">
              <a:latin typeface="Century"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CA" dirty="0" smtClean="0">
                <a:latin typeface="Stencil" pitchFamily="82" charset="0"/>
              </a:rPr>
              <a:t>References</a:t>
            </a:r>
            <a:endParaRPr lang="en-US" dirty="0">
              <a:latin typeface="Stencil" pitchFamily="82" charset="0"/>
            </a:endParaRPr>
          </a:p>
        </p:txBody>
      </p:sp>
      <p:sp>
        <p:nvSpPr>
          <p:cNvPr id="3" name="Content Placeholder 2"/>
          <p:cNvSpPr>
            <a:spLocks noGrp="1"/>
          </p:cNvSpPr>
          <p:nvPr>
            <p:ph idx="1"/>
          </p:nvPr>
        </p:nvSpPr>
        <p:spPr/>
        <p:txBody>
          <a:bodyPr>
            <a:normAutofit fontScale="62500" lnSpcReduction="20000"/>
          </a:bodyPr>
          <a:lstStyle/>
          <a:p>
            <a:r>
              <a:rPr lang="en-US" dirty="0" smtClean="0"/>
              <a:t>12 Grunge Spray X (PNG Transparent). (</a:t>
            </a:r>
            <a:r>
              <a:rPr lang="en-US" dirty="0" err="1" smtClean="0"/>
              <a:t>n.d</a:t>
            </a:r>
            <a:r>
              <a:rPr lang="en-US" dirty="0" smtClean="0"/>
              <a:t>.). </a:t>
            </a:r>
            <a:r>
              <a:rPr lang="en-GB" dirty="0" smtClean="0">
                <a:solidFill>
                  <a:schemeClr val="bg1"/>
                </a:solidFill>
              </a:rPr>
              <a:t>Retrieved from </a:t>
            </a:r>
            <a:r>
              <a:rPr lang="en-US" dirty="0" smtClean="0">
                <a:latin typeface="Century" pitchFamily="18" charset="0"/>
                <a:hlinkClick r:id="rId3"/>
              </a:rPr>
              <a:t>http://www.onlygfx.com/26-grunge-spray-paint-stroke-banner-png-transparent-svg/</a:t>
            </a:r>
            <a:r>
              <a:rPr lang="en-US" dirty="0" smtClean="0">
                <a:latin typeface="Century" pitchFamily="18" charset="0"/>
              </a:rPr>
              <a:t> </a:t>
            </a:r>
            <a:endParaRPr lang="en-US" dirty="0" smtClean="0">
              <a:latin typeface="Century" pitchFamily="18" charset="0"/>
              <a:hlinkClick r:id="rId4"/>
            </a:endParaRPr>
          </a:p>
          <a:p>
            <a:r>
              <a:rPr lang="en-US" dirty="0" smtClean="0"/>
              <a:t>Spray Splatter Hi-res . (</a:t>
            </a:r>
            <a:r>
              <a:rPr lang="en-US" dirty="0" err="1" smtClean="0"/>
              <a:t>n.d</a:t>
            </a:r>
            <a:r>
              <a:rPr lang="en-US" dirty="0" smtClean="0"/>
              <a:t>.). </a:t>
            </a:r>
            <a:r>
              <a:rPr lang="en-GB" dirty="0" smtClean="0">
                <a:solidFill>
                  <a:schemeClr val="bg1"/>
                </a:solidFill>
              </a:rPr>
              <a:t>Retrieved from </a:t>
            </a:r>
            <a:r>
              <a:rPr lang="en-US" dirty="0" smtClean="0">
                <a:latin typeface="Century" pitchFamily="18" charset="0"/>
                <a:hlinkClick r:id="rId4"/>
              </a:rPr>
              <a:t>https://images.vectorhq.com/images/previews/d01/spray-splatter-hi-res-psd-462517.png</a:t>
            </a:r>
            <a:endParaRPr lang="en-US" dirty="0" smtClean="0">
              <a:latin typeface="Century" pitchFamily="18" charset="0"/>
            </a:endParaRPr>
          </a:p>
          <a:p>
            <a:r>
              <a:rPr lang="en-US" dirty="0" smtClean="0"/>
              <a:t>26 Grunge Spray Paint Stroke Banner . (</a:t>
            </a:r>
            <a:r>
              <a:rPr lang="en-US" dirty="0" err="1" smtClean="0"/>
              <a:t>n.d</a:t>
            </a:r>
            <a:r>
              <a:rPr lang="en-US" dirty="0" smtClean="0"/>
              <a:t>.). </a:t>
            </a:r>
            <a:r>
              <a:rPr lang="en-GB" dirty="0" smtClean="0">
                <a:solidFill>
                  <a:schemeClr val="bg1"/>
                </a:solidFill>
              </a:rPr>
              <a:t>Retrieved from </a:t>
            </a:r>
            <a:r>
              <a:rPr lang="en-US" dirty="0" smtClean="0">
                <a:latin typeface="Century" pitchFamily="18" charset="0"/>
                <a:hlinkClick r:id="rId5"/>
              </a:rPr>
              <a:t>https://mbtskoudsalg.com/images/spray-paint-drip-png-4.png</a:t>
            </a:r>
            <a:endParaRPr lang="en-US" dirty="0" smtClean="0">
              <a:latin typeface="Century" pitchFamily="18" charset="0"/>
            </a:endParaRPr>
          </a:p>
          <a:p>
            <a:r>
              <a:rPr lang="en-GB" dirty="0" smtClean="0"/>
              <a:t>15 Transparent </a:t>
            </a:r>
            <a:r>
              <a:rPr lang="en-GB" dirty="0" err="1" smtClean="0"/>
              <a:t>spraypaint</a:t>
            </a:r>
            <a:r>
              <a:rPr lang="en-GB" dirty="0" smtClean="0"/>
              <a:t> clip art free for download .</a:t>
            </a:r>
            <a:r>
              <a:rPr lang="en-US" dirty="0" smtClean="0"/>
              <a:t>(</a:t>
            </a:r>
            <a:r>
              <a:rPr lang="en-US" dirty="0" err="1" smtClean="0"/>
              <a:t>n.d</a:t>
            </a:r>
            <a:r>
              <a:rPr lang="en-US" dirty="0" smtClean="0"/>
              <a:t>.). </a:t>
            </a:r>
            <a:r>
              <a:rPr lang="en-GB" dirty="0" smtClean="0">
                <a:solidFill>
                  <a:schemeClr val="bg1"/>
                </a:solidFill>
              </a:rPr>
              <a:t>Retrieved from </a:t>
            </a:r>
            <a:endParaRPr lang="en-GB" dirty="0" smtClean="0">
              <a:solidFill>
                <a:schemeClr val="bg1"/>
              </a:solidFill>
              <a:latin typeface="Century" pitchFamily="18" charset="0"/>
              <a:hlinkClick r:id="rId6"/>
            </a:endParaRPr>
          </a:p>
          <a:p>
            <a:r>
              <a:rPr lang="en-US" dirty="0" smtClean="0">
                <a:latin typeface="Century" pitchFamily="18" charset="0"/>
                <a:hlinkClick r:id="rId6"/>
              </a:rPr>
              <a:t>https://ubisafe.org/explore/transparent-spraypaint-clip-art/</a:t>
            </a:r>
            <a:r>
              <a:rPr lang="en-US" dirty="0" smtClean="0">
                <a:latin typeface="Century" pitchFamily="18" charset="0"/>
              </a:rPr>
              <a:t> </a:t>
            </a:r>
          </a:p>
          <a:p>
            <a:r>
              <a:rPr lang="en-CA" dirty="0" err="1" smtClean="0">
                <a:latin typeface="Century" pitchFamily="18" charset="0"/>
              </a:rPr>
              <a:t>Flaticon</a:t>
            </a:r>
            <a:r>
              <a:rPr lang="en-CA" dirty="0" smtClean="0">
                <a:latin typeface="Century" pitchFamily="18" charset="0"/>
              </a:rPr>
              <a:t>. </a:t>
            </a:r>
            <a:r>
              <a:rPr lang="en-US" dirty="0" smtClean="0"/>
              <a:t>(</a:t>
            </a:r>
            <a:r>
              <a:rPr lang="en-US" dirty="0" err="1" smtClean="0"/>
              <a:t>n.d</a:t>
            </a:r>
            <a:r>
              <a:rPr lang="en-US" dirty="0" smtClean="0"/>
              <a:t>.). </a:t>
            </a:r>
            <a:r>
              <a:rPr lang="en-GB" dirty="0" smtClean="0">
                <a:solidFill>
                  <a:schemeClr val="bg1"/>
                </a:solidFill>
              </a:rPr>
              <a:t>Retrieved from </a:t>
            </a:r>
            <a:r>
              <a:rPr lang="en-GB" dirty="0" smtClean="0">
                <a:solidFill>
                  <a:schemeClr val="bg1"/>
                </a:solidFill>
                <a:hlinkClick r:id="rId7"/>
              </a:rPr>
              <a:t>https://www.flaticon.es/icono-gratis/usuario_219984</a:t>
            </a:r>
            <a:r>
              <a:rPr lang="en-GB" dirty="0" smtClean="0">
                <a:solidFill>
                  <a:schemeClr val="bg1"/>
                </a:solidFill>
              </a:rPr>
              <a:t> </a:t>
            </a:r>
          </a:p>
          <a:p>
            <a:r>
              <a:rPr lang="en-US" dirty="0" err="1" smtClean="0"/>
              <a:t>Brithouse</a:t>
            </a:r>
            <a:r>
              <a:rPr lang="en-US" dirty="0" smtClean="0"/>
              <a:t>. </a:t>
            </a:r>
            <a:r>
              <a:rPr lang="en-US" dirty="0" err="1" smtClean="0"/>
              <a:t>n.d</a:t>
            </a:r>
            <a:r>
              <a:rPr lang="en-US" dirty="0" smtClean="0"/>
              <a:t>.). </a:t>
            </a:r>
            <a:r>
              <a:rPr lang="en-GB" dirty="0" smtClean="0">
                <a:solidFill>
                  <a:schemeClr val="bg1"/>
                </a:solidFill>
              </a:rPr>
              <a:t>Retrieved from </a:t>
            </a:r>
            <a:r>
              <a:rPr lang="en-US" dirty="0" smtClean="0">
                <a:latin typeface="Century" pitchFamily="18" charset="0"/>
                <a:hlinkClick r:id="rId8"/>
              </a:rPr>
              <a:t>http://brithouse.ru/profile/imranmurtazov/</a:t>
            </a:r>
            <a:r>
              <a:rPr lang="en-US" dirty="0" smtClean="0">
                <a:latin typeface="Century" pitchFamily="18" charset="0"/>
              </a:rPr>
              <a:t> </a:t>
            </a:r>
          </a:p>
          <a:p>
            <a:r>
              <a:rPr lang="en-US" dirty="0" smtClean="0">
                <a:latin typeface="Century" pitchFamily="18" charset="0"/>
                <a:hlinkClick r:id="rId9"/>
              </a:rPr>
              <a:t>https://en.wikipedia.org/wiki/Banksy</a:t>
            </a:r>
            <a:r>
              <a:rPr lang="en-US" dirty="0" smtClean="0">
                <a:latin typeface="Century" pitchFamily="18" charset="0"/>
              </a:rPr>
              <a:t> </a:t>
            </a:r>
          </a:p>
          <a:p>
            <a:r>
              <a:rPr lang="en-US" dirty="0" smtClean="0">
                <a:latin typeface="Century" pitchFamily="18" charset="0"/>
                <a:hlinkClick r:id="rId10"/>
              </a:rPr>
              <a:t>https://ugsmag.com/</a:t>
            </a:r>
            <a:r>
              <a:rPr lang="en-US" dirty="0" smtClean="0">
                <a:latin typeface="Century" pitchFamily="18" charset="0"/>
              </a:rPr>
              <a:t> </a:t>
            </a:r>
          </a:p>
          <a:p>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CA" dirty="0" smtClean="0">
                <a:latin typeface="Stencil" pitchFamily="82" charset="0"/>
              </a:rPr>
              <a:t>Assignment Information</a:t>
            </a:r>
            <a:endParaRPr lang="en-US" dirty="0">
              <a:latin typeface="Stencil" pitchFamily="82" charset="0"/>
            </a:endParaRPr>
          </a:p>
        </p:txBody>
      </p:sp>
      <p:sp>
        <p:nvSpPr>
          <p:cNvPr id="3" name="Content Placeholder 2"/>
          <p:cNvSpPr>
            <a:spLocks noGrp="1"/>
          </p:cNvSpPr>
          <p:nvPr>
            <p:ph idx="1"/>
          </p:nvPr>
        </p:nvSpPr>
        <p:spPr/>
        <p:txBody>
          <a:bodyPr/>
          <a:lstStyle/>
          <a:p>
            <a:pPr>
              <a:buNone/>
            </a:pPr>
            <a:r>
              <a:rPr lang="en-CA" b="1" dirty="0" smtClean="0">
                <a:latin typeface="Century" pitchFamily="18" charset="0"/>
              </a:rPr>
              <a:t>Wikipedia Page</a:t>
            </a:r>
          </a:p>
          <a:p>
            <a:pPr lvl="1"/>
            <a:r>
              <a:rPr lang="en-CA" dirty="0" smtClean="0">
                <a:latin typeface="Century" pitchFamily="18" charset="0"/>
              </a:rPr>
              <a:t>Title: “</a:t>
            </a:r>
            <a:r>
              <a:rPr lang="en-CA" dirty="0" err="1" smtClean="0">
                <a:latin typeface="Century" pitchFamily="18" charset="0"/>
              </a:rPr>
              <a:t>Banksy</a:t>
            </a:r>
            <a:r>
              <a:rPr lang="en-CA" dirty="0" smtClean="0">
                <a:latin typeface="Century" pitchFamily="18" charset="0"/>
              </a:rPr>
              <a:t>”</a:t>
            </a:r>
          </a:p>
          <a:p>
            <a:pPr lvl="1"/>
            <a:r>
              <a:rPr lang="en-CA" dirty="0" smtClean="0">
                <a:latin typeface="Century" pitchFamily="18" charset="0"/>
              </a:rPr>
              <a:t>Link: </a:t>
            </a:r>
            <a:r>
              <a:rPr lang="en-CA" dirty="0" smtClean="0">
                <a:latin typeface="Century" pitchFamily="18" charset="0"/>
                <a:hlinkClick r:id="rId3"/>
              </a:rPr>
              <a:t>https://en.wikipedia.org/wiki/Banksy</a:t>
            </a:r>
            <a:r>
              <a:rPr lang="en-CA" dirty="0" smtClean="0">
                <a:latin typeface="Century" pitchFamily="18" charset="0"/>
              </a:rPr>
              <a:t> </a:t>
            </a:r>
            <a:endParaRPr lang="en-CA" dirty="0">
              <a:latin typeface="Century" pitchFamily="18" charset="0"/>
            </a:endParaRPr>
          </a:p>
          <a:p>
            <a:endParaRPr lang="en-CA" dirty="0" smtClean="0">
              <a:latin typeface="Century" pitchFamily="18" charset="0"/>
            </a:endParaRPr>
          </a:p>
          <a:p>
            <a:pPr>
              <a:buNone/>
            </a:pPr>
            <a:r>
              <a:rPr lang="en-CA" b="1" dirty="0" smtClean="0">
                <a:latin typeface="Century" pitchFamily="18" charset="0"/>
              </a:rPr>
              <a:t>Professional Page:</a:t>
            </a:r>
          </a:p>
          <a:p>
            <a:pPr lvl="1"/>
            <a:r>
              <a:rPr lang="en-CA" dirty="0" smtClean="0">
                <a:latin typeface="Century" pitchFamily="18" charset="0"/>
              </a:rPr>
              <a:t>Title: “UGSMAG” </a:t>
            </a:r>
          </a:p>
          <a:p>
            <a:pPr lvl="1"/>
            <a:r>
              <a:rPr lang="en-CA" dirty="0" smtClean="0">
                <a:latin typeface="Century" pitchFamily="18" charset="0"/>
              </a:rPr>
              <a:t>Link: </a:t>
            </a:r>
            <a:r>
              <a:rPr lang="en-US" dirty="0" smtClean="0">
                <a:latin typeface="Century" pitchFamily="18" charset="0"/>
                <a:hlinkClick r:id="rId4"/>
              </a:rPr>
              <a:t>https://ugsmag.com/</a:t>
            </a:r>
            <a:r>
              <a:rPr lang="en-US" dirty="0" smtClean="0">
                <a:latin typeface="Century" pitchFamily="18" charset="0"/>
              </a:rPr>
              <a:t> </a:t>
            </a:r>
            <a:endParaRPr lang="en-US" dirty="0">
              <a:latin typeface="Century"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pic>
        <p:nvPicPr>
          <p:cNvPr id="1026" name="Picture 2"/>
          <p:cNvPicPr>
            <a:picLocks noChangeAspect="1" noChangeArrowheads="1"/>
          </p:cNvPicPr>
          <p:nvPr/>
        </p:nvPicPr>
        <p:blipFill>
          <a:blip r:embed="rId3"/>
          <a:srcRect t="12695" r="1171" b="6250"/>
          <a:stretch>
            <a:fillRect/>
          </a:stretch>
        </p:blipFill>
        <p:spPr bwMode="auto">
          <a:xfrm>
            <a:off x="-32" y="1321579"/>
            <a:ext cx="9140635" cy="4214842"/>
          </a:xfrm>
          <a:prstGeom prst="rect">
            <a:avLst/>
          </a:prstGeom>
          <a:noFill/>
          <a:ln w="9525">
            <a:noFill/>
            <a:miter lim="800000"/>
            <a:headEnd/>
            <a:tailEnd/>
          </a:ln>
          <a:effectLst/>
        </p:spPr>
      </p:pic>
      <p:sp>
        <p:nvSpPr>
          <p:cNvPr id="5" name="Rectangle 4"/>
          <p:cNvSpPr/>
          <p:nvPr/>
        </p:nvSpPr>
        <p:spPr>
          <a:xfrm>
            <a:off x="211255" y="190476"/>
            <a:ext cx="1788977" cy="809631"/>
          </a:xfrm>
          <a:prstGeom prst="rect">
            <a:avLst/>
          </a:prstGeom>
          <a:solidFill>
            <a:schemeClr val="tx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2745" tIns="16372" rIns="32745" bIns="16372" rtlCol="0" anchor="ctr"/>
          <a:lstStyle/>
          <a:p>
            <a:pPr algn="ctr"/>
            <a:r>
              <a:rPr lang="en-CA" sz="1700" dirty="0" smtClean="0">
                <a:latin typeface="Agency FB" pitchFamily="34" charset="0"/>
              </a:rPr>
              <a:t>Screenshot of Professional Website</a:t>
            </a:r>
          </a:p>
          <a:p>
            <a:pPr algn="ctr"/>
            <a:r>
              <a:rPr lang="en-CA" sz="1700" dirty="0" smtClean="0">
                <a:latin typeface="Agency FB" pitchFamily="34" charset="0"/>
              </a:rPr>
              <a:t>(Homepage)</a:t>
            </a:r>
            <a:endParaRPr lang="en-US" sz="1700" dirty="0">
              <a:latin typeface="Agency FB"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pic>
        <p:nvPicPr>
          <p:cNvPr id="2050" name="Picture 2"/>
          <p:cNvPicPr>
            <a:picLocks noChangeAspect="1" noChangeArrowheads="1"/>
          </p:cNvPicPr>
          <p:nvPr/>
        </p:nvPicPr>
        <p:blipFill>
          <a:blip r:embed="rId3"/>
          <a:srcRect t="12695" r="1171" b="6250"/>
          <a:stretch>
            <a:fillRect/>
          </a:stretch>
        </p:blipFill>
        <p:spPr bwMode="auto">
          <a:xfrm>
            <a:off x="0" y="1320804"/>
            <a:ext cx="9144000" cy="4216393"/>
          </a:xfrm>
          <a:prstGeom prst="rect">
            <a:avLst/>
          </a:prstGeom>
          <a:noFill/>
          <a:ln w="9525">
            <a:noFill/>
            <a:miter lim="800000"/>
            <a:headEnd/>
            <a:tailEnd/>
          </a:ln>
          <a:effectLst/>
        </p:spPr>
      </p:pic>
      <p:sp>
        <p:nvSpPr>
          <p:cNvPr id="6" name="Rectangle 5"/>
          <p:cNvSpPr/>
          <p:nvPr/>
        </p:nvSpPr>
        <p:spPr>
          <a:xfrm>
            <a:off x="211255" y="190476"/>
            <a:ext cx="1788977" cy="809631"/>
          </a:xfrm>
          <a:prstGeom prst="rect">
            <a:avLst/>
          </a:prstGeom>
          <a:solidFill>
            <a:schemeClr val="tx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2745" tIns="16372" rIns="32745" bIns="16372" rtlCol="0" anchor="ctr"/>
          <a:lstStyle/>
          <a:p>
            <a:pPr algn="ctr"/>
            <a:r>
              <a:rPr lang="en-CA" sz="1700" dirty="0" smtClean="0">
                <a:latin typeface="Agency FB" pitchFamily="34" charset="0"/>
              </a:rPr>
              <a:t>Screenshot of Professional Website</a:t>
            </a:r>
          </a:p>
          <a:p>
            <a:pPr algn="ctr"/>
            <a:r>
              <a:rPr lang="en-CA" sz="1700" dirty="0" smtClean="0">
                <a:latin typeface="Agency FB" pitchFamily="34" charset="0"/>
              </a:rPr>
              <a:t>(Inner page - Contact)</a:t>
            </a:r>
            <a:endParaRPr lang="en-US" sz="1700" dirty="0">
              <a:latin typeface="Agency FB" pitchFamily="34" charset="0"/>
            </a:endParaRPr>
          </a:p>
        </p:txBody>
      </p:sp>
      <p:sp>
        <p:nvSpPr>
          <p:cNvPr id="7" name="Oval 6"/>
          <p:cNvSpPr/>
          <p:nvPr/>
        </p:nvSpPr>
        <p:spPr>
          <a:xfrm>
            <a:off x="4857752" y="1142984"/>
            <a:ext cx="642942" cy="5715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p>
            <a:r>
              <a:rPr lang="en-GB" b="1" dirty="0" smtClean="0">
                <a:latin typeface="Stencil" pitchFamily="82" charset="0"/>
              </a:rPr>
              <a:t>Rationale of choice</a:t>
            </a:r>
            <a:endParaRPr lang="en-US" dirty="0">
              <a:latin typeface="Stencil" pitchFamily="82" charset="0"/>
            </a:endParaRPr>
          </a:p>
        </p:txBody>
      </p:sp>
      <p:sp>
        <p:nvSpPr>
          <p:cNvPr id="3" name="Content Placeholder 2"/>
          <p:cNvSpPr>
            <a:spLocks noGrp="1"/>
          </p:cNvSpPr>
          <p:nvPr>
            <p:ph idx="1"/>
          </p:nvPr>
        </p:nvSpPr>
        <p:spPr>
          <a:xfrm>
            <a:off x="457200" y="1357298"/>
            <a:ext cx="8229600" cy="4525963"/>
          </a:xfrm>
        </p:spPr>
        <p:txBody>
          <a:bodyPr>
            <a:noAutofit/>
          </a:bodyPr>
          <a:lstStyle/>
          <a:p>
            <a:pPr>
              <a:buNone/>
            </a:pPr>
            <a:r>
              <a:rPr lang="en-CA" sz="1600" b="1" dirty="0" smtClean="0">
                <a:latin typeface="Century" pitchFamily="18" charset="0"/>
              </a:rPr>
              <a:t>Wikipedia Page</a:t>
            </a:r>
          </a:p>
          <a:p>
            <a:pPr marL="90488" indent="269875">
              <a:buNone/>
            </a:pPr>
            <a:r>
              <a:rPr lang="en-CA" sz="1600" dirty="0" smtClean="0">
                <a:latin typeface="Century" pitchFamily="18" charset="0"/>
              </a:rPr>
              <a:t>The idea of graffiti never fails to impress me, whether it is the elements or the textual components. Graffiti artists in particular are creative and innovative with bringing a different type of approach to the arts industry and being able to turn any public wall into an incredible art piece. </a:t>
            </a:r>
            <a:r>
              <a:rPr lang="en-CA" sz="1600" dirty="0" err="1" smtClean="0">
                <a:latin typeface="Century" pitchFamily="18" charset="0"/>
              </a:rPr>
              <a:t>Banksy</a:t>
            </a:r>
            <a:r>
              <a:rPr lang="en-CA" sz="1600" dirty="0" smtClean="0">
                <a:latin typeface="Century" pitchFamily="18" charset="0"/>
              </a:rPr>
              <a:t>, a well-known graffiti artist has established a standard of graffiti art and uses his platform effectively by sometimes creating an artwork that would essentially support a social or political movement. </a:t>
            </a:r>
            <a:r>
              <a:rPr lang="en-CA" sz="1600" dirty="0" err="1" smtClean="0">
                <a:latin typeface="Century" pitchFamily="18" charset="0"/>
              </a:rPr>
              <a:t>Banksy</a:t>
            </a:r>
            <a:r>
              <a:rPr lang="en-CA" sz="1600" dirty="0" smtClean="0">
                <a:latin typeface="Century" pitchFamily="18" charset="0"/>
              </a:rPr>
              <a:t> has also used several opportunities to raise various social issues such as anti-war. </a:t>
            </a:r>
            <a:r>
              <a:rPr lang="en-GB" sz="1600" dirty="0" smtClean="0">
                <a:latin typeface="Century" pitchFamily="18" charset="0"/>
              </a:rPr>
              <a:t>Besides the relevance of the topic, the Wikipedia page also fulfils all the requirements that the project outline asks for, such as approximately 1000 words.</a:t>
            </a:r>
          </a:p>
          <a:p>
            <a:pPr>
              <a:buNone/>
            </a:pPr>
            <a:endParaRPr lang="en-GB" sz="1600" dirty="0" smtClean="0">
              <a:latin typeface="Century" pitchFamily="18" charset="0"/>
            </a:endParaRPr>
          </a:p>
          <a:p>
            <a:pPr>
              <a:buNone/>
            </a:pPr>
            <a:r>
              <a:rPr lang="en-GB" sz="1600" b="1" dirty="0" smtClean="0">
                <a:latin typeface="Century" pitchFamily="18" charset="0"/>
              </a:rPr>
              <a:t>Professional Page</a:t>
            </a:r>
          </a:p>
          <a:p>
            <a:pPr marL="88900" indent="271463">
              <a:buNone/>
            </a:pPr>
            <a:r>
              <a:rPr lang="en-GB" sz="1600" dirty="0" smtClean="0">
                <a:latin typeface="Century" pitchFamily="18" charset="0"/>
              </a:rPr>
              <a:t>UGSMAG was chosen for this particular assignment because of the template. The background in the header is the highlight of the website and the idea aligns with graffiti and wall art. The website also offers space for mostly graphics and less text which is beneficial as </a:t>
            </a:r>
            <a:r>
              <a:rPr lang="en-GB" sz="1600" dirty="0" err="1" smtClean="0">
                <a:latin typeface="Century" pitchFamily="18" charset="0"/>
              </a:rPr>
              <a:t>Banksy</a:t>
            </a:r>
            <a:r>
              <a:rPr lang="en-GB" sz="1600" dirty="0" smtClean="0">
                <a:latin typeface="Century" pitchFamily="18" charset="0"/>
              </a:rPr>
              <a:t> has several artworks to present with a bit of written background on the artwork. The inner page of the UGSMAG that was integrated was “Contact”, because the information provided on Wikipedia needed more space and this page was the most relevant. </a:t>
            </a:r>
            <a:endParaRPr lang="en-US" sz="1600" dirty="0">
              <a:latin typeface="Century"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0" y="0"/>
            <a:ext cx="9144000" cy="6858000"/>
          </a:xfrm>
          <a:prstGeom prst="rect">
            <a:avLst/>
          </a:prstGeom>
          <a:noFill/>
        </p:spPr>
      </p:pic>
      <p:sp>
        <p:nvSpPr>
          <p:cNvPr id="4" name="Title 3"/>
          <p:cNvSpPr txBox="1">
            <a:spLocks/>
          </p:cNvSpPr>
          <p:nvPr/>
        </p:nvSpPr>
        <p:spPr>
          <a:xfrm>
            <a:off x="361950" y="2130428"/>
            <a:ext cx="8420100" cy="147002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CA" sz="5900" b="0" i="0" u="none" strike="noStrike" kern="1200" cap="none" spc="0" normalizeH="0" baseline="0" noProof="0" dirty="0" smtClean="0">
                <a:ln>
                  <a:noFill/>
                </a:ln>
                <a:effectLst/>
                <a:uLnTx/>
                <a:uFillTx/>
                <a:latin typeface="Stencil" pitchFamily="82" charset="0"/>
                <a:ea typeface="+mj-ea"/>
                <a:cs typeface="+mj-cs"/>
              </a:rPr>
              <a:t>Process</a:t>
            </a:r>
            <a:endParaRPr kumimoji="0" lang="en-US" sz="5900" b="0" i="0" u="none" strike="noStrike" kern="1200" cap="none" spc="0" normalizeH="0" baseline="0" noProof="0" dirty="0">
              <a:ln>
                <a:noFill/>
              </a:ln>
              <a:effectLst/>
              <a:uLnTx/>
              <a:uFillTx/>
              <a:latin typeface="Stencil" pitchFamily="82" charset="0"/>
              <a:ea typeface="+mj-ea"/>
              <a:cs typeface="+mj-cs"/>
            </a:endParaRPr>
          </a:p>
        </p:txBody>
      </p:sp>
      <p:sp>
        <p:nvSpPr>
          <p:cNvPr id="5" name="Subtitle 4"/>
          <p:cNvSpPr txBox="1">
            <a:spLocks/>
          </p:cNvSpPr>
          <p:nvPr/>
        </p:nvSpPr>
        <p:spPr>
          <a:xfrm>
            <a:off x="1104900" y="3886201"/>
            <a:ext cx="6934200" cy="1752600"/>
          </a:xfrm>
          <a:prstGeom prst="rect">
            <a:avLst/>
          </a:prstGeom>
        </p:spPr>
        <p:txBody>
          <a:bodyPr vert="horz" lIns="91440" tIns="45720" rIns="91440" bIns="45720" rtlCol="0">
            <a:normAutofit fontScale="9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smtClean="0">
                <a:ln>
                  <a:noFill/>
                </a:ln>
                <a:effectLst/>
                <a:uLnTx/>
                <a:uFillTx/>
                <a:latin typeface="Century" pitchFamily="18" charset="0"/>
              </a:rPr>
              <a:t>Brainstorm</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CA" sz="1700" b="0" i="0" u="none" strike="noStrike" kern="1200" cap="none" spc="0" normalizeH="0" baseline="0" noProof="0" dirty="0" smtClean="0">
                <a:ln>
                  <a:noFill/>
                </a:ln>
                <a:effectLst/>
                <a:uLnTx/>
                <a:uFillTx/>
                <a:latin typeface="Century" pitchFamily="18" charset="0"/>
              </a:rPr>
              <a:t>Node-line tree diagram, wireframe, fonts, etc.</a:t>
            </a:r>
            <a:endParaRPr kumimoji="0" lang="en-US" sz="1700" b="0" i="0" u="none" strike="noStrike" kern="1200" cap="none" spc="0" normalizeH="0" baseline="0" noProof="0" dirty="0" smtClean="0">
              <a:ln>
                <a:noFill/>
              </a:ln>
              <a:effectLst/>
              <a:uLnTx/>
              <a:uFillTx/>
              <a:latin typeface="Century"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3200" b="1" i="0" u="none" strike="noStrike" kern="1200" cap="none" spc="0" normalizeH="0" baseline="0" noProof="0" dirty="0" smtClean="0">
              <a:ln>
                <a:noFill/>
              </a:ln>
              <a:effectLst/>
              <a:uLnTx/>
              <a:uFillTx/>
              <a:latin typeface="Century"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smtClean="0">
                <a:ln>
                  <a:noFill/>
                </a:ln>
                <a:effectLst/>
                <a:uLnTx/>
                <a:uFillTx/>
                <a:latin typeface="Century" pitchFamily="18" charset="0"/>
              </a:rPr>
              <a:t>Visual Studies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5214942" y="1142984"/>
            <a:ext cx="3071834" cy="164307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14942" y="428604"/>
            <a:ext cx="3071833" cy="7143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 name="Title 1"/>
          <p:cNvSpPr>
            <a:spLocks noGrp="1"/>
          </p:cNvSpPr>
          <p:nvPr>
            <p:ph type="title" idx="4294967295"/>
          </p:nvPr>
        </p:nvSpPr>
        <p:spPr>
          <a:xfrm>
            <a:off x="5429265" y="1071563"/>
            <a:ext cx="1357313" cy="500062"/>
          </a:xfrm>
        </p:spPr>
        <p:txBody>
          <a:bodyPr>
            <a:normAutofit/>
          </a:bodyPr>
          <a:lstStyle/>
          <a:p>
            <a:r>
              <a:rPr lang="en-CA" sz="2000" dirty="0" smtClean="0">
                <a:latin typeface="Bahnschrift Condensed" pitchFamily="34" charset="0"/>
              </a:rPr>
              <a:t>UGSMAG</a:t>
            </a:r>
            <a:endParaRPr lang="en-US" sz="2000" dirty="0">
              <a:latin typeface="Bahnschrift Condensed" pitchFamily="34" charset="0"/>
            </a:endParaRPr>
          </a:p>
        </p:txBody>
      </p:sp>
      <p:sp>
        <p:nvSpPr>
          <p:cNvPr id="4" name="Title 1"/>
          <p:cNvSpPr txBox="1">
            <a:spLocks/>
          </p:cNvSpPr>
          <p:nvPr/>
        </p:nvSpPr>
        <p:spPr>
          <a:xfrm>
            <a:off x="5429255" y="1428736"/>
            <a:ext cx="1214446" cy="57150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CA" sz="2000" b="0" i="0" u="none" strike="noStrike" kern="1200" cap="none" spc="0" normalizeH="0" baseline="0" noProof="0" dirty="0" smtClean="0">
                <a:ln>
                  <a:noFill/>
                </a:ln>
                <a:solidFill>
                  <a:schemeClr val="tx1"/>
                </a:solidFill>
                <a:effectLst/>
                <a:uLnTx/>
                <a:uFillTx/>
                <a:latin typeface="Corbel" pitchFamily="34" charset="0"/>
                <a:ea typeface="+mj-ea"/>
                <a:cs typeface="+mj-cs"/>
              </a:rPr>
              <a:t>UGSMAG</a:t>
            </a:r>
            <a:endParaRPr kumimoji="0" lang="en-US" sz="2000" b="0" i="0" u="none" strike="noStrike" kern="1200" cap="none" spc="0" normalizeH="0" baseline="0" noProof="0" dirty="0">
              <a:ln>
                <a:noFill/>
              </a:ln>
              <a:solidFill>
                <a:schemeClr val="tx1"/>
              </a:solidFill>
              <a:effectLst/>
              <a:uLnTx/>
              <a:uFillTx/>
              <a:latin typeface="Corbel" pitchFamily="34" charset="0"/>
              <a:ea typeface="+mj-ea"/>
              <a:cs typeface="+mj-cs"/>
            </a:endParaRPr>
          </a:p>
        </p:txBody>
      </p:sp>
      <p:sp>
        <p:nvSpPr>
          <p:cNvPr id="5" name="Title 1"/>
          <p:cNvSpPr txBox="1">
            <a:spLocks/>
          </p:cNvSpPr>
          <p:nvPr/>
        </p:nvSpPr>
        <p:spPr>
          <a:xfrm>
            <a:off x="6929453" y="1030726"/>
            <a:ext cx="928694" cy="571504"/>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CA" sz="2000" dirty="0" smtClean="0">
                <a:latin typeface="Bahnschrift Condensed" pitchFamily="34" charset="0"/>
                <a:ea typeface="+mj-ea"/>
                <a:cs typeface="+mj-cs"/>
              </a:rPr>
              <a:t>BANKSY</a:t>
            </a:r>
            <a:endParaRPr kumimoji="0" lang="en-US" sz="2000" b="0" i="0" u="none" strike="noStrike" kern="1200" cap="none" spc="0" normalizeH="0" baseline="0" noProof="0" dirty="0">
              <a:ln>
                <a:noFill/>
              </a:ln>
              <a:solidFill>
                <a:schemeClr val="tx1"/>
              </a:solidFill>
              <a:effectLst/>
              <a:uLnTx/>
              <a:uFillTx/>
              <a:latin typeface="Bahnschrift Condensed" pitchFamily="34" charset="0"/>
              <a:ea typeface="+mj-ea"/>
              <a:cs typeface="+mj-cs"/>
            </a:endParaRPr>
          </a:p>
        </p:txBody>
      </p:sp>
      <p:sp>
        <p:nvSpPr>
          <p:cNvPr id="6" name="Title 1"/>
          <p:cNvSpPr txBox="1">
            <a:spLocks/>
          </p:cNvSpPr>
          <p:nvPr/>
        </p:nvSpPr>
        <p:spPr>
          <a:xfrm>
            <a:off x="6786577" y="1857364"/>
            <a:ext cx="1357322" cy="42862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CA" sz="2000" dirty="0" smtClean="0">
                <a:latin typeface="MS UI Gothic" pitchFamily="34" charset="-128"/>
                <a:ea typeface="MS UI Gothic" pitchFamily="34" charset="-128"/>
                <a:cs typeface="+mj-cs"/>
              </a:rPr>
              <a:t>BANKSY</a:t>
            </a:r>
            <a:endParaRPr kumimoji="0" lang="en-US" sz="2000" b="0" i="0" u="none" strike="noStrike" kern="1200" cap="none" spc="0" normalizeH="0" baseline="0" noProof="0" dirty="0">
              <a:ln>
                <a:noFill/>
              </a:ln>
              <a:solidFill>
                <a:schemeClr val="tx1"/>
              </a:solidFill>
              <a:effectLst/>
              <a:uLnTx/>
              <a:uFillTx/>
              <a:latin typeface="MS UI Gothic" pitchFamily="34" charset="-128"/>
              <a:ea typeface="MS UI Gothic" pitchFamily="34" charset="-128"/>
              <a:cs typeface="+mj-cs"/>
            </a:endParaRPr>
          </a:p>
        </p:txBody>
      </p:sp>
      <p:sp>
        <p:nvSpPr>
          <p:cNvPr id="7" name="Title 1"/>
          <p:cNvSpPr txBox="1">
            <a:spLocks/>
          </p:cNvSpPr>
          <p:nvPr/>
        </p:nvSpPr>
        <p:spPr>
          <a:xfrm>
            <a:off x="6715139" y="2214554"/>
            <a:ext cx="1428760" cy="50006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CA" sz="2000" dirty="0" smtClean="0">
                <a:latin typeface="Tahoma" pitchFamily="34" charset="0"/>
                <a:ea typeface="Tahoma" pitchFamily="34" charset="0"/>
                <a:cs typeface="Tahoma" pitchFamily="34" charset="0"/>
              </a:rPr>
              <a:t>BANKSY</a:t>
            </a:r>
            <a:endPar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pic>
        <p:nvPicPr>
          <p:cNvPr id="4097" name="Picture 1" descr="C:\Users\Nudrat_Ratal\Documents\University\Courses\CCT360\Assignment #1\images\logo.png"/>
          <p:cNvPicPr>
            <a:picLocks noChangeAspect="1" noChangeArrowheads="1"/>
          </p:cNvPicPr>
          <p:nvPr/>
        </p:nvPicPr>
        <p:blipFill>
          <a:blip r:embed="rId2"/>
          <a:srcRect l="17060" t="38738" r="14698" b="12840"/>
          <a:stretch>
            <a:fillRect/>
          </a:stretch>
        </p:blipFill>
        <p:spPr bwMode="auto">
          <a:xfrm>
            <a:off x="857224" y="1357298"/>
            <a:ext cx="3705251" cy="1068822"/>
          </a:xfrm>
          <a:prstGeom prst="rect">
            <a:avLst/>
          </a:prstGeom>
          <a:noFill/>
        </p:spPr>
      </p:pic>
      <p:sp>
        <p:nvSpPr>
          <p:cNvPr id="9" name="TextBox 8"/>
          <p:cNvSpPr txBox="1"/>
          <p:nvPr/>
        </p:nvSpPr>
        <p:spPr>
          <a:xfrm>
            <a:off x="5500693" y="428604"/>
            <a:ext cx="2481770" cy="707886"/>
          </a:xfrm>
          <a:prstGeom prst="rect">
            <a:avLst/>
          </a:prstGeom>
          <a:noFill/>
        </p:spPr>
        <p:txBody>
          <a:bodyPr wrap="none" rtlCol="0">
            <a:spAutoFit/>
          </a:bodyPr>
          <a:lstStyle/>
          <a:p>
            <a:pPr algn="ctr"/>
            <a:r>
              <a:rPr lang="en-CA" sz="2000" b="1" dirty="0" smtClean="0">
                <a:latin typeface="Century" pitchFamily="18" charset="0"/>
              </a:rPr>
              <a:t>Fonts Suitable For </a:t>
            </a:r>
          </a:p>
          <a:p>
            <a:pPr algn="ctr"/>
            <a:r>
              <a:rPr lang="en-CA" sz="2000" b="1" dirty="0" smtClean="0">
                <a:latin typeface="Century" pitchFamily="18" charset="0"/>
              </a:rPr>
              <a:t>UGSMAG Theme</a:t>
            </a:r>
            <a:endParaRPr lang="en-US" sz="2000" b="1" dirty="0">
              <a:latin typeface="Century" pitchFamily="18" charset="0"/>
            </a:endParaRPr>
          </a:p>
        </p:txBody>
      </p:sp>
      <p:sp>
        <p:nvSpPr>
          <p:cNvPr id="10" name="Title 1"/>
          <p:cNvSpPr txBox="1">
            <a:spLocks/>
          </p:cNvSpPr>
          <p:nvPr/>
        </p:nvSpPr>
        <p:spPr>
          <a:xfrm>
            <a:off x="6858015" y="1520586"/>
            <a:ext cx="1143008" cy="3571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CA" sz="2000" b="0" i="0" u="none" strike="noStrike" kern="1200" cap="none" spc="0" normalizeH="0" baseline="0" noProof="0" dirty="0" smtClean="0">
                <a:ln>
                  <a:noFill/>
                </a:ln>
                <a:solidFill>
                  <a:schemeClr val="tx1"/>
                </a:solidFill>
                <a:effectLst/>
                <a:uLnTx/>
                <a:uFillTx/>
                <a:latin typeface="Corbel" pitchFamily="34" charset="0"/>
                <a:ea typeface="+mj-ea"/>
                <a:cs typeface="+mj-cs"/>
              </a:rPr>
              <a:t>BANKSY</a:t>
            </a:r>
            <a:endParaRPr kumimoji="0" lang="en-US" sz="2000" b="0" i="0" u="none" strike="noStrike" kern="1200" cap="none" spc="0" normalizeH="0" baseline="0" noProof="0" dirty="0">
              <a:ln>
                <a:noFill/>
              </a:ln>
              <a:solidFill>
                <a:schemeClr val="tx1"/>
              </a:solidFill>
              <a:effectLst/>
              <a:uLnTx/>
              <a:uFillTx/>
              <a:latin typeface="Corbel" pitchFamily="34" charset="0"/>
              <a:ea typeface="+mj-ea"/>
              <a:cs typeface="+mj-cs"/>
            </a:endParaRPr>
          </a:p>
        </p:txBody>
      </p:sp>
      <p:sp>
        <p:nvSpPr>
          <p:cNvPr id="11" name="Title 1"/>
          <p:cNvSpPr txBox="1">
            <a:spLocks/>
          </p:cNvSpPr>
          <p:nvPr/>
        </p:nvSpPr>
        <p:spPr>
          <a:xfrm>
            <a:off x="5357817" y="2214554"/>
            <a:ext cx="1428760" cy="50006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CA" sz="2000" dirty="0" smtClean="0">
                <a:latin typeface="Tahoma" pitchFamily="34" charset="0"/>
                <a:ea typeface="Tahoma" pitchFamily="34" charset="0"/>
                <a:cs typeface="Tahoma" pitchFamily="34" charset="0"/>
              </a:rPr>
              <a:t>UGSMAG</a:t>
            </a:r>
            <a:endParaRPr kumimoji="0" lang="en-US" sz="2000" b="0"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
        <p:nvSpPr>
          <p:cNvPr id="12" name="Title 1"/>
          <p:cNvSpPr txBox="1">
            <a:spLocks/>
          </p:cNvSpPr>
          <p:nvPr/>
        </p:nvSpPr>
        <p:spPr>
          <a:xfrm>
            <a:off x="5429255" y="1785926"/>
            <a:ext cx="1214446" cy="50006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CA" sz="2000" dirty="0" smtClean="0">
                <a:latin typeface="MS UI Gothic" pitchFamily="34" charset="-128"/>
                <a:ea typeface="MS UI Gothic" pitchFamily="34" charset="-128"/>
                <a:cs typeface="+mj-cs"/>
              </a:rPr>
              <a:t>UGSMAG</a:t>
            </a:r>
            <a:endParaRPr kumimoji="0" lang="en-US" sz="2000" b="0" i="0" u="none" strike="noStrike" kern="1200" cap="none" spc="0" normalizeH="0" baseline="0" noProof="0" dirty="0">
              <a:ln>
                <a:noFill/>
              </a:ln>
              <a:solidFill>
                <a:schemeClr val="tx1"/>
              </a:solidFill>
              <a:effectLst/>
              <a:uLnTx/>
              <a:uFillTx/>
              <a:latin typeface="MS UI Gothic" pitchFamily="34" charset="-128"/>
              <a:ea typeface="MS UI Gothic" pitchFamily="34" charset="-128"/>
              <a:cs typeface="+mj-cs"/>
            </a:endParaRPr>
          </a:p>
        </p:txBody>
      </p:sp>
      <p:sp>
        <p:nvSpPr>
          <p:cNvPr id="13" name="TextBox 12"/>
          <p:cNvSpPr txBox="1"/>
          <p:nvPr/>
        </p:nvSpPr>
        <p:spPr>
          <a:xfrm>
            <a:off x="1475934" y="2428868"/>
            <a:ext cx="2310248" cy="369332"/>
          </a:xfrm>
          <a:prstGeom prst="rect">
            <a:avLst/>
          </a:prstGeom>
          <a:solidFill>
            <a:schemeClr val="accent2">
              <a:lumMod val="20000"/>
              <a:lumOff val="80000"/>
            </a:schemeClr>
          </a:solidFill>
        </p:spPr>
        <p:txBody>
          <a:bodyPr wrap="none" rtlCol="0">
            <a:spAutoFit/>
          </a:bodyPr>
          <a:lstStyle/>
          <a:p>
            <a:r>
              <a:rPr lang="en-CA" dirty="0" smtClean="0">
                <a:latin typeface="Century" pitchFamily="18" charset="0"/>
              </a:rPr>
              <a:t>Final Logo PNG file</a:t>
            </a:r>
            <a:endParaRPr lang="en-US" dirty="0">
              <a:latin typeface="Century" pitchFamily="18" charset="0"/>
            </a:endParaRPr>
          </a:p>
        </p:txBody>
      </p:sp>
      <p:cxnSp>
        <p:nvCxnSpPr>
          <p:cNvPr id="39" name="Straight Connector 38"/>
          <p:cNvCxnSpPr/>
          <p:nvPr/>
        </p:nvCxnSpPr>
        <p:spPr>
          <a:xfrm>
            <a:off x="214282" y="2928934"/>
            <a:ext cx="8715436"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142976" y="3071810"/>
            <a:ext cx="6929486" cy="2714644"/>
            <a:chOff x="357158" y="3071810"/>
            <a:chExt cx="7643866" cy="3286148"/>
          </a:xfrm>
        </p:grpSpPr>
        <p:grpSp>
          <p:nvGrpSpPr>
            <p:cNvPr id="14" name="Group 13"/>
            <p:cNvGrpSpPr/>
            <p:nvPr/>
          </p:nvGrpSpPr>
          <p:grpSpPr>
            <a:xfrm>
              <a:off x="500034" y="3214686"/>
              <a:ext cx="7286644" cy="2897747"/>
              <a:chOff x="-214346" y="674129"/>
              <a:chExt cx="9358346" cy="4326507"/>
            </a:xfrm>
          </p:grpSpPr>
          <p:grpSp>
            <p:nvGrpSpPr>
              <p:cNvPr id="15" name="Group 26"/>
              <p:cNvGrpSpPr/>
              <p:nvPr/>
            </p:nvGrpSpPr>
            <p:grpSpPr>
              <a:xfrm>
                <a:off x="-214346" y="674129"/>
                <a:ext cx="9358346" cy="4255069"/>
                <a:chOff x="-214346" y="674129"/>
                <a:chExt cx="9358346" cy="4255069"/>
              </a:xfrm>
            </p:grpSpPr>
            <p:sp>
              <p:nvSpPr>
                <p:cNvPr id="17" name="Rectangle 16"/>
                <p:cNvSpPr/>
                <p:nvPr/>
              </p:nvSpPr>
              <p:spPr>
                <a:xfrm>
                  <a:off x="0" y="1071546"/>
                  <a:ext cx="9144000" cy="3857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http://www.onlygfx.com/wp-content/uploads/2018/02/grunge-spray-x-1-1024x951.png"/>
                <p:cNvPicPr>
                  <a:picLocks noChangeAspect="1" noChangeArrowheads="1"/>
                </p:cNvPicPr>
                <p:nvPr/>
              </p:nvPicPr>
              <p:blipFill>
                <a:blip r:embed="rId3" cstate="print"/>
                <a:srcRect/>
                <a:stretch>
                  <a:fillRect/>
                </a:stretch>
              </p:blipFill>
              <p:spPr bwMode="auto">
                <a:xfrm>
                  <a:off x="8001024" y="1000108"/>
                  <a:ext cx="692295" cy="642942"/>
                </a:xfrm>
                <a:prstGeom prst="rect">
                  <a:avLst/>
                </a:prstGeom>
                <a:noFill/>
              </p:spPr>
            </p:pic>
            <p:pic>
              <p:nvPicPr>
                <p:cNvPr id="19" name="Picture 4" descr="https://images.vectorhq.com/images/previews/d01/spray-splatter-hi-res-psd-462517.png"/>
                <p:cNvPicPr>
                  <a:picLocks noChangeAspect="1" noChangeArrowheads="1"/>
                </p:cNvPicPr>
                <p:nvPr/>
              </p:nvPicPr>
              <p:blipFill>
                <a:blip r:embed="rId4" cstate="print"/>
                <a:srcRect l="10526" t="9632" r="10526" b="13316"/>
                <a:stretch>
                  <a:fillRect/>
                </a:stretch>
              </p:blipFill>
              <p:spPr bwMode="auto">
                <a:xfrm>
                  <a:off x="785786" y="2214554"/>
                  <a:ext cx="1500198" cy="1600211"/>
                </a:xfrm>
                <a:prstGeom prst="rect">
                  <a:avLst/>
                </a:prstGeom>
                <a:noFill/>
              </p:spPr>
            </p:pic>
            <p:pic>
              <p:nvPicPr>
                <p:cNvPr id="20" name="Picture 6" descr="https://mbtskoudsalg.com/images/spray-paint-drip-png-4.png"/>
                <p:cNvPicPr>
                  <a:picLocks noChangeAspect="1" noChangeArrowheads="1"/>
                </p:cNvPicPr>
                <p:nvPr/>
              </p:nvPicPr>
              <p:blipFill>
                <a:blip r:embed="rId5" cstate="print"/>
                <a:srcRect/>
                <a:stretch>
                  <a:fillRect/>
                </a:stretch>
              </p:blipFill>
              <p:spPr bwMode="auto">
                <a:xfrm>
                  <a:off x="3071802" y="2428868"/>
                  <a:ext cx="3929090" cy="1427295"/>
                </a:xfrm>
                <a:prstGeom prst="rect">
                  <a:avLst/>
                </a:prstGeom>
                <a:noFill/>
              </p:spPr>
            </p:pic>
            <p:pic>
              <p:nvPicPr>
                <p:cNvPr id="21" name="Picture 8" descr="https://mbtskoudsalg.com/images/spray-paint-line-png-4.png"/>
                <p:cNvPicPr>
                  <a:picLocks noChangeAspect="1" noChangeArrowheads="1"/>
                </p:cNvPicPr>
                <p:nvPr/>
              </p:nvPicPr>
              <p:blipFill>
                <a:blip r:embed="rId6" cstate="print"/>
                <a:srcRect/>
                <a:stretch>
                  <a:fillRect/>
                </a:stretch>
              </p:blipFill>
              <p:spPr bwMode="auto">
                <a:xfrm>
                  <a:off x="7286644" y="1071546"/>
                  <a:ext cx="1071570" cy="1071570"/>
                </a:xfrm>
                <a:prstGeom prst="rect">
                  <a:avLst/>
                </a:prstGeom>
                <a:noFill/>
              </p:spPr>
            </p:pic>
            <p:pic>
              <p:nvPicPr>
                <p:cNvPr id="22" name="Picture 10" descr="https://mbtskoudsalg.com/images/graffiti-spray-can-png-6.png"/>
                <p:cNvPicPr>
                  <a:picLocks noChangeAspect="1" noChangeArrowheads="1"/>
                </p:cNvPicPr>
                <p:nvPr/>
              </p:nvPicPr>
              <p:blipFill>
                <a:blip r:embed="rId7"/>
                <a:srcRect l="27119" t="28670" r="25424" b="22812"/>
                <a:stretch>
                  <a:fillRect/>
                </a:stretch>
              </p:blipFill>
              <p:spPr bwMode="auto">
                <a:xfrm>
                  <a:off x="3610834" y="1071546"/>
                  <a:ext cx="1922332" cy="1510403"/>
                </a:xfrm>
                <a:prstGeom prst="rect">
                  <a:avLst/>
                </a:prstGeom>
                <a:noFill/>
              </p:spPr>
            </p:pic>
            <p:pic>
              <p:nvPicPr>
                <p:cNvPr id="23" name="Picture 4" descr="https://images.vectorhq.com/images/previews/d01/spray-splatter-hi-res-psd-462517.png"/>
                <p:cNvPicPr>
                  <a:picLocks noChangeAspect="1" noChangeArrowheads="1"/>
                </p:cNvPicPr>
                <p:nvPr/>
              </p:nvPicPr>
              <p:blipFill>
                <a:blip r:embed="rId8" cstate="print"/>
                <a:srcRect l="10526" t="9632" r="10526" b="13316"/>
                <a:stretch>
                  <a:fillRect/>
                </a:stretch>
              </p:blipFill>
              <p:spPr bwMode="auto">
                <a:xfrm>
                  <a:off x="6643702" y="881045"/>
                  <a:ext cx="714380" cy="762005"/>
                </a:xfrm>
                <a:prstGeom prst="rect">
                  <a:avLst/>
                </a:prstGeom>
                <a:noFill/>
              </p:spPr>
            </p:pic>
            <p:pic>
              <p:nvPicPr>
                <p:cNvPr id="24" name="Picture 4" descr="https://images.vectorhq.com/images/previews/d01/spray-splatter-hi-res-psd-462517.png"/>
                <p:cNvPicPr>
                  <a:picLocks noChangeAspect="1" noChangeArrowheads="1"/>
                </p:cNvPicPr>
                <p:nvPr/>
              </p:nvPicPr>
              <p:blipFill>
                <a:blip r:embed="rId9" cstate="print"/>
                <a:srcRect l="10526" t="9632" r="10526" b="13316"/>
                <a:stretch>
                  <a:fillRect/>
                </a:stretch>
              </p:blipFill>
              <p:spPr bwMode="auto">
                <a:xfrm>
                  <a:off x="3428992" y="1071546"/>
                  <a:ext cx="357190" cy="381003"/>
                </a:xfrm>
                <a:prstGeom prst="rect">
                  <a:avLst/>
                </a:prstGeom>
                <a:noFill/>
              </p:spPr>
            </p:pic>
            <p:pic>
              <p:nvPicPr>
                <p:cNvPr id="25" name="Picture 4" descr="https://images.vectorhq.com/images/previews/d01/spray-splatter-hi-res-psd-462517.png"/>
                <p:cNvPicPr>
                  <a:picLocks noChangeAspect="1" noChangeArrowheads="1"/>
                </p:cNvPicPr>
                <p:nvPr/>
              </p:nvPicPr>
              <p:blipFill>
                <a:blip r:embed="rId10" cstate="print"/>
                <a:srcRect l="10526" t="9632" r="10526" b="13316"/>
                <a:stretch>
                  <a:fillRect/>
                </a:stretch>
              </p:blipFill>
              <p:spPr bwMode="auto">
                <a:xfrm>
                  <a:off x="5357818" y="3643314"/>
                  <a:ext cx="602758" cy="642942"/>
                </a:xfrm>
                <a:prstGeom prst="rect">
                  <a:avLst/>
                </a:prstGeom>
                <a:noFill/>
              </p:spPr>
            </p:pic>
            <p:pic>
              <p:nvPicPr>
                <p:cNvPr id="26" name="Picture 4" descr="https://images.vectorhq.com/images/previews/d01/spray-splatter-hi-res-psd-462517.png"/>
                <p:cNvPicPr>
                  <a:picLocks noChangeAspect="1" noChangeArrowheads="1"/>
                </p:cNvPicPr>
                <p:nvPr/>
              </p:nvPicPr>
              <p:blipFill>
                <a:blip r:embed="rId11" cstate="print">
                  <a:lum bright="70000" contrast="-70000"/>
                </a:blip>
                <a:srcRect l="10526" t="9632" r="10526" b="13316"/>
                <a:stretch>
                  <a:fillRect/>
                </a:stretch>
              </p:blipFill>
              <p:spPr bwMode="auto">
                <a:xfrm>
                  <a:off x="500034" y="857232"/>
                  <a:ext cx="642942" cy="685805"/>
                </a:xfrm>
                <a:prstGeom prst="rect">
                  <a:avLst/>
                </a:prstGeom>
                <a:noFill/>
              </p:spPr>
            </p:pic>
            <p:pic>
              <p:nvPicPr>
                <p:cNvPr id="27" name="Picture 4" descr="https://images.vectorhq.com/images/previews/d01/spray-splatter-hi-res-psd-462517.png"/>
                <p:cNvPicPr>
                  <a:picLocks noChangeAspect="1" noChangeArrowheads="1"/>
                </p:cNvPicPr>
                <p:nvPr/>
              </p:nvPicPr>
              <p:blipFill>
                <a:blip r:embed="rId12" cstate="print">
                  <a:duotone>
                    <a:schemeClr val="bg2">
                      <a:shade val="45000"/>
                      <a:satMod val="135000"/>
                    </a:schemeClr>
                    <a:prstClr val="white"/>
                  </a:duotone>
                </a:blip>
                <a:srcRect l="10526" t="9632" r="10526" b="13316"/>
                <a:stretch>
                  <a:fillRect/>
                </a:stretch>
              </p:blipFill>
              <p:spPr bwMode="auto">
                <a:xfrm>
                  <a:off x="3616516" y="785794"/>
                  <a:ext cx="669732" cy="714380"/>
                </a:xfrm>
                <a:prstGeom prst="rect">
                  <a:avLst/>
                </a:prstGeom>
                <a:noFill/>
              </p:spPr>
            </p:pic>
            <p:pic>
              <p:nvPicPr>
                <p:cNvPr id="28" name="Picture 4" descr="https://images.vectorhq.com/images/previews/d01/spray-splatter-hi-res-psd-462517.png"/>
                <p:cNvPicPr>
                  <a:picLocks noChangeAspect="1" noChangeArrowheads="1"/>
                </p:cNvPicPr>
                <p:nvPr/>
              </p:nvPicPr>
              <p:blipFill>
                <a:blip r:embed="rId13" cstate="print">
                  <a:duotone>
                    <a:schemeClr val="bg2">
                      <a:shade val="45000"/>
                      <a:satMod val="135000"/>
                    </a:schemeClr>
                    <a:prstClr val="white"/>
                  </a:duotone>
                </a:blip>
                <a:srcRect l="10526" t="9632" r="10526" b="13316"/>
                <a:stretch>
                  <a:fillRect/>
                </a:stretch>
              </p:blipFill>
              <p:spPr bwMode="auto">
                <a:xfrm>
                  <a:off x="6286512" y="2000240"/>
                  <a:ext cx="428628" cy="457203"/>
                </a:xfrm>
                <a:prstGeom prst="rect">
                  <a:avLst/>
                </a:prstGeom>
                <a:noFill/>
              </p:spPr>
            </p:pic>
            <p:pic>
              <p:nvPicPr>
                <p:cNvPr id="29" name="Picture 6" descr="https://mbtskoudsalg.com/images/spray-paint-drip-png-4.png"/>
                <p:cNvPicPr>
                  <a:picLocks noChangeAspect="1" noChangeArrowheads="1"/>
                </p:cNvPicPr>
                <p:nvPr/>
              </p:nvPicPr>
              <p:blipFill>
                <a:blip r:embed="rId14" cstate="print"/>
                <a:srcRect/>
                <a:stretch>
                  <a:fillRect/>
                </a:stretch>
              </p:blipFill>
              <p:spPr bwMode="auto">
                <a:xfrm rot="6224434">
                  <a:off x="6995859" y="3235798"/>
                  <a:ext cx="1023181" cy="498601"/>
                </a:xfrm>
                <a:prstGeom prst="rect">
                  <a:avLst/>
                </a:prstGeom>
                <a:noFill/>
              </p:spPr>
            </p:pic>
            <p:pic>
              <p:nvPicPr>
                <p:cNvPr id="30" name="Picture 6" descr="https://mbtskoudsalg.com/images/spray-paint-drip-png-4.png"/>
                <p:cNvPicPr>
                  <a:picLocks noChangeAspect="1" noChangeArrowheads="1"/>
                </p:cNvPicPr>
                <p:nvPr/>
              </p:nvPicPr>
              <p:blipFill>
                <a:blip r:embed="rId15" cstate="print">
                  <a:lum bright="40000"/>
                </a:blip>
                <a:srcRect/>
                <a:stretch>
                  <a:fillRect/>
                </a:stretch>
              </p:blipFill>
              <p:spPr bwMode="auto">
                <a:xfrm>
                  <a:off x="285720" y="1596816"/>
                  <a:ext cx="2500330" cy="689176"/>
                </a:xfrm>
                <a:prstGeom prst="rect">
                  <a:avLst/>
                </a:prstGeom>
                <a:noFill/>
              </p:spPr>
            </p:pic>
            <p:pic>
              <p:nvPicPr>
                <p:cNvPr id="31" name="Picture 6" descr="https://mbtskoudsalg.com/images/spray-paint-drip-png-4.png"/>
                <p:cNvPicPr>
                  <a:picLocks noChangeAspect="1" noChangeArrowheads="1"/>
                </p:cNvPicPr>
                <p:nvPr/>
              </p:nvPicPr>
              <p:blipFill>
                <a:blip r:embed="rId16" cstate="print">
                  <a:lum bright="70000" contrast="-70000"/>
                </a:blip>
                <a:srcRect/>
                <a:stretch>
                  <a:fillRect/>
                </a:stretch>
              </p:blipFill>
              <p:spPr bwMode="auto">
                <a:xfrm rot="17128158">
                  <a:off x="5286418" y="1493950"/>
                  <a:ext cx="1798532" cy="627242"/>
                </a:xfrm>
                <a:prstGeom prst="rect">
                  <a:avLst/>
                </a:prstGeom>
                <a:noFill/>
              </p:spPr>
            </p:pic>
            <p:pic>
              <p:nvPicPr>
                <p:cNvPr id="32" name="Picture 4" descr="https://images.vectorhq.com/images/previews/d01/spray-splatter-hi-res-psd-462517.png"/>
                <p:cNvPicPr>
                  <a:picLocks noChangeAspect="1" noChangeArrowheads="1"/>
                </p:cNvPicPr>
                <p:nvPr/>
              </p:nvPicPr>
              <p:blipFill>
                <a:blip r:embed="rId17" cstate="print">
                  <a:lum bright="70000" contrast="-70000"/>
                </a:blip>
                <a:srcRect l="10526" t="9632" r="10526" b="13316"/>
                <a:stretch>
                  <a:fillRect/>
                </a:stretch>
              </p:blipFill>
              <p:spPr bwMode="auto">
                <a:xfrm>
                  <a:off x="-214346" y="1857364"/>
                  <a:ext cx="1205517" cy="1285884"/>
                </a:xfrm>
                <a:prstGeom prst="rect">
                  <a:avLst/>
                </a:prstGeom>
                <a:noFill/>
              </p:spPr>
            </p:pic>
            <p:pic>
              <p:nvPicPr>
                <p:cNvPr id="33" name="Picture 8" descr="https://mbtskoudsalg.com/images/spray-paint-line-png-4.png"/>
                <p:cNvPicPr>
                  <a:picLocks noChangeAspect="1" noChangeArrowheads="1"/>
                </p:cNvPicPr>
                <p:nvPr/>
              </p:nvPicPr>
              <p:blipFill>
                <a:blip r:embed="rId18" cstate="print">
                  <a:biLevel thresh="50000"/>
                  <a:lum bright="-40000"/>
                </a:blip>
                <a:srcRect/>
                <a:stretch>
                  <a:fillRect/>
                </a:stretch>
              </p:blipFill>
              <p:spPr bwMode="auto">
                <a:xfrm rot="3661797">
                  <a:off x="102649" y="674129"/>
                  <a:ext cx="571504" cy="571504"/>
                </a:xfrm>
                <a:prstGeom prst="rect">
                  <a:avLst/>
                </a:prstGeom>
                <a:noFill/>
              </p:spPr>
            </p:pic>
            <p:pic>
              <p:nvPicPr>
                <p:cNvPr id="34" name="Picture 8" descr="https://mbtskoudsalg.com/images/spray-paint-line-png-4.png"/>
                <p:cNvPicPr>
                  <a:picLocks noChangeAspect="1" noChangeArrowheads="1"/>
                </p:cNvPicPr>
                <p:nvPr/>
              </p:nvPicPr>
              <p:blipFill>
                <a:blip r:embed="rId19" cstate="print">
                  <a:lum bright="70000" contrast="-70000"/>
                </a:blip>
                <a:srcRect/>
                <a:stretch>
                  <a:fillRect/>
                </a:stretch>
              </p:blipFill>
              <p:spPr bwMode="auto">
                <a:xfrm flipH="1">
                  <a:off x="857224" y="3714752"/>
                  <a:ext cx="857256" cy="857256"/>
                </a:xfrm>
                <a:prstGeom prst="rect">
                  <a:avLst/>
                </a:prstGeom>
                <a:noFill/>
              </p:spPr>
            </p:pic>
            <p:pic>
              <p:nvPicPr>
                <p:cNvPr id="35" name="Picture 8" descr="https://mbtskoudsalg.com/images/spray-paint-line-png-4.png"/>
                <p:cNvPicPr>
                  <a:picLocks noChangeAspect="1" noChangeArrowheads="1"/>
                </p:cNvPicPr>
                <p:nvPr/>
              </p:nvPicPr>
              <p:blipFill>
                <a:blip r:embed="rId20" cstate="print">
                  <a:lum bright="40000"/>
                </a:blip>
                <a:srcRect/>
                <a:stretch>
                  <a:fillRect/>
                </a:stretch>
              </p:blipFill>
              <p:spPr bwMode="auto">
                <a:xfrm rot="20175822">
                  <a:off x="2672877" y="3815892"/>
                  <a:ext cx="1085620" cy="1085620"/>
                </a:xfrm>
                <a:prstGeom prst="rect">
                  <a:avLst/>
                </a:prstGeom>
                <a:noFill/>
              </p:spPr>
            </p:pic>
            <p:pic>
              <p:nvPicPr>
                <p:cNvPr id="36" name="Picture 8" descr="https://mbtskoudsalg.com/images/spray-paint-line-png-4.png"/>
                <p:cNvPicPr>
                  <a:picLocks noChangeAspect="1" noChangeArrowheads="1"/>
                </p:cNvPicPr>
                <p:nvPr/>
              </p:nvPicPr>
              <p:blipFill>
                <a:blip r:embed="rId21" cstate="print">
                  <a:biLevel thresh="50000"/>
                </a:blip>
                <a:srcRect/>
                <a:stretch>
                  <a:fillRect/>
                </a:stretch>
              </p:blipFill>
              <p:spPr bwMode="auto">
                <a:xfrm flipH="1">
                  <a:off x="1643042" y="3643314"/>
                  <a:ext cx="1285884" cy="1285884"/>
                </a:xfrm>
                <a:prstGeom prst="rect">
                  <a:avLst/>
                </a:prstGeom>
                <a:noFill/>
              </p:spPr>
            </p:pic>
            <p:pic>
              <p:nvPicPr>
                <p:cNvPr id="37" name="Picture 4" descr="https://images.vectorhq.com/images/previews/d01/spray-splatter-hi-res-psd-462517.png"/>
                <p:cNvPicPr>
                  <a:picLocks noChangeAspect="1" noChangeArrowheads="1"/>
                </p:cNvPicPr>
                <p:nvPr/>
              </p:nvPicPr>
              <p:blipFill>
                <a:blip r:embed="rId22" cstate="print">
                  <a:lum bright="70000" contrast="-70000"/>
                </a:blip>
                <a:srcRect l="10526" t="9632" r="10526" b="13316"/>
                <a:stretch>
                  <a:fillRect/>
                </a:stretch>
              </p:blipFill>
              <p:spPr bwMode="auto">
                <a:xfrm>
                  <a:off x="7469671" y="2786058"/>
                  <a:ext cx="1674329" cy="1785950"/>
                </a:xfrm>
                <a:prstGeom prst="rect">
                  <a:avLst/>
                </a:prstGeom>
                <a:noFill/>
              </p:spPr>
            </p:pic>
          </p:grpSp>
          <p:pic>
            <p:nvPicPr>
              <p:cNvPr id="16" name="Picture 4" descr="https://images.vectorhq.com/images/previews/d01/spray-splatter-hi-res-psd-462517.png"/>
              <p:cNvPicPr>
                <a:picLocks noChangeAspect="1" noChangeArrowheads="1"/>
              </p:cNvPicPr>
              <p:nvPr/>
            </p:nvPicPr>
            <p:blipFill>
              <a:blip r:embed="rId22" cstate="print">
                <a:lum bright="70000" contrast="-70000"/>
              </a:blip>
              <a:srcRect l="10526" t="9632" r="10526" b="13316"/>
              <a:stretch>
                <a:fillRect/>
              </a:stretch>
            </p:blipFill>
            <p:spPr bwMode="auto">
              <a:xfrm>
                <a:off x="5643570" y="3214686"/>
                <a:ext cx="1674329" cy="1785950"/>
              </a:xfrm>
              <a:prstGeom prst="rect">
                <a:avLst/>
              </a:prstGeom>
              <a:noFill/>
            </p:spPr>
          </p:pic>
        </p:grpSp>
        <p:sp>
          <p:nvSpPr>
            <p:cNvPr id="40" name="Rectangle 39"/>
            <p:cNvSpPr/>
            <p:nvPr/>
          </p:nvSpPr>
          <p:spPr>
            <a:xfrm>
              <a:off x="357158" y="3071810"/>
              <a:ext cx="7643866" cy="32861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0" y="5857892"/>
            <a:ext cx="9144000" cy="830997"/>
          </a:xfrm>
          <a:prstGeom prst="rect">
            <a:avLst/>
          </a:prstGeom>
          <a:solidFill>
            <a:schemeClr val="accent2">
              <a:lumMod val="20000"/>
              <a:lumOff val="80000"/>
            </a:schemeClr>
          </a:solidFill>
        </p:spPr>
        <p:txBody>
          <a:bodyPr wrap="square" rtlCol="0">
            <a:spAutoFit/>
          </a:bodyPr>
          <a:lstStyle/>
          <a:p>
            <a:pPr algn="ctr"/>
            <a:r>
              <a:rPr lang="en-CA" sz="1600" dirty="0" smtClean="0">
                <a:latin typeface="Century" pitchFamily="18" charset="0"/>
              </a:rPr>
              <a:t>Compilation of online (PNG)images.</a:t>
            </a:r>
          </a:p>
          <a:p>
            <a:pPr algn="ctr"/>
            <a:r>
              <a:rPr lang="en-CA" sz="1600" dirty="0" smtClean="0">
                <a:latin typeface="Century" pitchFamily="18" charset="0"/>
              </a:rPr>
              <a:t>To create the header background for all of the HTML pages, around seven PNG, graffiti related files were downloaded from Google, which are saved in the ‘images’ folder. </a:t>
            </a:r>
          </a:p>
        </p:txBody>
      </p:sp>
      <p:sp>
        <p:nvSpPr>
          <p:cNvPr id="44" name="Rectangle 43"/>
          <p:cNvSpPr/>
          <p:nvPr/>
        </p:nvSpPr>
        <p:spPr>
          <a:xfrm>
            <a:off x="235824" y="217692"/>
            <a:ext cx="2216846" cy="1068168"/>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lIns="32745" tIns="16372" rIns="32745" bIns="16372" rtlCol="0" anchor="ctr"/>
          <a:lstStyle/>
          <a:p>
            <a:pPr algn="ctr"/>
            <a:r>
              <a:rPr lang="en-CA" sz="1600" dirty="0" smtClean="0">
                <a:solidFill>
                  <a:schemeClr val="bg1"/>
                </a:solidFill>
                <a:latin typeface="Century" pitchFamily="18" charset="0"/>
              </a:rPr>
              <a:t>Process</a:t>
            </a:r>
          </a:p>
          <a:p>
            <a:pPr algn="ctr"/>
            <a:r>
              <a:rPr lang="en-CA" sz="1600" dirty="0" smtClean="0">
                <a:solidFill>
                  <a:schemeClr val="bg1"/>
                </a:solidFill>
                <a:latin typeface="Century" pitchFamily="18" charset="0"/>
              </a:rPr>
              <a:t>(Brainstorming)</a:t>
            </a:r>
          </a:p>
          <a:p>
            <a:pPr algn="ctr"/>
            <a:r>
              <a:rPr lang="en-CA" sz="1600" dirty="0" smtClean="0">
                <a:solidFill>
                  <a:schemeClr val="bg1"/>
                </a:solidFill>
                <a:latin typeface="Century" pitchFamily="18" charset="0"/>
              </a:rPr>
              <a:t>Fonts and header background</a:t>
            </a:r>
            <a:endParaRPr lang="en-US" sz="1600" dirty="0">
              <a:solidFill>
                <a:schemeClr val="bg1"/>
              </a:solidFill>
              <a:latin typeface="Century"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4295929_606458563090235_7331004030283415552_n.jpg"/>
          <p:cNvPicPr>
            <a:picLocks noChangeAspect="1"/>
          </p:cNvPicPr>
          <p:nvPr/>
        </p:nvPicPr>
        <p:blipFill>
          <a:blip r:embed="rId2"/>
          <a:stretch>
            <a:fillRect/>
          </a:stretch>
        </p:blipFill>
        <p:spPr>
          <a:xfrm>
            <a:off x="1999829" y="0"/>
            <a:ext cx="5144343" cy="6858000"/>
          </a:xfrm>
          <a:prstGeom prst="rect">
            <a:avLst/>
          </a:prstGeom>
        </p:spPr>
      </p:pic>
      <p:sp>
        <p:nvSpPr>
          <p:cNvPr id="3" name="Rectangle 2"/>
          <p:cNvSpPr/>
          <p:nvPr/>
        </p:nvSpPr>
        <p:spPr>
          <a:xfrm>
            <a:off x="235824" y="217693"/>
            <a:ext cx="2216846" cy="782416"/>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lIns="32745" tIns="16372" rIns="32745" bIns="16372" rtlCol="0" anchor="ctr"/>
          <a:lstStyle/>
          <a:p>
            <a:pPr algn="ctr"/>
            <a:r>
              <a:rPr lang="en-CA" sz="1600" dirty="0" smtClean="0">
                <a:solidFill>
                  <a:schemeClr val="bg1"/>
                </a:solidFill>
                <a:latin typeface="Century" pitchFamily="18" charset="0"/>
              </a:rPr>
              <a:t>Process</a:t>
            </a:r>
          </a:p>
          <a:p>
            <a:pPr algn="ctr"/>
            <a:r>
              <a:rPr lang="en-CA" sz="1600" dirty="0" smtClean="0">
                <a:solidFill>
                  <a:schemeClr val="bg1"/>
                </a:solidFill>
                <a:latin typeface="Century" pitchFamily="18" charset="0"/>
              </a:rPr>
              <a:t>(Brainstorming)</a:t>
            </a:r>
          </a:p>
          <a:p>
            <a:pPr algn="ctr"/>
            <a:r>
              <a:rPr lang="en-CA" sz="1600" dirty="0" smtClean="0">
                <a:solidFill>
                  <a:schemeClr val="bg1"/>
                </a:solidFill>
                <a:latin typeface="Century" pitchFamily="18" charset="0"/>
              </a:rPr>
              <a:t>Wireframe - Hardcopy</a:t>
            </a:r>
            <a:endParaRPr lang="en-US" sz="1600" dirty="0">
              <a:solidFill>
                <a:schemeClr val="bg1"/>
              </a:solidFill>
              <a:latin typeface="Century"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7540</TotalTime>
  <Words>1350</Words>
  <Application>Microsoft Office PowerPoint</Application>
  <PresentationFormat>On-screen Show (4:3)</PresentationFormat>
  <Paragraphs>277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Assignment Information</vt:lpstr>
      <vt:lpstr>Slide 4</vt:lpstr>
      <vt:lpstr>Slide 5</vt:lpstr>
      <vt:lpstr>Rationale of choice</vt:lpstr>
      <vt:lpstr>Slide 7</vt:lpstr>
      <vt:lpstr>UGSMAG</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Navigation  (Labels)</vt:lpstr>
      <vt:lpstr>Principles of Usability</vt:lpstr>
      <vt:lpstr>References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CCT360, Fall 2018, Project 1 LEARNING FROM A PROFESSIONAL WEBSITE TO BUILD YOUR OWN SITE</dc:title>
  <dc:creator>Nudrat_Ratal</dc:creator>
  <cp:lastModifiedBy>Nudrat_Ratal</cp:lastModifiedBy>
  <cp:revision>219</cp:revision>
  <dcterms:created xsi:type="dcterms:W3CDTF">2018-10-10T01:50:08Z</dcterms:created>
  <dcterms:modified xsi:type="dcterms:W3CDTF">2018-10-17T17:20:35Z</dcterms:modified>
</cp:coreProperties>
</file>