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6" r:id="rId6"/>
    <p:sldId id="265" r:id="rId7"/>
    <p:sldId id="259" r:id="rId8"/>
    <p:sldId id="260" r:id="rId9"/>
    <p:sldId id="267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826" autoAdjust="0"/>
  </p:normalViewPr>
  <p:slideViewPr>
    <p:cSldViewPr>
      <p:cViewPr varScale="1">
        <p:scale>
          <a:sx n="83" d="100"/>
          <a:sy n="83" d="100"/>
        </p:scale>
        <p:origin x="-15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781A-7056-4F4B-9880-48CC26422D2B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9CBFB-4193-4D29-B178-E84A0D94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8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has six basic (`atomic') vector types: logical, integer, real, complex, string (or character) and raw.  Vector</a:t>
            </a:r>
            <a:r>
              <a:rPr lang="en-US" baseline="0" dirty="0" smtClean="0"/>
              <a:t> values must all be of the same data type</a:t>
            </a:r>
          </a:p>
          <a:p>
            <a:r>
              <a:rPr lang="en-US" baseline="0" dirty="0" smtClean="0"/>
              <a:t>Lists are like vectors but the values don’t have to be of the same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9CBFB-4193-4D29-B178-E84A0D94D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6A68800-B119-4072-9AEA-7F10B11639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386491-DF6E-439B-9880-3188DD4753BE}" type="datetimeFigureOut">
              <a:rPr lang="en-US" smtClean="0"/>
              <a:t>10/17/2012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volutionanalytics.com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bi.com/demosarticles.html" TargetMode="External"/><Relationship Id="rId5" Type="http://schemas.openxmlformats.org/officeDocument/2006/relationships/hyperlink" Target="http://r4stats.com/" TargetMode="External"/><Relationship Id="rId4" Type="http://schemas.openxmlformats.org/officeDocument/2006/relationships/hyperlink" Target="http://www.inside-r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Introduction to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7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Project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www.r-project.org</a:t>
            </a:r>
            <a:endParaRPr lang="en-US" dirty="0" smtClean="0"/>
          </a:p>
          <a:p>
            <a:r>
              <a:rPr lang="en-US" dirty="0" smtClean="0"/>
              <a:t>Revolution Analytics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www.revolutionanalytics.com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www.inside-r.org</a:t>
            </a:r>
            <a:endParaRPr lang="en-US" dirty="0" smtClean="0"/>
          </a:p>
          <a:p>
            <a:r>
              <a:rPr lang="en-US" dirty="0" smtClean="0"/>
              <a:t>R for stats blog</a:t>
            </a:r>
          </a:p>
          <a:p>
            <a:pPr lvl="1"/>
            <a:r>
              <a:rPr lang="en-US" dirty="0" smtClean="0"/>
              <a:t>R workshops available for SAS, SPSS, and </a:t>
            </a:r>
            <a:r>
              <a:rPr lang="en-US" dirty="0" err="1" smtClean="0"/>
              <a:t>Stata</a:t>
            </a:r>
            <a:r>
              <a:rPr lang="en-US" dirty="0" smtClean="0"/>
              <a:t> users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r4stats.com</a:t>
            </a:r>
            <a:endParaRPr lang="en-US" dirty="0" smtClean="0"/>
          </a:p>
          <a:p>
            <a:r>
              <a:rPr lang="en-US" dirty="0" smtClean="0"/>
              <a:t>Spotlight on R blog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www.openbi.com/demosarticles.html#Spotlight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3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and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</a:t>
            </a:r>
            <a:r>
              <a:rPr lang="en-US" dirty="0"/>
              <a:t>language and integrated suite of software facilities for data manipulation, calculation and graphical </a:t>
            </a:r>
            <a:r>
              <a:rPr lang="en-US" dirty="0" smtClean="0"/>
              <a:t>display</a:t>
            </a:r>
          </a:p>
          <a:p>
            <a:r>
              <a:rPr lang="en-US" dirty="0" smtClean="0"/>
              <a:t>Competitors</a:t>
            </a:r>
          </a:p>
          <a:p>
            <a:pPr lvl="1"/>
            <a:r>
              <a:rPr lang="en-US" dirty="0" smtClean="0"/>
              <a:t>SPSS, SAS, </a:t>
            </a:r>
            <a:r>
              <a:rPr lang="en-US" dirty="0" err="1" smtClean="0"/>
              <a:t>Stata</a:t>
            </a:r>
            <a:r>
              <a:rPr lang="en-US" dirty="0" smtClean="0"/>
              <a:t>, Maple, </a:t>
            </a:r>
            <a:r>
              <a:rPr lang="en-US" dirty="0" err="1" smtClean="0"/>
              <a:t>Mathematica</a:t>
            </a:r>
            <a:endParaRPr lang="en-US" dirty="0" smtClean="0"/>
          </a:p>
          <a:p>
            <a:r>
              <a:rPr lang="en-US" dirty="0" smtClean="0"/>
              <a:t>Open Source version of S</a:t>
            </a:r>
          </a:p>
          <a:p>
            <a:pPr lvl="1"/>
            <a:r>
              <a:rPr lang="en-US" dirty="0" smtClean="0"/>
              <a:t>Part of Free Software Foundation GNU project</a:t>
            </a:r>
          </a:p>
          <a:p>
            <a:r>
              <a:rPr lang="en-US" dirty="0" smtClean="0"/>
              <a:t>Products that use R</a:t>
            </a:r>
          </a:p>
          <a:p>
            <a:pPr lvl="1"/>
            <a:r>
              <a:rPr lang="en-US" dirty="0" smtClean="0"/>
              <a:t>Revolution R from Revolution Analytics</a:t>
            </a:r>
          </a:p>
          <a:p>
            <a:pPr lvl="1"/>
            <a:r>
              <a:rPr lang="en-US" dirty="0" smtClean="0"/>
              <a:t>Oracle Big Data Appliance</a:t>
            </a:r>
          </a:p>
          <a:p>
            <a:pPr lvl="1"/>
            <a:r>
              <a:rPr lang="en-US" dirty="0" smtClean="0"/>
              <a:t>Connectors for JMP, MATLAB, SPSS, SAS, </a:t>
            </a:r>
            <a:r>
              <a:rPr lang="en-US" dirty="0" err="1" smtClean="0"/>
              <a:t>Emacs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variables, control structures, functions, and OOP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dirty="0" smtClean="0"/>
              <a:t>Commands separated by semicolons or newlines</a:t>
            </a:r>
          </a:p>
          <a:p>
            <a:r>
              <a:rPr lang="en-US" dirty="0" smtClean="0"/>
              <a:t>Variable assignment</a:t>
            </a:r>
          </a:p>
          <a:p>
            <a:pPr lvl="1"/>
            <a:r>
              <a:rPr lang="en-US" dirty="0" smtClean="0"/>
              <a:t>x &lt;- 1:5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&lt;- c(10.4, 5.6, 3.1, 6.4, 21.7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Vector value retrieval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[4] returns 6.4</a:t>
            </a:r>
          </a:p>
          <a:p>
            <a:r>
              <a:rPr lang="en-US" dirty="0" smtClean="0"/>
              <a:t>Vector arithmetic</a:t>
            </a:r>
          </a:p>
          <a:p>
            <a:pPr lvl="1"/>
            <a:r>
              <a:rPr lang="en-US" dirty="0"/>
              <a:t>v &lt;- 2*x + y +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list(v</a:t>
            </a:r>
            <a:r>
              <a:rPr lang="en-US" dirty="0"/>
              <a:t>) returns [13.4 10.6 10.1 15.4 </a:t>
            </a:r>
            <a:r>
              <a:rPr lang="en-US" dirty="0" smtClean="0"/>
              <a:t>32.7]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If-then-else</a:t>
            </a:r>
          </a:p>
          <a:p>
            <a:pPr lvl="1"/>
            <a:r>
              <a:rPr lang="en-US" dirty="0"/>
              <a:t>if (</a:t>
            </a:r>
            <a:r>
              <a:rPr lang="en-US" i="1" dirty="0"/>
              <a:t>expr_1</a:t>
            </a:r>
            <a:r>
              <a:rPr lang="en-US" dirty="0"/>
              <a:t>) </a:t>
            </a:r>
            <a:r>
              <a:rPr lang="en-US" i="1" dirty="0"/>
              <a:t>expr_2</a:t>
            </a:r>
            <a:r>
              <a:rPr lang="en-US" dirty="0"/>
              <a:t> else </a:t>
            </a:r>
            <a:r>
              <a:rPr lang="en-US" i="1" dirty="0" smtClean="0"/>
              <a:t>expr_3</a:t>
            </a:r>
          </a:p>
          <a:p>
            <a:pPr lvl="1"/>
            <a:r>
              <a:rPr lang="en-US" dirty="0" err="1"/>
              <a:t>ifelse</a:t>
            </a:r>
            <a:r>
              <a:rPr lang="en-US" dirty="0"/>
              <a:t>(condition, a, b)</a:t>
            </a:r>
            <a:endParaRPr lang="en-US" dirty="0" smtClean="0"/>
          </a:p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 in </a:t>
            </a:r>
            <a:r>
              <a:rPr lang="en-US" i="1" dirty="0"/>
              <a:t>expr_1</a:t>
            </a:r>
            <a:r>
              <a:rPr lang="en-US" dirty="0"/>
              <a:t>) </a:t>
            </a:r>
            <a:r>
              <a:rPr lang="en-US" i="1" dirty="0" smtClean="0"/>
              <a:t>expr_2</a:t>
            </a:r>
          </a:p>
          <a:p>
            <a:pPr lvl="1"/>
            <a:r>
              <a:rPr lang="en-US" dirty="0"/>
              <a:t>repeat </a:t>
            </a:r>
            <a:r>
              <a:rPr lang="en-US" i="1" dirty="0" err="1" smtClean="0"/>
              <a:t>expr</a:t>
            </a:r>
            <a:endParaRPr lang="en-US" i="1" dirty="0" smtClean="0"/>
          </a:p>
          <a:p>
            <a:pPr lvl="1"/>
            <a:r>
              <a:rPr lang="en-US" dirty="0"/>
              <a:t>while (</a:t>
            </a:r>
            <a:r>
              <a:rPr lang="en-US" i="1" dirty="0"/>
              <a:t>condition</a:t>
            </a:r>
            <a:r>
              <a:rPr lang="en-US" dirty="0"/>
              <a:t>) </a:t>
            </a:r>
            <a:r>
              <a:rPr lang="en-US" i="1" dirty="0" err="1"/>
              <a:t>expr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solve(A)</a:t>
            </a:r>
          </a:p>
          <a:p>
            <a:pPr lvl="1"/>
            <a:r>
              <a:rPr lang="en-US" dirty="0" smtClean="0"/>
              <a:t>Used to solve system of linear equations represented by matrix A</a:t>
            </a:r>
          </a:p>
          <a:p>
            <a:r>
              <a:rPr lang="en-US" dirty="0" err="1" smtClean="0"/>
              <a:t>eigen</a:t>
            </a:r>
            <a:r>
              <a:rPr lang="en-US" dirty="0" smtClean="0"/>
              <a:t>(</a:t>
            </a:r>
            <a:r>
              <a:rPr lang="en-US" dirty="0" err="1" smtClean="0"/>
              <a:t>Sm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Computes eigenvalues and eigenvectors for a symmetric matrix</a:t>
            </a:r>
          </a:p>
          <a:p>
            <a:r>
              <a:rPr lang="en-US" dirty="0" err="1" smtClean="0"/>
              <a:t>svd</a:t>
            </a:r>
            <a:r>
              <a:rPr lang="en-US" dirty="0" smtClean="0"/>
              <a:t>(M)</a:t>
            </a:r>
          </a:p>
          <a:p>
            <a:pPr lvl="1"/>
            <a:r>
              <a:rPr lang="en-US" dirty="0" smtClean="0"/>
              <a:t>Singular value decomposition of matrix M</a:t>
            </a:r>
          </a:p>
          <a:p>
            <a:r>
              <a:rPr lang="en-US" dirty="0" err="1" smtClean="0"/>
              <a:t>lsfit</a:t>
            </a:r>
            <a:r>
              <a:rPr lang="en-US" dirty="0" smtClean="0"/>
              <a:t>(X, y)</a:t>
            </a:r>
          </a:p>
          <a:p>
            <a:pPr lvl="1"/>
            <a:r>
              <a:rPr lang="en-US" dirty="0" smtClean="0"/>
              <a:t>Returns least squares curve fit result of matrix X and vector y</a:t>
            </a:r>
          </a:p>
          <a:p>
            <a:r>
              <a:rPr lang="en-US" dirty="0" err="1" smtClean="0"/>
              <a:t>qr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QR decomposition of matrix X</a:t>
            </a:r>
          </a:p>
        </p:txBody>
      </p:sp>
    </p:spTree>
    <p:extLst>
      <p:ext uri="{BB962C8B-B14F-4D97-AF65-F5344CB8AC3E}">
        <p14:creationId xmlns:p14="http://schemas.microsoft.com/office/powerpoint/2010/main" val="212252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Fname</a:t>
            </a:r>
            <a:r>
              <a:rPr lang="en-US" dirty="0" smtClean="0"/>
              <a:t> &lt;- function(param1, param2, …)</a:t>
            </a:r>
          </a:p>
          <a:p>
            <a:r>
              <a:rPr lang="en-US" dirty="0" smtClean="0"/>
              <a:t>Simple example: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twosam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function(y1, y2)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n1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&lt;- length(y1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n2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&lt;- length(y2)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yb1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&lt;- mean(y1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yb2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&lt;- mean(y2)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(y1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s2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(y2)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&lt;- ((n1-1)*s1 + (n2-1)*s2)/(n1+n2-2)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&lt;- (yb1 - yb2)/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(s*(1/n1 + 1/n2))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package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lot(x, y)</a:t>
            </a:r>
          </a:p>
          <a:p>
            <a:pPr lvl="1"/>
            <a:r>
              <a:rPr lang="en-US" dirty="0"/>
              <a:t>pairs(X)</a:t>
            </a:r>
            <a:endParaRPr lang="en-US" dirty="0" smtClean="0"/>
          </a:p>
          <a:p>
            <a:pPr lvl="1"/>
            <a:r>
              <a:rPr lang="en-US" dirty="0" err="1" smtClean="0"/>
              <a:t>hist</a:t>
            </a:r>
            <a:r>
              <a:rPr lang="en-US" dirty="0" smtClean="0"/>
              <a:t>(data)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ar() function</a:t>
            </a:r>
          </a:p>
          <a:p>
            <a:r>
              <a:rPr lang="en-US" dirty="0" smtClean="0"/>
              <a:t>Built-in packages</a:t>
            </a:r>
          </a:p>
          <a:p>
            <a:pPr lvl="1"/>
            <a:r>
              <a:rPr lang="en-US" dirty="0" smtClean="0"/>
              <a:t>datasets, stats, splines, parallel</a:t>
            </a:r>
          </a:p>
          <a:p>
            <a:r>
              <a:rPr lang="en-US" dirty="0" smtClean="0"/>
              <a:t>Over 5,000 add-on packages</a:t>
            </a:r>
          </a:p>
          <a:p>
            <a:pPr lvl="1"/>
            <a:r>
              <a:rPr lang="en-US" dirty="0" smtClean="0"/>
              <a:t>CRAN, </a:t>
            </a:r>
            <a:r>
              <a:rPr lang="en-US" dirty="0" err="1" smtClean="0"/>
              <a:t>Bioconductor</a:t>
            </a:r>
            <a:r>
              <a:rPr lang="en-US" dirty="0" smtClean="0"/>
              <a:t>, </a:t>
            </a:r>
            <a:r>
              <a:rPr lang="en-US" dirty="0" err="1" smtClean="0"/>
              <a:t>Omegahat</a:t>
            </a:r>
            <a:endParaRPr lang="en-US" dirty="0" smtClean="0"/>
          </a:p>
          <a:p>
            <a:r>
              <a:rPr lang="en-US" dirty="0" smtClean="0"/>
              <a:t>library() command shows currently installed packages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data sets</a:t>
            </a:r>
          </a:p>
          <a:p>
            <a:pPr lvl="1"/>
            <a:r>
              <a:rPr lang="en-US" dirty="0"/>
              <a:t>data(package="</a:t>
            </a:r>
            <a:r>
              <a:rPr lang="en-US" dirty="0" err="1"/>
              <a:t>rpart</a:t>
            </a:r>
            <a:r>
              <a:rPr lang="en-US" dirty="0" smtClean="0"/>
              <a:t>")</a:t>
            </a:r>
          </a:p>
          <a:p>
            <a:pPr lvl="1"/>
            <a:r>
              <a:rPr lang="en-US" dirty="0"/>
              <a:t>data(</a:t>
            </a:r>
            <a:r>
              <a:rPr lang="en-US" dirty="0" err="1"/>
              <a:t>Puromycin</a:t>
            </a:r>
            <a:r>
              <a:rPr lang="en-US" dirty="0"/>
              <a:t>, package="datasets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Flat files</a:t>
            </a:r>
          </a:p>
          <a:p>
            <a:pPr lvl="1"/>
            <a:r>
              <a:rPr lang="en-US" dirty="0" err="1"/>
              <a:t>HousePrice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("</a:t>
            </a:r>
            <a:r>
              <a:rPr lang="en-US" dirty="0" err="1"/>
              <a:t>houses.data</a:t>
            </a:r>
            <a:r>
              <a:rPr lang="en-US" dirty="0" smtClean="0"/>
              <a:t>")</a:t>
            </a:r>
          </a:p>
          <a:p>
            <a:pPr lvl="1"/>
            <a:r>
              <a:rPr lang="en-US" dirty="0" err="1"/>
              <a:t>inp</a:t>
            </a:r>
            <a:r>
              <a:rPr lang="en-US" dirty="0"/>
              <a:t> &lt;- scan("input.dat", list("",0,0</a:t>
            </a:r>
            <a:r>
              <a:rPr lang="en-US" dirty="0" smtClean="0"/>
              <a:t>))</a:t>
            </a:r>
          </a:p>
          <a:p>
            <a:r>
              <a:rPr lang="en-US" dirty="0" smtClean="0"/>
              <a:t>Editing data</a:t>
            </a:r>
          </a:p>
          <a:p>
            <a:pPr lvl="1"/>
            <a:r>
              <a:rPr lang="en-US" dirty="0" err="1"/>
              <a:t>xnew</a:t>
            </a:r>
            <a:r>
              <a:rPr lang="en-US" dirty="0"/>
              <a:t> &lt;- </a:t>
            </a:r>
            <a:r>
              <a:rPr lang="en-US" dirty="0" smtClean="0"/>
              <a:t>edit(x)</a:t>
            </a:r>
          </a:p>
          <a:p>
            <a:pPr lvl="1"/>
            <a:r>
              <a:rPr lang="en-US" dirty="0" smtClean="0"/>
              <a:t>Launches a spreadsheet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using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RJDBC package</a:t>
            </a:r>
          </a:p>
          <a:p>
            <a:r>
              <a:rPr lang="en-US" dirty="0" smtClean="0"/>
              <a:t>Download available from CRAN</a:t>
            </a:r>
          </a:p>
          <a:p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("RJDBC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=TRUE)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library(RJDBC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&lt;- JDBC("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1143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"/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jdbc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/mysql-connector-java-5.1.18-bin.jar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1143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identifier.quote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="`")</a:t>
            </a:r>
          </a:p>
          <a:p>
            <a:pPr marL="11430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conn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dbConnect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/test", 		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user",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dbGetQuery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(conn, “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color, size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from iris where Species=?",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setosa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42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349</TotalTime>
  <Words>428</Words>
  <Application>Microsoft Office PowerPoint</Application>
  <PresentationFormat>On-screen Show (4:3)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A Brief Introduction to R</vt:lpstr>
      <vt:lpstr>What is R?</vt:lpstr>
      <vt:lpstr>R Syntax</vt:lpstr>
      <vt:lpstr>R Control Structures</vt:lpstr>
      <vt:lpstr>Statistics Functions</vt:lpstr>
      <vt:lpstr>User-defined Functions</vt:lpstr>
      <vt:lpstr>R Packages</vt:lpstr>
      <vt:lpstr>Data Sources</vt:lpstr>
      <vt:lpstr>Database Access using JDBC</vt:lpstr>
      <vt:lpstr>Demo</vt:lpstr>
      <vt:lpstr>Additional Resources</vt:lpstr>
      <vt:lpstr>Q and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R</dc:title>
  <dc:creator>System User</dc:creator>
  <cp:lastModifiedBy>System User</cp:lastModifiedBy>
  <cp:revision>21</cp:revision>
  <dcterms:created xsi:type="dcterms:W3CDTF">2012-10-16T23:50:35Z</dcterms:created>
  <dcterms:modified xsi:type="dcterms:W3CDTF">2012-10-17T17:08:02Z</dcterms:modified>
</cp:coreProperties>
</file>