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94" r:id="rId4"/>
    <p:sldId id="295" r:id="rId5"/>
    <p:sldId id="309" r:id="rId6"/>
    <p:sldId id="258" r:id="rId7"/>
    <p:sldId id="296" r:id="rId8"/>
    <p:sldId id="261" r:id="rId9"/>
    <p:sldId id="264" r:id="rId10"/>
    <p:sldId id="297" r:id="rId11"/>
    <p:sldId id="299" r:id="rId12"/>
    <p:sldId id="298" r:id="rId13"/>
    <p:sldId id="300" r:id="rId15"/>
    <p:sldId id="301" r:id="rId16"/>
    <p:sldId id="302" r:id="rId17"/>
    <p:sldId id="266" r:id="rId18"/>
    <p:sldId id="303" r:id="rId19"/>
    <p:sldId id="262" r:id="rId20"/>
    <p:sldId id="305" r:id="rId21"/>
    <p:sldId id="304" r:id="rId22"/>
    <p:sldId id="306" r:id="rId23"/>
    <p:sldId id="307" r:id="rId24"/>
    <p:sldId id="308" r:id="rId25"/>
    <p:sldId id="311" r:id="rId26"/>
    <p:sldId id="259" r:id="rId27"/>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4C9"/>
    <a:srgbClr val="1B2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5" d="100"/>
          <a:sy n="155" d="100"/>
        </p:scale>
        <p:origin x="-354" y="-12"/>
      </p:cViewPr>
      <p:guideLst>
        <p:guide orient="horz" pos="2142"/>
        <p:guide orient="horz" pos="1684"/>
        <p:guide pos="5067"/>
        <p:guide pos="60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57117-35F1-4816-89E3-1482677FCF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C846-CA02-4734-8ED3-2C6F71D272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它们结合了各种硬状态和软状态机制， 并定性讨论影响性能的因素</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它们结合了各种硬状态和软状态机制， 并定性讨论影响性能的因素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马尔可夫状态之间的转换在图3中用不同的线型表示，它们 表示导致状态转换的不同事件（状态设置，状态更新，状态 移除和错误移除）</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马尔可夫状态之间的转换在图3中用不同的线型表示，它们 表示导致状态转换的不同事件（状态设置，状态更新，状态 移除和错误移除）</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stretch>
            <a:fillRect/>
          </a:stretch>
        </p:blipFill>
        <p:spPr>
          <a:xfrm>
            <a:off x="-397" y="-985"/>
            <a:ext cx="9144793" cy="51454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327" y="1906396"/>
            <a:ext cx="9158284" cy="133070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328" y="1815666"/>
            <a:ext cx="9186984" cy="1512168"/>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902335" y="2029293"/>
            <a:ext cx="7339330" cy="1083945"/>
          </a:xfrm>
          <a:prstGeom prst="rect">
            <a:avLst/>
          </a:prstGeom>
          <a:noFill/>
        </p:spPr>
        <p:txBody>
          <a:bodyPr wrap="none" lIns="68580" tIns="34290" rIns="68580" bIns="34290" rtlCol="0">
            <a:spAutoFit/>
          </a:bodyPr>
          <a:lstStyle/>
          <a:p>
            <a:pPr algn="ctr"/>
            <a:r>
              <a:rPr lang="zh-CN" altLang="en-US" sz="3300" b="1" dirty="0">
                <a:blipFill>
                  <a:blip r:embed="rId1"/>
                  <a:stretch>
                    <a:fillRect/>
                  </a:stretch>
                </a:blipFill>
                <a:latin typeface="微软雅黑" panose="020B0503020204020204" pitchFamily="34" charset="-122"/>
                <a:ea typeface="微软雅黑" panose="020B0503020204020204" pitchFamily="34" charset="-122"/>
              </a:rPr>
              <a:t>A Comparison of Hard-state </a:t>
            </a:r>
            <a:endParaRPr lang="zh-CN" altLang="en-US" sz="3300" b="1" dirty="0">
              <a:blipFill>
                <a:blip r:embed="rId1"/>
                <a:stretch>
                  <a:fillRect/>
                </a:stretch>
              </a:blipFill>
              <a:latin typeface="微软雅黑" panose="020B0503020204020204" pitchFamily="34" charset="-122"/>
              <a:ea typeface="微软雅黑" panose="020B0503020204020204" pitchFamily="34" charset="-122"/>
            </a:endParaRPr>
          </a:p>
          <a:p>
            <a:pPr algn="ctr"/>
            <a:r>
              <a:rPr lang="zh-CN" altLang="en-US" sz="3300" b="1" dirty="0">
                <a:blipFill>
                  <a:blip r:embed="rId1"/>
                  <a:stretch>
                    <a:fillRect/>
                  </a:stretch>
                </a:blipFill>
                <a:latin typeface="微软雅黑" panose="020B0503020204020204" pitchFamily="34" charset="-122"/>
                <a:ea typeface="微软雅黑" panose="020B0503020204020204" pitchFamily="34" charset="-122"/>
              </a:rPr>
              <a:t>and Soft-state Signaling Protocols</a:t>
            </a:r>
            <a:endParaRPr lang="zh-CN" altLang="en-US" sz="3300" b="1" dirty="0">
              <a:blipFill>
                <a:blip r:embed="rId1"/>
                <a:stretch>
                  <a:fillRect/>
                </a:stretch>
              </a:blipFill>
              <a:latin typeface="微软雅黑" panose="020B0503020204020204" pitchFamily="34" charset="-122"/>
              <a:ea typeface="微软雅黑" panose="020B0503020204020204" pitchFamily="34" charset="-122"/>
            </a:endParaRP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文本框 1"/>
          <p:cNvSpPr txBox="1"/>
          <p:nvPr/>
        </p:nvSpPr>
        <p:spPr>
          <a:xfrm>
            <a:off x="1647825" y="3441065"/>
            <a:ext cx="5833110" cy="706755"/>
          </a:xfrm>
          <a:prstGeom prst="rect">
            <a:avLst/>
          </a:prstGeom>
          <a:noFill/>
        </p:spPr>
        <p:txBody>
          <a:bodyPr wrap="square" rtlCol="0">
            <a:spAutoFit/>
          </a:bodyPr>
          <a:p>
            <a:pPr algn="ctr"/>
            <a:r>
              <a:rPr lang="zh-CN" altLang="en-US" sz="2000">
                <a:solidFill>
                  <a:schemeClr val="bg1"/>
                </a:solidFill>
                <a:latin typeface="华文琥珀" panose="02010800040101010101" charset="-122"/>
                <a:ea typeface="华文琥珀" panose="02010800040101010101" charset="-122"/>
                <a:cs typeface="华文琥珀" panose="02010800040101010101" charset="-122"/>
              </a:rPr>
              <a:t>汇报人：于鹄杰       </a:t>
            </a:r>
            <a:endParaRPr lang="zh-CN" altLang="en-US" sz="2000">
              <a:solidFill>
                <a:schemeClr val="bg1"/>
              </a:solidFill>
              <a:latin typeface="华文琥珀" panose="02010800040101010101" charset="-122"/>
              <a:ea typeface="华文琥珀" panose="02010800040101010101" charset="-122"/>
              <a:cs typeface="华文琥珀" panose="02010800040101010101" charset="-122"/>
            </a:endParaRPr>
          </a:p>
          <a:p>
            <a:pPr algn="ctr"/>
            <a:r>
              <a:rPr lang="zh-CN" altLang="en-US" sz="2000">
                <a:solidFill>
                  <a:schemeClr val="bg1"/>
                </a:solidFill>
                <a:latin typeface="华文琥珀" panose="02010800040101010101" charset="-122"/>
                <a:ea typeface="华文琥珀" panose="02010800040101010101" charset="-122"/>
                <a:cs typeface="华文琥珀" panose="02010800040101010101" charset="-122"/>
              </a:rPr>
              <a:t>学号：</a:t>
            </a:r>
            <a:r>
              <a:rPr lang="en-US" altLang="zh-CN" sz="2000">
                <a:solidFill>
                  <a:schemeClr val="bg1"/>
                </a:solidFill>
                <a:latin typeface="华文琥珀" panose="02010800040101010101" charset="-122"/>
                <a:ea typeface="华文琥珀" panose="02010800040101010101" charset="-122"/>
                <a:cs typeface="华文琥珀" panose="02010800040101010101" charset="-122"/>
              </a:rPr>
              <a:t>201506021075</a:t>
            </a:r>
            <a:endParaRPr lang="en-US" altLang="zh-CN" sz="2000">
              <a:solidFill>
                <a:schemeClr val="bg1"/>
              </a:solidFill>
              <a:latin typeface="华文琥珀" panose="02010800040101010101" charset="-122"/>
              <a:ea typeface="华文琥珀" panose="02010800040101010101" charset="-122"/>
              <a:cs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959"/>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627"/>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224"/>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289"/>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664"/>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134"/>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216"/>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949"/>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45"/>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672"/>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消息机制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1"/>
          <a:stretch>
            <a:fillRect/>
          </a:stretch>
        </p:blipFill>
        <p:spPr>
          <a:xfrm>
            <a:off x="965200" y="930275"/>
            <a:ext cx="7213600" cy="392493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46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五种不同的信令协议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sp>
        <p:nvSpPr>
          <p:cNvPr id="37" name="六边形 22"/>
          <p:cNvSpPr/>
          <p:nvPr/>
        </p:nvSpPr>
        <p:spPr>
          <a:xfrm>
            <a:off x="2750946" y="1026439"/>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2000">
                <a:sym typeface="+mn-ea"/>
              </a:rPr>
              <a:t>纯软状态（SS）：</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sp>
        <p:nvSpPr>
          <p:cNvPr id="38" name="六边形 22"/>
          <p:cNvSpPr/>
          <p:nvPr/>
        </p:nvSpPr>
        <p:spPr>
          <a:xfrm>
            <a:off x="2750946" y="1825886"/>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2000">
                <a:sym typeface="+mn-ea"/>
              </a:rPr>
              <a:t>显式移除的软状态（SS + ER）</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sp>
        <p:nvSpPr>
          <p:cNvPr id="39" name="六边形 22"/>
          <p:cNvSpPr/>
          <p:nvPr/>
        </p:nvSpPr>
        <p:spPr>
          <a:xfrm>
            <a:off x="2750946" y="2625333"/>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zh-CN" altLang="en-US" sz="2000">
                <a:sym typeface="+mn-ea"/>
              </a:rPr>
              <a:t>具有可靠触发的软状态（SS + RT）</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sp>
        <p:nvSpPr>
          <p:cNvPr id="40" name="六边形 22"/>
          <p:cNvSpPr/>
          <p:nvPr/>
        </p:nvSpPr>
        <p:spPr>
          <a:xfrm>
            <a:off x="2750946" y="3424779"/>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zh-CN" altLang="en-US" sz="2000">
                <a:sym typeface="+mn-ea"/>
              </a:rPr>
              <a:t>具有可靠触发/移除的软状态（SS + RTR）</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grpSp>
        <p:nvGrpSpPr>
          <p:cNvPr id="41" name="组合 40"/>
          <p:cNvGrpSpPr/>
          <p:nvPr/>
        </p:nvGrpSpPr>
        <p:grpSpPr>
          <a:xfrm>
            <a:off x="2164802" y="1026439"/>
            <a:ext cx="668234" cy="576064"/>
            <a:chOff x="2298708" y="1541562"/>
            <a:chExt cx="668234" cy="576064"/>
          </a:xfrm>
        </p:grpSpPr>
        <p:sp>
          <p:nvSpPr>
            <p:cNvPr id="42" name="六边形 41"/>
            <p:cNvSpPr/>
            <p:nvPr/>
          </p:nvSpPr>
          <p:spPr>
            <a:xfrm>
              <a:off x="2298708" y="154156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3" name="TextBox 42"/>
            <p:cNvSpPr txBox="1"/>
            <p:nvPr/>
          </p:nvSpPr>
          <p:spPr>
            <a:xfrm>
              <a:off x="2434694" y="1644928"/>
              <a:ext cx="396262"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01</a:t>
              </a:r>
              <a:endParaRPr lang="zh-CN" altLang="en-US" sz="1800" dirty="0">
                <a:solidFill>
                  <a:schemeClr val="bg1"/>
                </a:solidFill>
                <a:latin typeface="Impact" panose="020B0806030902050204" pitchFamily="34" charset="0"/>
              </a:endParaRPr>
            </a:p>
          </p:txBody>
        </p:sp>
      </p:grpSp>
      <p:grpSp>
        <p:nvGrpSpPr>
          <p:cNvPr id="44" name="组合 43"/>
          <p:cNvGrpSpPr/>
          <p:nvPr/>
        </p:nvGrpSpPr>
        <p:grpSpPr>
          <a:xfrm>
            <a:off x="2164802" y="1825886"/>
            <a:ext cx="668234" cy="576064"/>
            <a:chOff x="2298708" y="2341009"/>
            <a:chExt cx="668234" cy="576064"/>
          </a:xfrm>
        </p:grpSpPr>
        <p:sp>
          <p:nvSpPr>
            <p:cNvPr id="45" name="六边形 44"/>
            <p:cNvSpPr/>
            <p:nvPr/>
          </p:nvSpPr>
          <p:spPr>
            <a:xfrm>
              <a:off x="2298708" y="2341009"/>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6" name="TextBox 45"/>
            <p:cNvSpPr txBox="1"/>
            <p:nvPr/>
          </p:nvSpPr>
          <p:spPr>
            <a:xfrm>
              <a:off x="2434694" y="2444375"/>
              <a:ext cx="423514"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02</a:t>
              </a:r>
              <a:endParaRPr lang="zh-CN" altLang="en-US" sz="1800" dirty="0">
                <a:solidFill>
                  <a:schemeClr val="bg1"/>
                </a:solidFill>
                <a:latin typeface="Impact" panose="020B0806030902050204" pitchFamily="34" charset="0"/>
              </a:endParaRPr>
            </a:p>
          </p:txBody>
        </p:sp>
      </p:grpSp>
      <p:grpSp>
        <p:nvGrpSpPr>
          <p:cNvPr id="47" name="组合 46"/>
          <p:cNvGrpSpPr/>
          <p:nvPr/>
        </p:nvGrpSpPr>
        <p:grpSpPr>
          <a:xfrm>
            <a:off x="2164802" y="2625333"/>
            <a:ext cx="668234" cy="576064"/>
            <a:chOff x="2298708" y="3140456"/>
            <a:chExt cx="668234" cy="576064"/>
          </a:xfrm>
        </p:grpSpPr>
        <p:sp>
          <p:nvSpPr>
            <p:cNvPr id="48" name="六边形 47"/>
            <p:cNvSpPr/>
            <p:nvPr/>
          </p:nvSpPr>
          <p:spPr>
            <a:xfrm>
              <a:off x="2298708" y="3140456"/>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9" name="TextBox 48"/>
            <p:cNvSpPr txBox="1"/>
            <p:nvPr/>
          </p:nvSpPr>
          <p:spPr>
            <a:xfrm>
              <a:off x="2434694" y="3243822"/>
              <a:ext cx="429926"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03</a:t>
              </a:r>
              <a:endParaRPr lang="zh-CN" altLang="en-US" sz="1800" dirty="0">
                <a:solidFill>
                  <a:schemeClr val="bg1"/>
                </a:solidFill>
                <a:latin typeface="Impact" panose="020B0806030902050204" pitchFamily="34" charset="0"/>
              </a:endParaRPr>
            </a:p>
          </p:txBody>
        </p:sp>
      </p:grpSp>
      <p:grpSp>
        <p:nvGrpSpPr>
          <p:cNvPr id="50" name="组合 49"/>
          <p:cNvGrpSpPr/>
          <p:nvPr/>
        </p:nvGrpSpPr>
        <p:grpSpPr>
          <a:xfrm>
            <a:off x="2164802" y="3424779"/>
            <a:ext cx="668234" cy="576064"/>
            <a:chOff x="2298708" y="3939902"/>
            <a:chExt cx="668234" cy="576064"/>
          </a:xfrm>
        </p:grpSpPr>
        <p:sp>
          <p:nvSpPr>
            <p:cNvPr id="51" name="六边形 50"/>
            <p:cNvSpPr/>
            <p:nvPr/>
          </p:nvSpPr>
          <p:spPr>
            <a:xfrm>
              <a:off x="2298708" y="393990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52" name="TextBox 51"/>
            <p:cNvSpPr txBox="1"/>
            <p:nvPr/>
          </p:nvSpPr>
          <p:spPr>
            <a:xfrm>
              <a:off x="2434694" y="4043268"/>
              <a:ext cx="429926"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六边形 22"/>
          <p:cNvSpPr/>
          <p:nvPr/>
        </p:nvSpPr>
        <p:spPr>
          <a:xfrm>
            <a:off x="2750946" y="4219799"/>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914400"/>
            <a:r>
              <a:rPr lang="zh-CN" altLang="en-US" sz="2000">
                <a:sym typeface="+mn-ea"/>
              </a:rPr>
              <a:t>硬状态（HS）方法</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grpSp>
        <p:nvGrpSpPr>
          <p:cNvPr id="3" name="组合 2"/>
          <p:cNvGrpSpPr/>
          <p:nvPr/>
        </p:nvGrpSpPr>
        <p:grpSpPr>
          <a:xfrm>
            <a:off x="2164802" y="4219799"/>
            <a:ext cx="668234" cy="576064"/>
            <a:chOff x="2298708" y="3939902"/>
            <a:chExt cx="668234" cy="576064"/>
          </a:xfrm>
        </p:grpSpPr>
        <p:sp>
          <p:nvSpPr>
            <p:cNvPr id="4" name="六边形 3"/>
            <p:cNvSpPr/>
            <p:nvPr/>
          </p:nvSpPr>
          <p:spPr>
            <a:xfrm>
              <a:off x="2298708" y="393990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800"/>
            </a:p>
          </p:txBody>
        </p:sp>
        <p:sp>
          <p:nvSpPr>
            <p:cNvPr id="5" name="TextBox 51"/>
            <p:cNvSpPr txBox="1"/>
            <p:nvPr/>
          </p:nvSpPr>
          <p:spPr>
            <a:xfrm>
              <a:off x="2434694" y="4043268"/>
              <a:ext cx="429926" cy="369332"/>
            </a:xfrm>
            <a:prstGeom prst="rect">
              <a:avLst/>
            </a:prstGeom>
            <a:noFill/>
            <a:effectLst>
              <a:innerShdw blurRad="114300">
                <a:prstClr val="black"/>
              </a:innerShdw>
            </a:effectLst>
          </p:spPr>
          <p:txBody>
            <a:bodyPr wrap="none" rtlCol="0">
              <a:spAutoFit/>
            </a:bodyPr>
            <a:p>
              <a:r>
                <a:rPr lang="en-US" altLang="zh-CN" sz="1800" dirty="0" smtClean="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0-#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2" presetClass="entr" presetSubtype="8" decel="100000" fill="hold" nodeType="withEffect">
                                  <p:stCondLst>
                                    <p:cond delay="10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750" fill="hold"/>
                                        <p:tgtEl>
                                          <p:spTgt spid="44"/>
                                        </p:tgtEl>
                                        <p:attrNameLst>
                                          <p:attrName>ppt_x</p:attrName>
                                        </p:attrNameLst>
                                      </p:cBhvr>
                                      <p:tavLst>
                                        <p:tav tm="0">
                                          <p:val>
                                            <p:strVal val="0-#ppt_w/2"/>
                                          </p:val>
                                        </p:tav>
                                        <p:tav tm="100000">
                                          <p:val>
                                            <p:strVal val="#ppt_x"/>
                                          </p:val>
                                        </p:tav>
                                      </p:tavLst>
                                    </p:anim>
                                    <p:anim calcmode="lin" valueType="num">
                                      <p:cBhvr additive="base">
                                        <p:cTn id="15" dur="750" fill="hold"/>
                                        <p:tgtEl>
                                          <p:spTgt spid="44"/>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2" presetClass="entr" presetSubtype="8" decel="100000" fill="hold" nodeType="withEffect">
                                  <p:stCondLst>
                                    <p:cond delay="2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750" fill="hold"/>
                                        <p:tgtEl>
                                          <p:spTgt spid="47"/>
                                        </p:tgtEl>
                                        <p:attrNameLst>
                                          <p:attrName>ppt_x</p:attrName>
                                        </p:attrNameLst>
                                      </p:cBhvr>
                                      <p:tavLst>
                                        <p:tav tm="0">
                                          <p:val>
                                            <p:strVal val="0-#ppt_w/2"/>
                                          </p:val>
                                        </p:tav>
                                        <p:tav tm="100000">
                                          <p:val>
                                            <p:strVal val="#ppt_x"/>
                                          </p:val>
                                        </p:tav>
                                      </p:tavLst>
                                    </p:anim>
                                    <p:anim calcmode="lin" valueType="num">
                                      <p:cBhvr additive="base">
                                        <p:cTn id="22" dur="750" fill="hold"/>
                                        <p:tgtEl>
                                          <p:spTgt spid="47"/>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2" presetClass="entr" presetSubtype="8" decel="100000" fill="hold" nodeType="withEffect">
                                  <p:stCondLst>
                                    <p:cond delay="3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750" fill="hold"/>
                                        <p:tgtEl>
                                          <p:spTgt spid="50"/>
                                        </p:tgtEl>
                                        <p:attrNameLst>
                                          <p:attrName>ppt_x</p:attrName>
                                        </p:attrNameLst>
                                      </p:cBhvr>
                                      <p:tavLst>
                                        <p:tav tm="0">
                                          <p:val>
                                            <p:strVal val="0-#ppt_w/2"/>
                                          </p:val>
                                        </p:tav>
                                        <p:tav tm="100000">
                                          <p:val>
                                            <p:strVal val="#ppt_x"/>
                                          </p:val>
                                        </p:tav>
                                      </p:tavLst>
                                    </p:anim>
                                    <p:anim calcmode="lin" valueType="num">
                                      <p:cBhvr additive="base">
                                        <p:cTn id="29" dur="750" fill="hold"/>
                                        <p:tgtEl>
                                          <p:spTgt spid="5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30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2" presetClass="entr" presetSubtype="8" decel="100000" fill="hold" nodeType="withEffect">
                                  <p:stCondLst>
                                    <p:cond delay="3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750" fill="hold"/>
                                        <p:tgtEl>
                                          <p:spTgt spid="3"/>
                                        </p:tgtEl>
                                        <p:attrNameLst>
                                          <p:attrName>ppt_x</p:attrName>
                                        </p:attrNameLst>
                                      </p:cBhvr>
                                      <p:tavLst>
                                        <p:tav tm="0">
                                          <p:val>
                                            <p:strVal val="0-#ppt_w/2"/>
                                          </p:val>
                                        </p:tav>
                                        <p:tav tm="100000">
                                          <p:val>
                                            <p:strVal val="#ppt_x"/>
                                          </p:val>
                                        </p:tav>
                                      </p:tavLst>
                                    </p:anim>
                                    <p:anim calcmode="lin" valueType="num">
                                      <p:cBhvr additive="base">
                                        <p:cTn id="36" dur="750" fill="hold"/>
                                        <p:tgtEl>
                                          <p:spTgt spid="3"/>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30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bldLvl="0" animBg="1"/>
      <p:bldP spid="39" grpId="0" bldLvl="0" animBg="1"/>
      <p:bldP spid="40" grpId="0" bldLvl="0" animBg="1"/>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2976880" cy="398780"/>
          </a:xfrm>
          <a:prstGeom prst="rect">
            <a:avLst/>
          </a:prstGeom>
        </p:spPr>
        <p:txBody>
          <a:bodyPr wrap="none">
            <a:spAutoFit/>
          </a:bodyPr>
          <a:lstStyle/>
          <a:p>
            <a:pPr algn="l"/>
            <a:r>
              <a:rPr lang="zh-CN" altLang="en-US" sz="2000">
                <a:solidFill>
                  <a:schemeClr val="bg1"/>
                </a:solidFill>
                <a:sym typeface="+mn-ea"/>
              </a:rPr>
              <a:t>影响信令协议性能的因素</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sp>
        <p:nvSpPr>
          <p:cNvPr id="37" name="六边形 22"/>
          <p:cNvSpPr/>
          <p:nvPr/>
        </p:nvSpPr>
        <p:spPr>
          <a:xfrm>
            <a:off x="2750946" y="1026439"/>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2000">
                <a:sym typeface="+mn-ea"/>
              </a:rPr>
              <a:t>应用程序特定的不一致成本</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sp>
        <p:nvSpPr>
          <p:cNvPr id="38" name="六边形 22"/>
          <p:cNvSpPr/>
          <p:nvPr/>
        </p:nvSpPr>
        <p:spPr>
          <a:xfrm>
            <a:off x="2750946" y="1825886"/>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2000">
                <a:sym typeface="+mn-ea"/>
              </a:rPr>
              <a:t>刷新超时值</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sp>
        <p:nvSpPr>
          <p:cNvPr id="39" name="六边形 22"/>
          <p:cNvSpPr/>
          <p:nvPr/>
        </p:nvSpPr>
        <p:spPr>
          <a:xfrm>
            <a:off x="2750946" y="2625333"/>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zh-CN" altLang="en-US" sz="2000">
                <a:sym typeface="+mn-ea"/>
              </a:rPr>
              <a:t>软状态超时值</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sp>
        <p:nvSpPr>
          <p:cNvPr id="40" name="六边形 22"/>
          <p:cNvSpPr/>
          <p:nvPr/>
        </p:nvSpPr>
        <p:spPr>
          <a:xfrm>
            <a:off x="2750946" y="3424779"/>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zh-CN" altLang="en-US" sz="2000">
                <a:sym typeface="+mn-ea"/>
              </a:rPr>
              <a:t>信令消息丢失</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grpSp>
        <p:nvGrpSpPr>
          <p:cNvPr id="41" name="组合 40"/>
          <p:cNvGrpSpPr/>
          <p:nvPr/>
        </p:nvGrpSpPr>
        <p:grpSpPr>
          <a:xfrm>
            <a:off x="2164802" y="1026439"/>
            <a:ext cx="668234" cy="576064"/>
            <a:chOff x="2298708" y="1541562"/>
            <a:chExt cx="668234" cy="576064"/>
          </a:xfrm>
        </p:grpSpPr>
        <p:sp>
          <p:nvSpPr>
            <p:cNvPr id="42" name="六边形 41"/>
            <p:cNvSpPr/>
            <p:nvPr/>
          </p:nvSpPr>
          <p:spPr>
            <a:xfrm>
              <a:off x="2298708" y="154156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3" name="TextBox 42"/>
            <p:cNvSpPr txBox="1"/>
            <p:nvPr/>
          </p:nvSpPr>
          <p:spPr>
            <a:xfrm>
              <a:off x="2434694" y="1644928"/>
              <a:ext cx="396262"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01</a:t>
              </a:r>
              <a:endParaRPr lang="zh-CN" altLang="en-US" sz="1800" dirty="0">
                <a:solidFill>
                  <a:schemeClr val="bg1"/>
                </a:solidFill>
                <a:latin typeface="Impact" panose="020B0806030902050204" pitchFamily="34" charset="0"/>
              </a:endParaRPr>
            </a:p>
          </p:txBody>
        </p:sp>
      </p:grpSp>
      <p:grpSp>
        <p:nvGrpSpPr>
          <p:cNvPr id="44" name="组合 43"/>
          <p:cNvGrpSpPr/>
          <p:nvPr/>
        </p:nvGrpSpPr>
        <p:grpSpPr>
          <a:xfrm>
            <a:off x="2164802" y="1825886"/>
            <a:ext cx="668234" cy="576064"/>
            <a:chOff x="2298708" y="2341009"/>
            <a:chExt cx="668234" cy="576064"/>
          </a:xfrm>
        </p:grpSpPr>
        <p:sp>
          <p:nvSpPr>
            <p:cNvPr id="45" name="六边形 44"/>
            <p:cNvSpPr/>
            <p:nvPr/>
          </p:nvSpPr>
          <p:spPr>
            <a:xfrm>
              <a:off x="2298708" y="2341009"/>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6" name="TextBox 45"/>
            <p:cNvSpPr txBox="1"/>
            <p:nvPr/>
          </p:nvSpPr>
          <p:spPr>
            <a:xfrm>
              <a:off x="2434694" y="2444375"/>
              <a:ext cx="423514"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02</a:t>
              </a:r>
              <a:endParaRPr lang="zh-CN" altLang="en-US" sz="1800" dirty="0">
                <a:solidFill>
                  <a:schemeClr val="bg1"/>
                </a:solidFill>
                <a:latin typeface="Impact" panose="020B0806030902050204" pitchFamily="34" charset="0"/>
              </a:endParaRPr>
            </a:p>
          </p:txBody>
        </p:sp>
      </p:grpSp>
      <p:grpSp>
        <p:nvGrpSpPr>
          <p:cNvPr id="47" name="组合 46"/>
          <p:cNvGrpSpPr/>
          <p:nvPr/>
        </p:nvGrpSpPr>
        <p:grpSpPr>
          <a:xfrm>
            <a:off x="2164802" y="2625333"/>
            <a:ext cx="668234" cy="576064"/>
            <a:chOff x="2298708" y="3140456"/>
            <a:chExt cx="668234" cy="576064"/>
          </a:xfrm>
        </p:grpSpPr>
        <p:sp>
          <p:nvSpPr>
            <p:cNvPr id="48" name="六边形 47"/>
            <p:cNvSpPr/>
            <p:nvPr/>
          </p:nvSpPr>
          <p:spPr>
            <a:xfrm>
              <a:off x="2298708" y="3140456"/>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49" name="TextBox 48"/>
            <p:cNvSpPr txBox="1"/>
            <p:nvPr/>
          </p:nvSpPr>
          <p:spPr>
            <a:xfrm>
              <a:off x="2434694" y="3243822"/>
              <a:ext cx="429926"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03</a:t>
              </a:r>
              <a:endParaRPr lang="zh-CN" altLang="en-US" sz="1800" dirty="0">
                <a:solidFill>
                  <a:schemeClr val="bg1"/>
                </a:solidFill>
                <a:latin typeface="Impact" panose="020B0806030902050204" pitchFamily="34" charset="0"/>
              </a:endParaRPr>
            </a:p>
          </p:txBody>
        </p:sp>
      </p:grpSp>
      <p:grpSp>
        <p:nvGrpSpPr>
          <p:cNvPr id="50" name="组合 49"/>
          <p:cNvGrpSpPr/>
          <p:nvPr/>
        </p:nvGrpSpPr>
        <p:grpSpPr>
          <a:xfrm>
            <a:off x="2164802" y="3424779"/>
            <a:ext cx="668234" cy="576064"/>
            <a:chOff x="2298708" y="3939902"/>
            <a:chExt cx="668234" cy="576064"/>
          </a:xfrm>
        </p:grpSpPr>
        <p:sp>
          <p:nvSpPr>
            <p:cNvPr id="51" name="六边形 50"/>
            <p:cNvSpPr/>
            <p:nvPr/>
          </p:nvSpPr>
          <p:spPr>
            <a:xfrm>
              <a:off x="2298708" y="393990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p>
          </p:txBody>
        </p:sp>
        <p:sp>
          <p:nvSpPr>
            <p:cNvPr id="52" name="TextBox 51"/>
            <p:cNvSpPr txBox="1"/>
            <p:nvPr/>
          </p:nvSpPr>
          <p:spPr>
            <a:xfrm>
              <a:off x="2434694" y="4043268"/>
              <a:ext cx="429926" cy="369332"/>
            </a:xfrm>
            <a:prstGeom prst="rect">
              <a:avLst/>
            </a:prstGeom>
            <a:noFill/>
            <a:effectLst>
              <a:innerShdw blurRad="114300">
                <a:prstClr val="black"/>
              </a:innerShdw>
            </a:effectLst>
          </p:spPr>
          <p:txBody>
            <a:bodyPr wrap="none" rtlCol="0">
              <a:spAutoFit/>
            </a:bodyPr>
            <a:lstStyle/>
            <a:p>
              <a:r>
                <a:rPr lang="en-US" altLang="zh-CN" sz="1800" dirty="0" smtClean="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六边形 22"/>
          <p:cNvSpPr/>
          <p:nvPr/>
        </p:nvSpPr>
        <p:spPr>
          <a:xfrm>
            <a:off x="2750946" y="4219799"/>
            <a:ext cx="4351443" cy="576064"/>
          </a:xfrm>
          <a:custGeom>
            <a:avLst/>
            <a:gdLst/>
            <a:ahLst/>
            <a:cxnLst/>
            <a:rect l="l" t="t" r="r" b="b"/>
            <a:pathLst>
              <a:path w="3960440" h="576064">
                <a:moveTo>
                  <a:pt x="0" y="0"/>
                </a:moveTo>
                <a:lnTo>
                  <a:pt x="3816424" y="0"/>
                </a:lnTo>
                <a:lnTo>
                  <a:pt x="3960440" y="288032"/>
                </a:lnTo>
                <a:lnTo>
                  <a:pt x="3816424" y="576064"/>
                </a:lnTo>
                <a:lnTo>
                  <a:pt x="0" y="576064"/>
                </a:lnTo>
                <a:lnTo>
                  <a:pt x="144016" y="28803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defTabSz="914400"/>
            <a:r>
              <a:rPr lang="zh-CN" altLang="en-US" sz="2000">
                <a:sym typeface="+mn-ea"/>
              </a:rPr>
              <a:t>跳数</a:t>
            </a:r>
            <a:endParaRPr lang="zh-CN" altLang="en-US" sz="2000" dirty="0">
              <a:solidFill>
                <a:schemeClr val="lt1">
                  <a:alpha val="50000"/>
                </a:schemeClr>
              </a:solidFill>
              <a:effectLst>
                <a:outerShdw blurRad="38100" dist="38100" dir="2700000" algn="tl">
                  <a:srgbClr val="000000">
                    <a:alpha val="43137"/>
                  </a:srgbClr>
                </a:outerShdw>
              </a:effectLst>
              <a:sym typeface="+mn-ea"/>
            </a:endParaRPr>
          </a:p>
        </p:txBody>
      </p:sp>
      <p:grpSp>
        <p:nvGrpSpPr>
          <p:cNvPr id="3" name="组合 2"/>
          <p:cNvGrpSpPr/>
          <p:nvPr/>
        </p:nvGrpSpPr>
        <p:grpSpPr>
          <a:xfrm>
            <a:off x="2164802" y="4219799"/>
            <a:ext cx="668234" cy="576064"/>
            <a:chOff x="2298708" y="3939902"/>
            <a:chExt cx="668234" cy="576064"/>
          </a:xfrm>
        </p:grpSpPr>
        <p:sp>
          <p:nvSpPr>
            <p:cNvPr id="4" name="六边形 3"/>
            <p:cNvSpPr/>
            <p:nvPr/>
          </p:nvSpPr>
          <p:spPr>
            <a:xfrm>
              <a:off x="2298708" y="3939902"/>
              <a:ext cx="668234" cy="576064"/>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a:endParaRPr lang="zh-CN" altLang="en-US" sz="1800"/>
            </a:p>
          </p:txBody>
        </p:sp>
        <p:sp>
          <p:nvSpPr>
            <p:cNvPr id="5" name="TextBox 51"/>
            <p:cNvSpPr txBox="1"/>
            <p:nvPr/>
          </p:nvSpPr>
          <p:spPr>
            <a:xfrm>
              <a:off x="2434694" y="4043268"/>
              <a:ext cx="429926" cy="369332"/>
            </a:xfrm>
            <a:prstGeom prst="rect">
              <a:avLst/>
            </a:prstGeom>
            <a:noFill/>
            <a:effectLst>
              <a:innerShdw blurRad="114300">
                <a:prstClr val="black"/>
              </a:innerShdw>
            </a:effectLst>
          </p:spPr>
          <p:txBody>
            <a:bodyPr wrap="none" rtlCol="0">
              <a:spAutoFit/>
            </a:bodyPr>
            <a:p>
              <a:r>
                <a:rPr lang="en-US" altLang="zh-CN" sz="1800" dirty="0" smtClean="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750" fill="hold"/>
                                        <p:tgtEl>
                                          <p:spTgt spid="41"/>
                                        </p:tgtEl>
                                        <p:attrNameLst>
                                          <p:attrName>ppt_x</p:attrName>
                                        </p:attrNameLst>
                                      </p:cBhvr>
                                      <p:tavLst>
                                        <p:tav tm="0">
                                          <p:val>
                                            <p:strVal val="0-#ppt_w/2"/>
                                          </p:val>
                                        </p:tav>
                                        <p:tav tm="100000">
                                          <p:val>
                                            <p:strVal val="#ppt_x"/>
                                          </p:val>
                                        </p:tav>
                                      </p:tavLst>
                                    </p:anim>
                                    <p:anim calcmode="lin" valueType="num">
                                      <p:cBhvr additive="base">
                                        <p:cTn id="8" dur="75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2" presetClass="entr" presetSubtype="8" decel="100000" fill="hold" nodeType="withEffect">
                                  <p:stCondLst>
                                    <p:cond delay="10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750" fill="hold"/>
                                        <p:tgtEl>
                                          <p:spTgt spid="44"/>
                                        </p:tgtEl>
                                        <p:attrNameLst>
                                          <p:attrName>ppt_x</p:attrName>
                                        </p:attrNameLst>
                                      </p:cBhvr>
                                      <p:tavLst>
                                        <p:tav tm="0">
                                          <p:val>
                                            <p:strVal val="0-#ppt_w/2"/>
                                          </p:val>
                                        </p:tav>
                                        <p:tav tm="100000">
                                          <p:val>
                                            <p:strVal val="#ppt_x"/>
                                          </p:val>
                                        </p:tav>
                                      </p:tavLst>
                                    </p:anim>
                                    <p:anim calcmode="lin" valueType="num">
                                      <p:cBhvr additive="base">
                                        <p:cTn id="15" dur="750" fill="hold"/>
                                        <p:tgtEl>
                                          <p:spTgt spid="44"/>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2" presetClass="entr" presetSubtype="8" decel="100000" fill="hold" nodeType="withEffect">
                                  <p:stCondLst>
                                    <p:cond delay="2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750" fill="hold"/>
                                        <p:tgtEl>
                                          <p:spTgt spid="47"/>
                                        </p:tgtEl>
                                        <p:attrNameLst>
                                          <p:attrName>ppt_x</p:attrName>
                                        </p:attrNameLst>
                                      </p:cBhvr>
                                      <p:tavLst>
                                        <p:tav tm="0">
                                          <p:val>
                                            <p:strVal val="0-#ppt_w/2"/>
                                          </p:val>
                                        </p:tav>
                                        <p:tav tm="100000">
                                          <p:val>
                                            <p:strVal val="#ppt_x"/>
                                          </p:val>
                                        </p:tav>
                                      </p:tavLst>
                                    </p:anim>
                                    <p:anim calcmode="lin" valueType="num">
                                      <p:cBhvr additive="base">
                                        <p:cTn id="22" dur="750" fill="hold"/>
                                        <p:tgtEl>
                                          <p:spTgt spid="47"/>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2" presetClass="entr" presetSubtype="8" decel="100000" fill="hold" nodeType="withEffect">
                                  <p:stCondLst>
                                    <p:cond delay="3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750" fill="hold"/>
                                        <p:tgtEl>
                                          <p:spTgt spid="50"/>
                                        </p:tgtEl>
                                        <p:attrNameLst>
                                          <p:attrName>ppt_x</p:attrName>
                                        </p:attrNameLst>
                                      </p:cBhvr>
                                      <p:tavLst>
                                        <p:tav tm="0">
                                          <p:val>
                                            <p:strVal val="0-#ppt_w/2"/>
                                          </p:val>
                                        </p:tav>
                                        <p:tav tm="100000">
                                          <p:val>
                                            <p:strVal val="#ppt_x"/>
                                          </p:val>
                                        </p:tav>
                                      </p:tavLst>
                                    </p:anim>
                                    <p:anim calcmode="lin" valueType="num">
                                      <p:cBhvr additive="base">
                                        <p:cTn id="29" dur="750" fill="hold"/>
                                        <p:tgtEl>
                                          <p:spTgt spid="5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30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2" presetClass="entr" presetSubtype="8" decel="100000" fill="hold" nodeType="withEffect">
                                  <p:stCondLst>
                                    <p:cond delay="3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750" fill="hold"/>
                                        <p:tgtEl>
                                          <p:spTgt spid="3"/>
                                        </p:tgtEl>
                                        <p:attrNameLst>
                                          <p:attrName>ppt_x</p:attrName>
                                        </p:attrNameLst>
                                      </p:cBhvr>
                                      <p:tavLst>
                                        <p:tav tm="0">
                                          <p:val>
                                            <p:strVal val="0-#ppt_w/2"/>
                                          </p:val>
                                        </p:tav>
                                        <p:tav tm="100000">
                                          <p:val>
                                            <p:strVal val="#ppt_x"/>
                                          </p:val>
                                        </p:tav>
                                      </p:tavLst>
                                    </p:anim>
                                    <p:anim calcmode="lin" valueType="num">
                                      <p:cBhvr additive="base">
                                        <p:cTn id="36" dur="750" fill="hold"/>
                                        <p:tgtEl>
                                          <p:spTgt spid="3"/>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30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bldLvl="0" animBg="1"/>
      <p:bldP spid="39" grpId="0" bldLvl="0" animBg="1"/>
      <p:bldP spid="40"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模型准备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52805" y="930275"/>
            <a:ext cx="7439025" cy="829945"/>
          </a:xfrm>
          <a:prstGeom prst="rect">
            <a:avLst/>
          </a:prstGeom>
          <a:noFill/>
        </p:spPr>
        <p:txBody>
          <a:bodyPr wrap="square" rtlCol="0">
            <a:spAutoFit/>
          </a:bodyPr>
          <a:p>
            <a:pPr marL="457200" indent="-457200">
              <a:buFont typeface="Wingdings" panose="05000000000000000000" charset="0"/>
              <a:buChar char="u"/>
            </a:pPr>
            <a:r>
              <a:rPr lang="zh-CN" altLang="en-US" sz="2400">
                <a:solidFill>
                  <a:schemeClr val="bg1"/>
                </a:solidFill>
                <a:sym typeface="+mn-ea"/>
              </a:rPr>
              <a:t>只考虑单跳系统，其中信令发送者和接收者是信令协议中涉及的唯一两个实体。 </a:t>
            </a:r>
            <a:endParaRPr lang="zh-CN" altLang="en-US" sz="2000">
              <a:solidFill>
                <a:schemeClr val="bg1"/>
              </a:solidFill>
              <a:sym typeface="+mn-ea"/>
            </a:endParaRPr>
          </a:p>
        </p:txBody>
      </p:sp>
      <p:pic>
        <p:nvPicPr>
          <p:cNvPr id="4" name="图片 3"/>
          <p:cNvPicPr>
            <a:picLocks noChangeAspect="1"/>
          </p:cNvPicPr>
          <p:nvPr/>
        </p:nvPicPr>
        <p:blipFill>
          <a:blip r:embed="rId1"/>
          <a:stretch>
            <a:fillRect/>
          </a:stretch>
        </p:blipFill>
        <p:spPr>
          <a:xfrm>
            <a:off x="2212975" y="2115820"/>
            <a:ext cx="5293360" cy="1835785"/>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模型准备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52170" y="1045845"/>
            <a:ext cx="7439025" cy="3784600"/>
          </a:xfrm>
          <a:prstGeom prst="rect">
            <a:avLst/>
          </a:prstGeom>
          <a:noFill/>
        </p:spPr>
        <p:txBody>
          <a:bodyPr wrap="square" rtlCol="0">
            <a:spAutoFit/>
          </a:bodyPr>
          <a:p>
            <a:pPr marL="457200" indent="-457200">
              <a:buFont typeface="Wingdings" panose="05000000000000000000" charset="0"/>
              <a:buChar char="u"/>
            </a:pPr>
            <a:r>
              <a:rPr lang="zh-CN" altLang="en-US" sz="2400">
                <a:solidFill>
                  <a:schemeClr val="bg1"/>
                </a:solidFill>
                <a:sym typeface="+mn-ea"/>
              </a:rPr>
              <a:t>简要讨论在信号发送器/接收器对的生命周期中可能发生的事件： </a:t>
            </a:r>
            <a:endParaRPr lang="zh-CN" altLang="en-US" sz="2400">
              <a:solidFill>
                <a:schemeClr val="bg1"/>
              </a:solidFill>
              <a:sym typeface="+mn-ea"/>
            </a:endParaRPr>
          </a:p>
          <a:p>
            <a:pPr indent="0">
              <a:buFont typeface="Wingdings" panose="05000000000000000000" charset="0"/>
              <a:buNone/>
            </a:pPr>
            <a:endParaRPr lang="zh-CN" altLang="en-US" sz="2400">
              <a:solidFill>
                <a:schemeClr val="bg1"/>
              </a:solidFill>
              <a:sym typeface="+mn-ea"/>
            </a:endParaRPr>
          </a:p>
          <a:p>
            <a:pPr marL="457200" indent="-457200">
              <a:buFont typeface="Wingdings" panose="05000000000000000000" charset="0"/>
              <a:buChar char="l"/>
            </a:pPr>
            <a:r>
              <a:rPr lang="zh-CN" altLang="en-US" sz="2400">
                <a:solidFill>
                  <a:schemeClr val="bg1"/>
                </a:solidFill>
                <a:sym typeface="+mn-ea"/>
              </a:rPr>
              <a:t>信令状态设置</a:t>
            </a:r>
            <a:endParaRPr lang="zh-CN" altLang="en-US" sz="2400">
              <a:solidFill>
                <a:schemeClr val="bg1"/>
              </a:solidFill>
              <a:sym typeface="+mn-ea"/>
            </a:endParaRPr>
          </a:p>
          <a:p>
            <a:pPr indent="0">
              <a:buFont typeface="Wingdings" panose="05000000000000000000" charset="0"/>
              <a:buNone/>
            </a:pPr>
            <a:endParaRPr lang="zh-CN" altLang="en-US" sz="2400">
              <a:solidFill>
                <a:schemeClr val="bg1"/>
              </a:solidFill>
              <a:sym typeface="+mn-ea"/>
            </a:endParaRPr>
          </a:p>
          <a:p>
            <a:pPr marL="457200" indent="-457200">
              <a:buFont typeface="Wingdings" panose="05000000000000000000" charset="0"/>
              <a:buChar char="l"/>
            </a:pPr>
            <a:r>
              <a:rPr lang="zh-CN" altLang="en-US" sz="2400">
                <a:solidFill>
                  <a:schemeClr val="bg1"/>
                </a:solidFill>
                <a:sym typeface="+mn-ea"/>
              </a:rPr>
              <a:t>信令状态更新</a:t>
            </a:r>
            <a:endParaRPr lang="zh-CN" altLang="en-US" sz="2400">
              <a:solidFill>
                <a:schemeClr val="bg1"/>
              </a:solidFill>
              <a:sym typeface="+mn-ea"/>
            </a:endParaRPr>
          </a:p>
          <a:p>
            <a:pPr indent="0">
              <a:buFont typeface="Wingdings" panose="05000000000000000000" charset="0"/>
              <a:buNone/>
            </a:pPr>
            <a:endParaRPr lang="zh-CN" altLang="en-US" sz="2400">
              <a:solidFill>
                <a:schemeClr val="bg1"/>
              </a:solidFill>
              <a:sym typeface="+mn-ea"/>
            </a:endParaRPr>
          </a:p>
          <a:p>
            <a:pPr marL="457200" indent="-457200">
              <a:buFont typeface="Wingdings" panose="05000000000000000000" charset="0"/>
              <a:buChar char="l"/>
            </a:pPr>
            <a:r>
              <a:rPr lang="zh-CN" altLang="en-US" sz="2400">
                <a:solidFill>
                  <a:schemeClr val="bg1"/>
                </a:solidFill>
                <a:sym typeface="+mn-ea"/>
              </a:rPr>
              <a:t>信号状态删除</a:t>
            </a:r>
            <a:endParaRPr lang="zh-CN" altLang="en-US" sz="2400">
              <a:solidFill>
                <a:schemeClr val="bg1"/>
              </a:solidFill>
              <a:sym typeface="+mn-ea"/>
            </a:endParaRPr>
          </a:p>
          <a:p>
            <a:pPr indent="0">
              <a:buFont typeface="Wingdings" panose="05000000000000000000" charset="0"/>
              <a:buNone/>
            </a:pPr>
            <a:endParaRPr lang="zh-CN" altLang="en-US" sz="2400">
              <a:solidFill>
                <a:schemeClr val="bg1"/>
              </a:solidFill>
              <a:sym typeface="+mn-ea"/>
            </a:endParaRPr>
          </a:p>
          <a:p>
            <a:pPr marL="457200" indent="-457200">
              <a:buFont typeface="Wingdings" panose="05000000000000000000" charset="0"/>
              <a:buChar char="l"/>
            </a:pPr>
            <a:r>
              <a:rPr lang="zh-CN" altLang="en-US" sz="2400">
                <a:solidFill>
                  <a:schemeClr val="bg1"/>
                </a:solidFill>
                <a:sym typeface="+mn-ea"/>
              </a:rPr>
              <a:t>虚假信号状态消除</a:t>
            </a:r>
            <a:endParaRPr lang="zh-CN" altLang="en-US" sz="2400">
              <a:solidFill>
                <a:schemeClr val="bg1"/>
              </a:solidFill>
              <a:sym typeface="+mn-ea"/>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3</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902246" y="2340918"/>
            <a:ext cx="2926080" cy="460375"/>
          </a:xfrm>
          <a:prstGeom prst="rect">
            <a:avLst/>
          </a:prstGeom>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建模分析与实验结论</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529918" y="1743657"/>
            <a:ext cx="1656184" cy="1656184"/>
            <a:chOff x="1259632" y="1419622"/>
            <a:chExt cx="2016224" cy="2016224"/>
          </a:xfrm>
        </p:grpSpPr>
        <p:sp>
          <p:nvSpPr>
            <p:cNvPr id="13" name="椭圆 12"/>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Oval 2"/>
          <p:cNvSpPr>
            <a:spLocks noChangeArrowheads="1"/>
          </p:cNvSpPr>
          <p:nvPr/>
        </p:nvSpPr>
        <p:spPr bwMode="auto">
          <a:xfrm>
            <a:off x="7014316" y="2228053"/>
            <a:ext cx="687390" cy="68739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10"/>
          <p:cNvSpPr>
            <a:spLocks noEditPoints="1"/>
          </p:cNvSpPr>
          <p:nvPr/>
        </p:nvSpPr>
        <p:spPr bwMode="auto">
          <a:xfrm>
            <a:off x="7029892" y="2206367"/>
            <a:ext cx="656235" cy="722271"/>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3" presetClass="exit" presetSubtype="16" repeatCount="indefinite" fill="hold" grpId="1" nodeType="withEffect">
                                  <p:stCondLst>
                                    <p:cond delay="0"/>
                                  </p:stCondLst>
                                  <p:endCondLst>
                                    <p:cond evt="onNext" delay="0">
                                      <p:tgtEl>
                                        <p:sldTgt/>
                                      </p:tgtEl>
                                    </p:cond>
                                  </p:endCondLst>
                                  <p:childTnLst>
                                    <p:anim calcmode="lin" valueType="num">
                                      <p:cBhvr>
                                        <p:cTn id="8" dur="1000"/>
                                        <p:tgtEl>
                                          <p:spTgt spid="18"/>
                                        </p:tgtEl>
                                        <p:attrNameLst>
                                          <p:attrName>ppt_w</p:attrName>
                                        </p:attrNameLst>
                                      </p:cBhvr>
                                      <p:tavLst>
                                        <p:tav tm="0">
                                          <p:val>
                                            <p:strVal val="ppt_w"/>
                                          </p:val>
                                        </p:tav>
                                        <p:tav tm="100000">
                                          <p:val>
                                            <p:strVal val="4*ppt_w"/>
                                          </p:val>
                                        </p:tav>
                                      </p:tavLst>
                                    </p:anim>
                                    <p:anim calcmode="lin" valueType="num">
                                      <p:cBhvr>
                                        <p:cTn id="9" dur="1000"/>
                                        <p:tgtEl>
                                          <p:spTgt spid="18"/>
                                        </p:tgtEl>
                                        <p:attrNameLst>
                                          <p:attrName>ppt_h</p:attrName>
                                        </p:attrNameLst>
                                      </p:cBhvr>
                                      <p:tavLst>
                                        <p:tav tm="0">
                                          <p:val>
                                            <p:strVal val="ppt_h"/>
                                          </p:val>
                                        </p:tav>
                                        <p:tav tm="100000">
                                          <p:val>
                                            <p:strVal val="4*ppt_h"/>
                                          </p:val>
                                        </p:tav>
                                      </p:tavLst>
                                    </p:anim>
                                    <p:set>
                                      <p:cBhvr>
                                        <p:cTn id="10" dur="1" fill="hold">
                                          <p:stCondLst>
                                            <p:cond delay="999"/>
                                          </p:stCondLst>
                                        </p:cTn>
                                        <p:tgtEl>
                                          <p:spTgt spid="18"/>
                                        </p:tgtEl>
                                        <p:attrNameLst>
                                          <p:attrName>style.visibility</p:attrName>
                                        </p:attrNameLst>
                                      </p:cBhvr>
                                      <p:to>
                                        <p:strVal val="hidden"/>
                                      </p:to>
                                    </p:set>
                                  </p:childTnLst>
                                </p:cTn>
                              </p:par>
                              <p:par>
                                <p:cTn id="11" presetID="10" presetClass="exit" presetSubtype="0" repeatCount="indefinite" fill="hold" grpId="2" nodeType="withEffect">
                                  <p:stCondLst>
                                    <p:cond delay="0"/>
                                  </p:stCondLst>
                                  <p:endCondLst>
                                    <p:cond evt="onNext" delay="0">
                                      <p:tgtEl>
                                        <p:sldTgt/>
                                      </p:tgtEl>
                                    </p:cond>
                                  </p:end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4050030" cy="398780"/>
          </a:xfrm>
          <a:prstGeom prst="rect">
            <a:avLst/>
          </a:prstGeom>
        </p:spPr>
        <p:txBody>
          <a:bodyPr wrap="none">
            <a:spAutoFit/>
          </a:bodyPr>
          <a:lstStyle/>
          <a:p>
            <a:pPr algn="l"/>
            <a:r>
              <a:rPr lang="zh-CN" altLang="en-US" sz="2000">
                <a:solidFill>
                  <a:schemeClr val="bg1"/>
                </a:solidFill>
                <a:sym typeface="+mn-ea"/>
              </a:rPr>
              <a:t>单跳信令的连续时间马尔可夫模型 </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a:stretch>
            <a:fillRect/>
          </a:stretch>
        </p:blipFill>
        <p:spPr>
          <a:xfrm>
            <a:off x="1998980" y="930275"/>
            <a:ext cx="5146040" cy="406527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模型说明</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1031642" y="1491630"/>
            <a:ext cx="2559648" cy="576064"/>
            <a:chOff x="1128969" y="1491630"/>
            <a:chExt cx="2559648" cy="576064"/>
          </a:xfrm>
        </p:grpSpPr>
        <p:sp>
          <p:nvSpPr>
            <p:cNvPr id="2" name="椭圆 1"/>
            <p:cNvSpPr/>
            <p:nvPr/>
          </p:nvSpPr>
          <p:spPr>
            <a:xfrm>
              <a:off x="1128969"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anose="020B0806030902050204" pitchFamily="34" charset="0"/>
                </a:rPr>
                <a:t>01</a:t>
              </a:r>
              <a:endParaRPr lang="zh-CN" altLang="en-US" sz="1600" dirty="0">
                <a:latin typeface="Impact" panose="020B0806030902050204" pitchFamily="34" charset="0"/>
              </a:endParaRPr>
            </a:p>
          </p:txBody>
        </p:sp>
        <p:sp>
          <p:nvSpPr>
            <p:cNvPr id="3" name="TextBox 2"/>
            <p:cNvSpPr txBox="1"/>
            <p:nvPr/>
          </p:nvSpPr>
          <p:spPr>
            <a:xfrm>
              <a:off x="1682652" y="1625774"/>
              <a:ext cx="2005965" cy="306705"/>
            </a:xfrm>
            <a:prstGeom prst="rect">
              <a:avLst/>
            </a:prstGeom>
            <a:noFill/>
          </p:spPr>
          <p:txBody>
            <a:bodyPr wrap="none" rtlCol="0">
              <a:spAutoFit/>
            </a:bodyPr>
            <a:lstStyle/>
            <a:p>
              <a:pPr algn="l"/>
              <a:r>
                <a:rPr lang="zh-CN" altLang="en-US">
                  <a:solidFill>
                    <a:schemeClr val="bg1"/>
                  </a:solidFill>
                  <a:sym typeface="+mn-ea"/>
                </a:rPr>
                <a:t>马尔可夫状态（*， - ）</a:t>
              </a:r>
              <a:endParaRPr lang="zh-CN" altLang="en-US" b="1" dirty="0">
                <a:solidFill>
                  <a:schemeClr val="bg1"/>
                </a:solidFill>
                <a:latin typeface="+mj-lt"/>
                <a:ea typeface="FZLanTingHeiS-EL-GB"/>
                <a:sym typeface="+mn-ea"/>
              </a:endParaRPr>
            </a:p>
          </p:txBody>
        </p:sp>
      </p:grpSp>
      <p:grpSp>
        <p:nvGrpSpPr>
          <p:cNvPr id="5" name="组合 4"/>
          <p:cNvGrpSpPr/>
          <p:nvPr/>
        </p:nvGrpSpPr>
        <p:grpSpPr>
          <a:xfrm>
            <a:off x="5294423" y="1491630"/>
            <a:ext cx="2566827" cy="576064"/>
            <a:chOff x="5391750" y="1491630"/>
            <a:chExt cx="2566827" cy="576064"/>
          </a:xfrm>
        </p:grpSpPr>
        <p:sp>
          <p:nvSpPr>
            <p:cNvPr id="28" name="椭圆 27"/>
            <p:cNvSpPr/>
            <p:nvPr/>
          </p:nvSpPr>
          <p:spPr>
            <a:xfrm>
              <a:off x="5391750" y="1491630"/>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anose="020B0806030902050204" pitchFamily="34" charset="0"/>
                </a:rPr>
                <a:t>02</a:t>
              </a:r>
              <a:endParaRPr lang="zh-CN" altLang="en-US" sz="1600" dirty="0">
                <a:latin typeface="Impact" panose="020B0806030902050204" pitchFamily="34" charset="0"/>
              </a:endParaRPr>
            </a:p>
          </p:txBody>
        </p:sp>
        <p:sp>
          <p:nvSpPr>
            <p:cNvPr id="32" name="TextBox 31"/>
            <p:cNvSpPr txBox="1"/>
            <p:nvPr/>
          </p:nvSpPr>
          <p:spPr>
            <a:xfrm>
              <a:off x="5952612" y="1625774"/>
              <a:ext cx="2005965" cy="306705"/>
            </a:xfrm>
            <a:prstGeom prst="rect">
              <a:avLst/>
            </a:prstGeom>
            <a:noFill/>
          </p:spPr>
          <p:txBody>
            <a:bodyPr wrap="none" rtlCol="0">
              <a:spAutoFit/>
            </a:bodyPr>
            <a:lstStyle/>
            <a:p>
              <a:pPr algn="l"/>
              <a:r>
                <a:rPr lang="zh-CN" altLang="en-US">
                  <a:solidFill>
                    <a:schemeClr val="bg1"/>
                  </a:solidFill>
                  <a:sym typeface="+mn-ea"/>
                </a:rPr>
                <a:t>马尔可夫状态（ - ，*）</a:t>
              </a:r>
              <a:endParaRPr lang="zh-CN" altLang="en-US" dirty="0">
                <a:solidFill>
                  <a:schemeClr val="bg1"/>
                </a:solidFill>
                <a:latin typeface="+mj-lt"/>
                <a:ea typeface="FZLanTingHeiS-EL-GB"/>
                <a:sym typeface="+mn-ea"/>
              </a:endParaRPr>
            </a:p>
          </p:txBody>
        </p:sp>
      </p:grpSp>
      <p:grpSp>
        <p:nvGrpSpPr>
          <p:cNvPr id="6" name="组合 5"/>
          <p:cNvGrpSpPr/>
          <p:nvPr/>
        </p:nvGrpSpPr>
        <p:grpSpPr>
          <a:xfrm>
            <a:off x="1031642" y="3163443"/>
            <a:ext cx="2335493" cy="576064"/>
            <a:chOff x="1128969" y="3163443"/>
            <a:chExt cx="2335493" cy="576064"/>
          </a:xfrm>
        </p:grpSpPr>
        <p:sp>
          <p:nvSpPr>
            <p:cNvPr id="29" name="椭圆 28"/>
            <p:cNvSpPr/>
            <p:nvPr/>
          </p:nvSpPr>
          <p:spPr>
            <a:xfrm>
              <a:off x="1128969" y="3163443"/>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anose="020B0806030902050204" pitchFamily="34" charset="0"/>
                </a:rPr>
                <a:t>03</a:t>
              </a:r>
              <a:endParaRPr lang="zh-CN" altLang="en-US" sz="1600" dirty="0">
                <a:latin typeface="Impact" panose="020B0806030902050204" pitchFamily="34" charset="0"/>
              </a:endParaRPr>
            </a:p>
          </p:txBody>
        </p:sp>
        <p:sp>
          <p:nvSpPr>
            <p:cNvPr id="33" name="TextBox 32"/>
            <p:cNvSpPr txBox="1"/>
            <p:nvPr/>
          </p:nvSpPr>
          <p:spPr>
            <a:xfrm>
              <a:off x="1682652" y="3297587"/>
              <a:ext cx="1781810" cy="306705"/>
            </a:xfrm>
            <a:prstGeom prst="rect">
              <a:avLst/>
            </a:prstGeom>
            <a:noFill/>
          </p:spPr>
          <p:txBody>
            <a:bodyPr wrap="none" rtlCol="0">
              <a:spAutoFit/>
            </a:bodyPr>
            <a:lstStyle/>
            <a:p>
              <a:pPr algn="l"/>
              <a:r>
                <a:rPr lang="zh-CN" altLang="en-US">
                  <a:solidFill>
                    <a:schemeClr val="bg1"/>
                  </a:solidFill>
                  <a:sym typeface="+mn-ea"/>
                </a:rPr>
                <a:t>马尔可夫状态</a:t>
              </a:r>
              <a:r>
                <a:rPr lang="en-US" altLang="zh-CN">
                  <a:solidFill>
                    <a:schemeClr val="bg1"/>
                  </a:solidFill>
                  <a:sym typeface="+mn-ea"/>
                </a:rPr>
                <a:t>=</a:t>
              </a:r>
              <a:r>
                <a:rPr lang="zh-CN" altLang="en-US">
                  <a:solidFill>
                    <a:schemeClr val="bg1"/>
                  </a:solidFill>
                  <a:sym typeface="+mn-ea"/>
                </a:rPr>
                <a:t>或！</a:t>
              </a:r>
              <a:r>
                <a:rPr lang="en-US" altLang="zh-CN">
                  <a:solidFill>
                    <a:schemeClr val="bg1"/>
                  </a:solidFill>
                  <a:sym typeface="+mn-ea"/>
                </a:rPr>
                <a:t>=</a:t>
              </a:r>
              <a:endParaRPr lang="en-US" altLang="zh-CN" dirty="0">
                <a:solidFill>
                  <a:schemeClr val="bg1"/>
                </a:solidFill>
                <a:latin typeface="+mj-lt"/>
                <a:ea typeface="FZLanTingHeiS-EL-GB"/>
                <a:sym typeface="+mn-ea"/>
              </a:endParaRPr>
            </a:p>
          </p:txBody>
        </p:sp>
      </p:grpSp>
      <p:grpSp>
        <p:nvGrpSpPr>
          <p:cNvPr id="8" name="组合 7"/>
          <p:cNvGrpSpPr/>
          <p:nvPr/>
        </p:nvGrpSpPr>
        <p:grpSpPr>
          <a:xfrm>
            <a:off x="5294423" y="3163443"/>
            <a:ext cx="2613182" cy="576064"/>
            <a:chOff x="5391750" y="3163443"/>
            <a:chExt cx="2613182" cy="576064"/>
          </a:xfrm>
        </p:grpSpPr>
        <p:sp>
          <p:nvSpPr>
            <p:cNvPr id="30" name="椭圆 29"/>
            <p:cNvSpPr/>
            <p:nvPr/>
          </p:nvSpPr>
          <p:spPr>
            <a:xfrm>
              <a:off x="5391750" y="3163443"/>
              <a:ext cx="576064" cy="57606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Impact" panose="020B0806030902050204" pitchFamily="34" charset="0"/>
                </a:rPr>
                <a:t>04</a:t>
              </a:r>
              <a:endParaRPr lang="zh-CN" altLang="en-US" sz="1600" dirty="0">
                <a:latin typeface="Impact" panose="020B0806030902050204" pitchFamily="34" charset="0"/>
              </a:endParaRPr>
            </a:p>
          </p:txBody>
        </p:sp>
        <p:sp>
          <p:nvSpPr>
            <p:cNvPr id="34" name="TextBox 33"/>
            <p:cNvSpPr txBox="1"/>
            <p:nvPr/>
          </p:nvSpPr>
          <p:spPr>
            <a:xfrm>
              <a:off x="5952612" y="3297587"/>
              <a:ext cx="2052320" cy="306705"/>
            </a:xfrm>
            <a:prstGeom prst="rect">
              <a:avLst/>
            </a:prstGeom>
            <a:noFill/>
          </p:spPr>
          <p:txBody>
            <a:bodyPr wrap="none" rtlCol="0">
              <a:spAutoFit/>
            </a:bodyPr>
            <a:lstStyle/>
            <a:p>
              <a:pPr algn="l"/>
              <a:r>
                <a:rPr lang="zh-CN" altLang="en-US">
                  <a:solidFill>
                    <a:schemeClr val="bg1"/>
                  </a:solidFill>
                  <a:sym typeface="+mn-ea"/>
                </a:rPr>
                <a:t>马尔可夫状态（ - ， - ）</a:t>
              </a:r>
              <a:endParaRPr lang="zh-CN" altLang="en-US" dirty="0">
                <a:solidFill>
                  <a:schemeClr val="bg1"/>
                </a:solidFill>
                <a:latin typeface="+mj-lt"/>
                <a:ea typeface="FZLanTingHeiS-EL-GB"/>
                <a:sym typeface="+mn-ea"/>
              </a:endParaRPr>
            </a:p>
          </p:txBody>
        </p:sp>
      </p:grpSp>
      <p:sp>
        <p:nvSpPr>
          <p:cNvPr id="35" name="TextBox 34"/>
          <p:cNvSpPr txBox="1"/>
          <p:nvPr/>
        </p:nvSpPr>
        <p:spPr>
          <a:xfrm>
            <a:off x="1031642" y="2158504"/>
            <a:ext cx="2817936" cy="975995"/>
          </a:xfrm>
          <a:prstGeom prst="rect">
            <a:avLst/>
          </a:prstGeom>
          <a:noFill/>
        </p:spPr>
        <p:txBody>
          <a:bodyPr wrap="square" rtlCol="0">
            <a:spAutoFit/>
          </a:bodyPr>
          <a:lstStyle/>
          <a:p>
            <a:pPr>
              <a:lnSpc>
                <a:spcPct val="120000"/>
              </a:lnSpc>
            </a:pPr>
            <a:r>
              <a:rPr lang="zh-CN" altLang="en-US" sz="1200">
                <a:solidFill>
                  <a:schemeClr val="bg1"/>
                </a:solidFill>
                <a:sym typeface="+mn-ea"/>
              </a:rPr>
              <a:t>捕获生命周期的初始阶段，当信号状态已经安装在发送端而不是接收端时。 这是一个不一致的状态，因为发送者和接收者的状态值不匹配</a:t>
            </a:r>
            <a:endParaRPr lang="zh-CN" altLang="en-US" sz="1200" b="1" dirty="0">
              <a:solidFill>
                <a:schemeClr val="bg1"/>
              </a:solidFill>
              <a:sym typeface="+mn-ea"/>
            </a:endParaRPr>
          </a:p>
        </p:txBody>
      </p:sp>
      <p:sp>
        <p:nvSpPr>
          <p:cNvPr id="58" name="TextBox 57"/>
          <p:cNvSpPr txBox="1"/>
          <p:nvPr/>
        </p:nvSpPr>
        <p:spPr>
          <a:xfrm>
            <a:off x="5294423" y="2158504"/>
            <a:ext cx="2817936" cy="533400"/>
          </a:xfrm>
          <a:prstGeom prst="rect">
            <a:avLst/>
          </a:prstGeom>
          <a:noFill/>
        </p:spPr>
        <p:txBody>
          <a:bodyPr wrap="square" rtlCol="0">
            <a:spAutoFit/>
          </a:bodyPr>
          <a:lstStyle/>
          <a:p>
            <a:pPr>
              <a:lnSpc>
                <a:spcPct val="120000"/>
              </a:lnSpc>
            </a:pPr>
            <a:r>
              <a:rPr lang="zh-CN" altLang="en-US" sz="1200">
                <a:solidFill>
                  <a:schemeClr val="bg1"/>
                </a:solidFill>
                <a:sym typeface="+mn-ea"/>
              </a:rPr>
              <a:t>对应于发送者已经删除了状态 但没有接收者的情况。 这些国家也不一致。</a:t>
            </a:r>
            <a:endParaRPr lang="zh-CN" altLang="en-US" sz="1200" b="1" dirty="0">
              <a:solidFill>
                <a:schemeClr val="bg1"/>
              </a:solidFill>
              <a:sym typeface="+mn-ea"/>
            </a:endParaRPr>
          </a:p>
        </p:txBody>
      </p:sp>
      <p:sp>
        <p:nvSpPr>
          <p:cNvPr id="59" name="TextBox 58"/>
          <p:cNvSpPr txBox="1"/>
          <p:nvPr/>
        </p:nvSpPr>
        <p:spPr>
          <a:xfrm>
            <a:off x="1031642" y="3764411"/>
            <a:ext cx="2817936" cy="533400"/>
          </a:xfrm>
          <a:prstGeom prst="rect">
            <a:avLst/>
          </a:prstGeom>
          <a:noFill/>
        </p:spPr>
        <p:txBody>
          <a:bodyPr wrap="square" rtlCol="0">
            <a:spAutoFit/>
          </a:bodyPr>
          <a:lstStyle/>
          <a:p>
            <a:pPr>
              <a:lnSpc>
                <a:spcPct val="120000"/>
              </a:lnSpc>
            </a:pPr>
            <a:r>
              <a:rPr lang="zh-CN" altLang="en-US" sz="1200">
                <a:solidFill>
                  <a:schemeClr val="bg1"/>
                </a:solidFill>
                <a:sym typeface="+mn-ea"/>
              </a:rPr>
              <a:t>当发送者和接收者具有一致或不一致的信令状态时</a:t>
            </a:r>
            <a:endParaRPr lang="zh-CN" altLang="en-US" sz="1200" b="1" dirty="0">
              <a:solidFill>
                <a:schemeClr val="bg1"/>
              </a:solidFill>
              <a:sym typeface="+mn-ea"/>
            </a:endParaRPr>
          </a:p>
        </p:txBody>
      </p:sp>
      <p:sp>
        <p:nvSpPr>
          <p:cNvPr id="60" name="TextBox 59"/>
          <p:cNvSpPr txBox="1"/>
          <p:nvPr/>
        </p:nvSpPr>
        <p:spPr>
          <a:xfrm>
            <a:off x="5294423" y="3764411"/>
            <a:ext cx="2817936" cy="533400"/>
          </a:xfrm>
          <a:prstGeom prst="rect">
            <a:avLst/>
          </a:prstGeom>
          <a:noFill/>
        </p:spPr>
        <p:txBody>
          <a:bodyPr wrap="square" rtlCol="0">
            <a:spAutoFit/>
          </a:bodyPr>
          <a:lstStyle/>
          <a:p>
            <a:pPr>
              <a:lnSpc>
                <a:spcPct val="120000"/>
              </a:lnSpc>
            </a:pPr>
            <a:r>
              <a:rPr lang="zh-CN" altLang="en-US" sz="1200">
                <a:solidFill>
                  <a:schemeClr val="bg1"/>
                </a:solidFill>
                <a:sym typeface="+mn-ea"/>
              </a:rPr>
              <a:t>当信号状态从发送者和接收者都被移除时，系统进入吸收状态。</a:t>
            </a:r>
            <a:endParaRPr lang="zh-CN" altLang="en-US" sz="1200" b="1"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50" presetClass="entr" presetSubtype="0" decel="100000" fill="hold" nodeType="withEffect">
                                  <p:stCondLst>
                                    <p:cond delay="10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3"/>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Effect transition="in" filter="fade">
                                      <p:cBhvr>
                                        <p:cTn id="17" dur="1000"/>
                                        <p:tgtEl>
                                          <p:spTgt spid="5"/>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50" presetClass="entr" presetSubtype="0" decel="100000" fill="hold" nodeType="withEffect">
                                  <p:stCondLst>
                                    <p:cond delay="2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strVal val="#ppt_w+.3"/>
                                          </p:val>
                                        </p:tav>
                                        <p:tav tm="100000">
                                          <p:val>
                                            <p:strVal val="#ppt_w"/>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animEffect transition="in" filter="fade">
                                      <p:cBhvr>
                                        <p:cTn id="25" dur="1000"/>
                                        <p:tgtEl>
                                          <p:spTgt spid="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50" presetClass="entr" presetSubtype="0" decel="100000" fill="hold" nodeType="withEffect">
                                  <p:stCondLst>
                                    <p:cond delay="30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strVal val="#ppt_w+.3"/>
                                          </p:val>
                                        </p:tav>
                                        <p:tav tm="100000">
                                          <p:val>
                                            <p:strVal val="#ppt_w"/>
                                          </p:val>
                                        </p:tav>
                                      </p:tavLst>
                                    </p:anim>
                                    <p:anim calcmode="lin" valueType="num">
                                      <p:cBhvr>
                                        <p:cTn id="32" dur="1000" fill="hold"/>
                                        <p:tgtEl>
                                          <p:spTgt spid="8"/>
                                        </p:tgtEl>
                                        <p:attrNameLst>
                                          <p:attrName>ppt_h</p:attrName>
                                        </p:attrNameLst>
                                      </p:cBhvr>
                                      <p:tavLst>
                                        <p:tav tm="0">
                                          <p:val>
                                            <p:strVal val="#ppt_h"/>
                                          </p:val>
                                        </p:tav>
                                        <p:tav tm="100000">
                                          <p:val>
                                            <p:strVal val="#ppt_h"/>
                                          </p:val>
                                        </p:tav>
                                      </p:tavLst>
                                    </p:anim>
                                    <p:animEffect transition="in" filter="fade">
                                      <p:cBhvr>
                                        <p:cTn id="33" dur="1000"/>
                                        <p:tgtEl>
                                          <p:spTgt spid="8"/>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8" grpId="0"/>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pPr algn="l"/>
            <a:r>
              <a:rPr lang="zh-CN" altLang="en-US" sz="2000">
                <a:solidFill>
                  <a:schemeClr val="bg1"/>
                </a:solidFill>
                <a:sym typeface="+mn-ea"/>
              </a:rPr>
              <a:t>模型转换</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1"/>
          <a:stretch>
            <a:fillRect/>
          </a:stretch>
        </p:blipFill>
        <p:spPr>
          <a:xfrm>
            <a:off x="539115" y="1543685"/>
            <a:ext cx="8245475" cy="2657475"/>
          </a:xfrm>
          <a:prstGeom prst="rect">
            <a:avLst/>
          </a:prstGeom>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实验结果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p:cNvSpPr/>
          <p:nvPr/>
        </p:nvSpPr>
        <p:spPr>
          <a:xfrm>
            <a:off x="4672330" y="1972945"/>
            <a:ext cx="4088765" cy="1568450"/>
          </a:xfrm>
          <a:prstGeom prst="rect">
            <a:avLst/>
          </a:prstGeom>
        </p:spPr>
        <p:txBody>
          <a:bodyPr wrap="square">
            <a:spAutoFit/>
          </a:bodyPr>
          <a:lstStyle/>
          <a:p>
            <a:pPr algn="ctr"/>
            <a:r>
              <a:rPr lang="zh-CN" altLang="en-US" sz="2400" b="1">
                <a:solidFill>
                  <a:schemeClr val="bg1"/>
                </a:solidFill>
                <a:sym typeface="+mn-ea"/>
              </a:rPr>
              <a:t>结果</a:t>
            </a:r>
            <a:r>
              <a:rPr lang="en-US" altLang="zh-CN" sz="2400" b="1">
                <a:solidFill>
                  <a:schemeClr val="bg1"/>
                </a:solidFill>
                <a:sym typeface="+mn-ea"/>
              </a:rPr>
              <a:t>1</a:t>
            </a:r>
            <a:r>
              <a:rPr lang="zh-CN" altLang="en-US" sz="2400" b="1">
                <a:solidFill>
                  <a:schemeClr val="bg1"/>
                </a:solidFill>
                <a:sym typeface="+mn-ea"/>
              </a:rPr>
              <a:t>：</a:t>
            </a:r>
            <a:endParaRPr lang="zh-CN" altLang="en-US" sz="2400">
              <a:solidFill>
                <a:schemeClr val="bg1"/>
              </a:solidFill>
              <a:sym typeface="+mn-ea"/>
            </a:endParaRPr>
          </a:p>
          <a:p>
            <a:pPr algn="ctr"/>
            <a:r>
              <a:rPr lang="zh-CN" altLang="en-US" sz="2400">
                <a:solidFill>
                  <a:schemeClr val="bg1"/>
                </a:solidFill>
                <a:sym typeface="+mn-ea"/>
              </a:rPr>
              <a:t>即使对于适度的丢失率 （例如5％），可靠传输也明显提高了软状态协议的性能。</a:t>
            </a:r>
            <a:endParaRPr lang="zh-CN" altLang="en-US" sz="2400" dirty="0" smtClean="0">
              <a:solidFill>
                <a:schemeClr val="bg1"/>
              </a:solidFill>
              <a:latin typeface="Arial Unicode MS" panose="020B0604020202020204" charset="-122"/>
              <a:ea typeface="Arial Unicode MS" panose="020B0604020202020204" charset="-122"/>
              <a:cs typeface="Arial Unicode MS" panose="020B0604020202020204" charset="-122"/>
              <a:sym typeface="+mn-ea"/>
            </a:endParaRPr>
          </a:p>
        </p:txBody>
      </p:sp>
      <p:pic>
        <p:nvPicPr>
          <p:cNvPr id="2" name="图片 1"/>
          <p:cNvPicPr>
            <a:picLocks noChangeAspect="1"/>
          </p:cNvPicPr>
          <p:nvPr/>
        </p:nvPicPr>
        <p:blipFill>
          <a:blip r:embed="rId1"/>
          <a:stretch>
            <a:fillRect/>
          </a:stretch>
        </p:blipFill>
        <p:spPr>
          <a:xfrm>
            <a:off x="706755" y="1402715"/>
            <a:ext cx="3843655" cy="2926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3420110" cy="398780"/>
          </a:xfrm>
          <a:prstGeom prst="rect">
            <a:avLst/>
          </a:prstGeom>
        </p:spPr>
        <p:txBody>
          <a:bodyPr wrap="none">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Background of this paper</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949325" y="1120140"/>
            <a:ext cx="7439025" cy="3353435"/>
          </a:xfrm>
          <a:prstGeom prst="rect">
            <a:avLst/>
          </a:prstGeom>
          <a:noFill/>
        </p:spPr>
        <p:txBody>
          <a:bodyPr wrap="square" rtlCol="0">
            <a:spAutoFit/>
          </a:bodyPr>
          <a:p>
            <a:pPr marL="457200" indent="-457200">
              <a:buFont typeface="Wingdings" panose="05000000000000000000" charset="0"/>
              <a:buChar char="u"/>
            </a:pPr>
            <a:r>
              <a:rPr lang="en-US" altLang="zh-CN" sz="2800" b="1">
                <a:solidFill>
                  <a:schemeClr val="bg1"/>
                </a:solidFill>
                <a:sym typeface="+mn-ea"/>
              </a:rPr>
              <a:t>Source</a:t>
            </a:r>
            <a:r>
              <a:rPr lang="zh-CN" altLang="en-US" sz="2800" b="1">
                <a:solidFill>
                  <a:schemeClr val="bg1"/>
                </a:solidFill>
                <a:sym typeface="+mn-ea"/>
              </a:rPr>
              <a:t>：</a:t>
            </a:r>
            <a:endParaRPr lang="zh-CN" altLang="en-US" sz="2000">
              <a:solidFill>
                <a:schemeClr val="bg1"/>
              </a:solidFill>
              <a:sym typeface="+mn-ea"/>
            </a:endParaRPr>
          </a:p>
          <a:p>
            <a:r>
              <a:rPr lang="en-US" altLang="zh-CN" sz="2000">
                <a:solidFill>
                  <a:schemeClr val="bg1"/>
                </a:solidFill>
                <a:sym typeface="+mn-ea"/>
              </a:rPr>
              <a:t>UMASS </a:t>
            </a:r>
            <a:r>
              <a:rPr lang="zh-CN" altLang="en-US" sz="2000">
                <a:solidFill>
                  <a:schemeClr val="bg1"/>
                </a:solidFill>
                <a:sym typeface="+mn-ea"/>
              </a:rPr>
              <a:t>（</a:t>
            </a:r>
            <a:r>
              <a:rPr lang="en-US" altLang="zh-CN" sz="2000">
                <a:solidFill>
                  <a:schemeClr val="bg1"/>
                </a:solidFill>
                <a:sym typeface="+mn-ea"/>
              </a:rPr>
              <a:t>University of Massachusetts</a:t>
            </a:r>
            <a:r>
              <a:rPr lang="zh-CN" altLang="en-US" sz="2000">
                <a:solidFill>
                  <a:schemeClr val="bg1"/>
                </a:solidFill>
                <a:sym typeface="+mn-ea"/>
              </a:rPr>
              <a:t>）马萨诸塞大学，俗称麻省大学。</a:t>
            </a:r>
            <a:endParaRPr lang="zh-CN" altLang="en-US" sz="2000" strike="noStrike" noProof="1">
              <a:solidFill>
                <a:schemeClr val="bg1"/>
              </a:solidFill>
            </a:endParaRPr>
          </a:p>
          <a:p>
            <a:r>
              <a:rPr lang="zh-CN" altLang="en-US" sz="2000">
                <a:solidFill>
                  <a:schemeClr val="bg1"/>
                </a:solidFill>
                <a:sym typeface="+mn-ea"/>
              </a:rPr>
              <a:t>University of Massachusetts Amherst   马萨诸塞大学安姆斯特校区是麻省大学的主导研究机构，在全国以及国际享有盛誉的专业有：计算机科学、商科、纳米技术、聚合物科学、语言学和工程设计。</a:t>
            </a:r>
            <a:endParaRPr lang="zh-CN" altLang="en-US" sz="2000" strike="noStrike" noProof="1"/>
          </a:p>
          <a:p>
            <a:endParaRPr lang="zh-CN" altLang="en-US" sz="2000">
              <a:solidFill>
                <a:schemeClr val="bg1"/>
              </a:solidFill>
              <a:sym typeface="+mn-ea"/>
            </a:endParaRPr>
          </a:p>
          <a:p>
            <a:pPr marL="342900" indent="-342900" fontAlgn="base">
              <a:buFont typeface="Wingdings" panose="05000000000000000000" charset="0"/>
              <a:buChar char="u"/>
            </a:pPr>
            <a:r>
              <a:rPr lang="en-US" altLang="zh-CN" sz="2400" b="1" noProof="0" dirty="0">
                <a:ln>
                  <a:noFill/>
                </a:ln>
                <a:solidFill>
                  <a:schemeClr val="bg1"/>
                </a:solidFill>
                <a:effectLst/>
                <a:uLnTx/>
                <a:uFillTx/>
                <a:latin typeface="Arial" panose="020B0604020202020204" pitchFamily="34" charset="0"/>
                <a:ea typeface="楷体_GB2312"/>
                <a:cs typeface="楷体_GB2312"/>
                <a:sym typeface="黑体" panose="02010609060101010101" charset="-122"/>
              </a:rPr>
              <a:t>Author</a:t>
            </a:r>
            <a:r>
              <a:rPr lang="zh-CN" altLang="en-US" sz="2400" b="1" noProof="0" dirty="0">
                <a:ln>
                  <a:noFill/>
                </a:ln>
                <a:solidFill>
                  <a:schemeClr val="bg1"/>
                </a:solidFill>
                <a:effectLst/>
                <a:uLnTx/>
                <a:uFillTx/>
                <a:latin typeface="Arial" panose="020B0604020202020204" pitchFamily="34" charset="0"/>
                <a:ea typeface="楷体_GB2312"/>
                <a:cs typeface="楷体_GB2312"/>
                <a:sym typeface="黑体" panose="02010609060101010101" charset="-122"/>
              </a:rPr>
              <a:t>：</a:t>
            </a:r>
            <a:endParaRPr lang="zh-CN" altLang="en-US" sz="2000" strike="noStrike" noProof="0" dirty="0">
              <a:ln>
                <a:noFill/>
              </a:ln>
              <a:solidFill>
                <a:schemeClr val="bg1"/>
              </a:solidFill>
              <a:effectLst/>
              <a:uLnTx/>
              <a:uFillTx/>
              <a:latin typeface="Arial" panose="020B0604020202020204" pitchFamily="34" charset="0"/>
              <a:ea typeface="楷体_GB2312"/>
              <a:cs typeface="楷体_GB2312"/>
              <a:sym typeface="黑体" panose="02010609060101010101" charset="-122"/>
            </a:endParaRPr>
          </a:p>
          <a:p>
            <a:pPr marL="0" indent="0" fontAlgn="base">
              <a:buNone/>
            </a:pPr>
            <a:r>
              <a:rPr lang="zh-CN" altLang="en-US" sz="2000" noProof="0" dirty="0">
                <a:ln>
                  <a:noFill/>
                </a:ln>
                <a:solidFill>
                  <a:schemeClr val="bg1"/>
                </a:solidFill>
                <a:effectLst/>
                <a:uLnTx/>
                <a:uFillTx/>
                <a:latin typeface="Arial" panose="020B0604020202020204" pitchFamily="34" charset="0"/>
                <a:ea typeface="楷体_GB2312"/>
                <a:cs typeface="楷体_GB2312"/>
                <a:sym typeface="黑体" panose="02010609060101010101" charset="-122"/>
              </a:rPr>
              <a:t>Ping Ji,  Zihui Ge,  Jim Kurose,  Don Towsley </a:t>
            </a:r>
            <a:endParaRPr lang="zh-CN" altLang="en-US" sz="2000" strike="noStrike" noProof="0" dirty="0">
              <a:ln>
                <a:noFill/>
              </a:ln>
              <a:effectLst/>
              <a:uLnTx/>
              <a:uFillTx/>
              <a:latin typeface="Arial" panose="020B0604020202020204" pitchFamily="34" charset="0"/>
              <a:ea typeface="楷体_GB2312"/>
              <a:cs typeface="楷体_GB2312"/>
              <a:sym typeface="黑体" panose="02010609060101010101" charset="-122"/>
            </a:endParaRPr>
          </a:p>
          <a:p>
            <a:endParaRPr lang="zh-CN" altLang="en-US" sz="20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实验结果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p:cNvSpPr/>
          <p:nvPr/>
        </p:nvSpPr>
        <p:spPr>
          <a:xfrm>
            <a:off x="4672330" y="1972945"/>
            <a:ext cx="4088765" cy="1568450"/>
          </a:xfrm>
          <a:prstGeom prst="rect">
            <a:avLst/>
          </a:prstGeom>
        </p:spPr>
        <p:txBody>
          <a:bodyPr wrap="square">
            <a:spAutoFit/>
          </a:bodyPr>
          <a:lstStyle/>
          <a:p>
            <a:pPr algn="ctr"/>
            <a:r>
              <a:rPr lang="zh-CN" altLang="en-US" sz="2400" b="1">
                <a:solidFill>
                  <a:schemeClr val="bg1"/>
                </a:solidFill>
                <a:sym typeface="+mn-ea"/>
              </a:rPr>
              <a:t>结果</a:t>
            </a:r>
            <a:r>
              <a:rPr lang="en-US" altLang="zh-CN" sz="2400" b="1">
                <a:solidFill>
                  <a:schemeClr val="bg1"/>
                </a:solidFill>
                <a:sym typeface="+mn-ea"/>
              </a:rPr>
              <a:t>2</a:t>
            </a:r>
            <a:r>
              <a:rPr lang="zh-CN" altLang="en-US" sz="2400" b="1">
                <a:solidFill>
                  <a:schemeClr val="bg1"/>
                </a:solidFill>
                <a:sym typeface="+mn-ea"/>
              </a:rPr>
              <a:t>：</a:t>
            </a:r>
            <a:endParaRPr lang="zh-CN" altLang="en-US" sz="2400">
              <a:solidFill>
                <a:schemeClr val="bg1"/>
              </a:solidFill>
              <a:sym typeface="+mn-ea"/>
            </a:endParaRPr>
          </a:p>
          <a:p>
            <a:pPr algn="ctr"/>
            <a:r>
              <a:rPr lang="zh-CN" altLang="en-US" sz="2400">
                <a:solidFill>
                  <a:schemeClr val="bg1"/>
                </a:solidFill>
                <a:sym typeface="+mn-ea"/>
              </a:rPr>
              <a:t>为了从损失中恢复过来，可靠传输的方法在环境中受到更长的传输延迟。</a:t>
            </a:r>
            <a:endParaRPr lang="zh-CN" altLang="en-US" sz="2400" dirty="0" smtClean="0">
              <a:solidFill>
                <a:schemeClr val="bg1"/>
              </a:solidFill>
              <a:latin typeface="Arial Unicode MS" panose="020B0604020202020204" charset="-122"/>
              <a:ea typeface="Arial Unicode MS" panose="020B0604020202020204" charset="-122"/>
              <a:cs typeface="Arial Unicode MS" panose="020B0604020202020204" charset="-122"/>
              <a:sym typeface="+mn-ea"/>
            </a:endParaRPr>
          </a:p>
        </p:txBody>
      </p:sp>
      <p:pic>
        <p:nvPicPr>
          <p:cNvPr id="4" name="图片 3"/>
          <p:cNvPicPr>
            <a:picLocks noChangeAspect="1"/>
          </p:cNvPicPr>
          <p:nvPr/>
        </p:nvPicPr>
        <p:blipFill>
          <a:blip r:embed="rId1"/>
          <a:stretch>
            <a:fillRect/>
          </a:stretch>
        </p:blipFill>
        <p:spPr>
          <a:xfrm>
            <a:off x="720090" y="1438275"/>
            <a:ext cx="3933190" cy="275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实验结果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p:cNvSpPr/>
          <p:nvPr/>
        </p:nvSpPr>
        <p:spPr>
          <a:xfrm>
            <a:off x="4672330" y="1812925"/>
            <a:ext cx="4088765" cy="2306955"/>
          </a:xfrm>
          <a:prstGeom prst="rect">
            <a:avLst/>
          </a:prstGeom>
        </p:spPr>
        <p:txBody>
          <a:bodyPr wrap="square">
            <a:spAutoFit/>
          </a:bodyPr>
          <a:lstStyle/>
          <a:p>
            <a:pPr algn="ctr"/>
            <a:r>
              <a:rPr lang="zh-CN" altLang="en-US" sz="2400" b="1">
                <a:solidFill>
                  <a:schemeClr val="bg1"/>
                </a:solidFill>
                <a:sym typeface="+mn-ea"/>
              </a:rPr>
              <a:t>结果</a:t>
            </a:r>
            <a:r>
              <a:rPr lang="en-US" altLang="zh-CN" sz="2400" b="1">
                <a:solidFill>
                  <a:schemeClr val="bg1"/>
                </a:solidFill>
                <a:sym typeface="+mn-ea"/>
              </a:rPr>
              <a:t>3</a:t>
            </a:r>
            <a:r>
              <a:rPr lang="zh-CN" altLang="en-US" sz="2400" b="1">
                <a:solidFill>
                  <a:schemeClr val="bg1"/>
                </a:solidFill>
                <a:sym typeface="+mn-ea"/>
              </a:rPr>
              <a:t>：</a:t>
            </a:r>
            <a:endParaRPr lang="zh-CN" altLang="en-US" sz="2400">
              <a:solidFill>
                <a:schemeClr val="bg1"/>
              </a:solidFill>
              <a:sym typeface="+mn-ea"/>
            </a:endParaRPr>
          </a:p>
          <a:p>
            <a:pPr algn="ctr"/>
            <a:r>
              <a:rPr lang="zh-CN" altLang="en-US" sz="2400">
                <a:solidFill>
                  <a:schemeClr val="bg1"/>
                </a:solidFill>
                <a:sym typeface="+mn-ea"/>
              </a:rPr>
              <a:t>对于SS + RTR，优选更长的定时器值，并且当定时器足够大（大约100秒的量级）时，它提供了与硬状态方法相当的性能。</a:t>
            </a:r>
            <a:endParaRPr lang="zh-CN" altLang="en-US" sz="2400" dirty="0" smtClean="0">
              <a:solidFill>
                <a:schemeClr val="bg1"/>
              </a:solidFill>
              <a:latin typeface="Arial Unicode MS" panose="020B0604020202020204" charset="-122"/>
              <a:ea typeface="Arial Unicode MS" panose="020B0604020202020204" charset="-122"/>
              <a:cs typeface="Arial Unicode MS" panose="020B0604020202020204" charset="-122"/>
              <a:sym typeface="+mn-ea"/>
            </a:endParaRPr>
          </a:p>
        </p:txBody>
      </p:sp>
      <p:pic>
        <p:nvPicPr>
          <p:cNvPr id="2" name="图片 1"/>
          <p:cNvPicPr>
            <a:picLocks noChangeAspect="1"/>
          </p:cNvPicPr>
          <p:nvPr/>
        </p:nvPicPr>
        <p:blipFill>
          <a:blip r:embed="rId1"/>
          <a:stretch>
            <a:fillRect/>
          </a:stretch>
        </p:blipFill>
        <p:spPr>
          <a:xfrm>
            <a:off x="791845" y="1605915"/>
            <a:ext cx="3709670" cy="2721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实验结果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矩形 61"/>
          <p:cNvSpPr/>
          <p:nvPr/>
        </p:nvSpPr>
        <p:spPr>
          <a:xfrm>
            <a:off x="4672330" y="1818640"/>
            <a:ext cx="4088765" cy="2306955"/>
          </a:xfrm>
          <a:prstGeom prst="rect">
            <a:avLst/>
          </a:prstGeom>
        </p:spPr>
        <p:txBody>
          <a:bodyPr wrap="square">
            <a:spAutoFit/>
          </a:bodyPr>
          <a:lstStyle/>
          <a:p>
            <a:pPr algn="ctr"/>
            <a:r>
              <a:rPr lang="zh-CN" altLang="en-US" sz="2400" b="1">
                <a:solidFill>
                  <a:schemeClr val="bg1"/>
                </a:solidFill>
                <a:sym typeface="+mn-ea"/>
              </a:rPr>
              <a:t>结果</a:t>
            </a:r>
            <a:r>
              <a:rPr lang="en-US" altLang="zh-CN" sz="2400" b="1">
                <a:solidFill>
                  <a:schemeClr val="bg1"/>
                </a:solidFill>
                <a:sym typeface="+mn-ea"/>
              </a:rPr>
              <a:t>4</a:t>
            </a:r>
            <a:r>
              <a:rPr lang="zh-CN" altLang="en-US" sz="2400" b="1">
                <a:solidFill>
                  <a:schemeClr val="bg1"/>
                </a:solidFill>
                <a:sym typeface="+mn-ea"/>
              </a:rPr>
              <a:t>：</a:t>
            </a:r>
            <a:endParaRPr lang="zh-CN" altLang="en-US" sz="2400">
              <a:solidFill>
                <a:schemeClr val="bg1"/>
              </a:solidFill>
              <a:sym typeface="+mn-ea"/>
            </a:endParaRPr>
          </a:p>
          <a:p>
            <a:pPr algn="ctr"/>
            <a:r>
              <a:rPr lang="zh-CN" altLang="en-US" sz="2400">
                <a:solidFill>
                  <a:schemeClr val="bg1"/>
                </a:solidFill>
                <a:sym typeface="+mn-ea"/>
              </a:rPr>
              <a:t>当状态超时定时器比刷新定 时器短时，所有基于软状态的方法执行得不好，因为刷新消息到达太迟而不能保持信令接收器处的信令状态。</a:t>
            </a:r>
            <a:endParaRPr lang="zh-CN" altLang="en-US" sz="2400" dirty="0" smtClean="0">
              <a:solidFill>
                <a:schemeClr val="bg1"/>
              </a:solidFill>
              <a:latin typeface="Arial Unicode MS" panose="020B0604020202020204" charset="-122"/>
              <a:ea typeface="Arial Unicode MS" panose="020B0604020202020204" charset="-122"/>
              <a:cs typeface="Arial Unicode MS" panose="020B0604020202020204" charset="-122"/>
              <a:sym typeface="+mn-ea"/>
            </a:endParaRPr>
          </a:p>
        </p:txBody>
      </p:sp>
      <p:pic>
        <p:nvPicPr>
          <p:cNvPr id="3" name="图片 2"/>
          <p:cNvPicPr>
            <a:picLocks noChangeAspect="1"/>
          </p:cNvPicPr>
          <p:nvPr/>
        </p:nvPicPr>
        <p:blipFill>
          <a:blip r:embed="rId1"/>
          <a:stretch>
            <a:fillRect/>
          </a:stretch>
        </p:blipFill>
        <p:spPr>
          <a:xfrm>
            <a:off x="633730" y="1496060"/>
            <a:ext cx="4038600" cy="278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实验结论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3</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52170" y="1584960"/>
            <a:ext cx="7439025" cy="2306955"/>
          </a:xfrm>
          <a:prstGeom prst="rect">
            <a:avLst/>
          </a:prstGeom>
          <a:noFill/>
        </p:spPr>
        <p:txBody>
          <a:bodyPr wrap="square" rtlCol="0">
            <a:spAutoFit/>
          </a:bodyPr>
          <a:p>
            <a:pPr marL="457200" indent="-457200">
              <a:buFont typeface="Wingdings" panose="05000000000000000000" charset="0"/>
              <a:buChar char="u"/>
            </a:pPr>
            <a:r>
              <a:rPr lang="zh-CN" altLang="en-US" sz="2400">
                <a:solidFill>
                  <a:schemeClr val="bg1"/>
                </a:solidFill>
                <a:sym typeface="+mn-ea"/>
              </a:rPr>
              <a:t>在软状态方法中，软状态方法与显式移除相结合显著提高了状态一致性，同时引入了很少的附加信令消息开销。 </a:t>
            </a:r>
            <a:endParaRPr lang="zh-CN" altLang="en-US" sz="2400">
              <a:solidFill>
                <a:schemeClr val="bg1"/>
              </a:solidFill>
              <a:sym typeface="+mn-ea"/>
            </a:endParaRPr>
          </a:p>
          <a:p>
            <a:pPr marL="457200" indent="-457200">
              <a:buFont typeface="Wingdings" panose="05000000000000000000" charset="0"/>
              <a:buChar char="u"/>
            </a:pPr>
            <a:r>
              <a:rPr lang="zh-CN" altLang="en-US" sz="2400">
                <a:solidFill>
                  <a:schemeClr val="bg1"/>
                </a:solidFill>
                <a:sym typeface="+mn-ea"/>
              </a:rPr>
              <a:t>增加可靠的显式设置/更新/删除进一步允许软状态方法实现与硬状态方法相比（并且有时更好）的一致性。</a:t>
            </a:r>
            <a:endParaRPr lang="zh-CN" altLang="en-US" sz="2400">
              <a:solidFill>
                <a:schemeClr val="bg1"/>
              </a:solidFill>
              <a:sym typeface="+mn-ea"/>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328" y="1815666"/>
            <a:ext cx="9186984" cy="1512168"/>
            <a:chOff x="-640233" y="2078850"/>
            <a:chExt cx="13514685" cy="2700300"/>
          </a:xfrm>
        </p:grpSpPr>
        <p:sp>
          <p:nvSpPr>
            <p:cNvPr id="8" name="矩形 7"/>
            <p:cNvSpPr/>
            <p:nvPr/>
          </p:nvSpPr>
          <p:spPr>
            <a:xfrm>
              <a:off x="-640232" y="2240867"/>
              <a:ext cx="13472465" cy="2376264"/>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0233" y="2078850"/>
              <a:ext cx="13514685" cy="2700300"/>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六边形 11"/>
          <p:cNvSpPr/>
          <p:nvPr/>
        </p:nvSpPr>
        <p:spPr>
          <a:xfrm>
            <a:off x="1061610" y="1690372"/>
            <a:ext cx="501176" cy="432048"/>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3" name="六边形 12"/>
          <p:cNvSpPr/>
          <p:nvPr/>
        </p:nvSpPr>
        <p:spPr>
          <a:xfrm>
            <a:off x="1013201" y="3836093"/>
            <a:ext cx="751764" cy="648072"/>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4" name="六边形 13"/>
          <p:cNvSpPr/>
          <p:nvPr/>
        </p:nvSpPr>
        <p:spPr>
          <a:xfrm>
            <a:off x="5166066" y="3662139"/>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5" name="六边形 14"/>
          <p:cNvSpPr/>
          <p:nvPr/>
        </p:nvSpPr>
        <p:spPr>
          <a:xfrm>
            <a:off x="6921261" y="1610294"/>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6" name="六边形 15"/>
          <p:cNvSpPr/>
          <p:nvPr/>
        </p:nvSpPr>
        <p:spPr>
          <a:xfrm>
            <a:off x="2827684" y="3160671"/>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7" name="六边形 16"/>
          <p:cNvSpPr/>
          <p:nvPr/>
        </p:nvSpPr>
        <p:spPr>
          <a:xfrm>
            <a:off x="8028384" y="140643"/>
            <a:ext cx="1004486" cy="865935"/>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8" name="六边形 17"/>
          <p:cNvSpPr/>
          <p:nvPr/>
        </p:nvSpPr>
        <p:spPr>
          <a:xfrm>
            <a:off x="8028384" y="4228102"/>
            <a:ext cx="594066" cy="512126"/>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19" name="六边形 18"/>
          <p:cNvSpPr/>
          <p:nvPr/>
        </p:nvSpPr>
        <p:spPr>
          <a:xfrm>
            <a:off x="4582042" y="1098169"/>
            <a:ext cx="594066" cy="512126"/>
          </a:xfrm>
          <a:prstGeom prst="hexagon">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0" name="TextBox 19"/>
          <p:cNvSpPr txBox="1"/>
          <p:nvPr/>
        </p:nvSpPr>
        <p:spPr>
          <a:xfrm>
            <a:off x="2735412" y="2029293"/>
            <a:ext cx="3673185" cy="1084912"/>
          </a:xfrm>
          <a:prstGeom prst="rect">
            <a:avLst/>
          </a:prstGeom>
          <a:noFill/>
        </p:spPr>
        <p:txBody>
          <a:bodyPr wrap="none" lIns="68580" tIns="34290" rIns="68580" bIns="34290" rtlCol="0">
            <a:spAutoFit/>
          </a:bodyPr>
          <a:lstStyle/>
          <a:p>
            <a:pPr algn="ctr"/>
            <a:r>
              <a:rPr lang="zh-CN" altLang="en-US" sz="3300" b="1" dirty="0" smtClean="0">
                <a:blipFill>
                  <a:blip r:embed="rId1"/>
                  <a:stretch>
                    <a:fillRect/>
                  </a:stretch>
                </a:blipFill>
                <a:latin typeface="微软雅黑" panose="020B0503020204020204" pitchFamily="34" charset="-122"/>
                <a:ea typeface="微软雅黑" panose="020B0503020204020204" pitchFamily="34" charset="-122"/>
              </a:rPr>
              <a:t>感谢聆听</a:t>
            </a:r>
            <a:endParaRPr lang="en-US" altLang="zh-CN" sz="3300" b="1" dirty="0" smtClean="0">
              <a:blipFill>
                <a:blip r:embed="rId1"/>
                <a:stretch>
                  <a:fillRect/>
                </a:stretch>
              </a:blipFill>
              <a:latin typeface="微软雅黑" panose="020B0503020204020204" pitchFamily="34" charset="-122"/>
              <a:ea typeface="微软雅黑" panose="020B0503020204020204" pitchFamily="34" charset="-122"/>
            </a:endParaRPr>
          </a:p>
          <a:p>
            <a:pPr algn="ctr"/>
            <a:r>
              <a:rPr lang="en-US" altLang="zh-CN" sz="3300" b="1" dirty="0" smtClean="0">
                <a:blipFill>
                  <a:blip r:embed="rId1"/>
                  <a:stretch>
                    <a:fillRect/>
                  </a:stretch>
                </a:blipFill>
                <a:ea typeface="微软雅黑" panose="020B0503020204020204" pitchFamily="34" charset="-122"/>
              </a:rPr>
              <a:t>Thanks for watching</a:t>
            </a:r>
            <a:endParaRPr lang="zh-CN" altLang="en-US" sz="3300" b="1" dirty="0">
              <a:blipFill>
                <a:blip r:embed="rId1"/>
                <a:stretch>
                  <a:fillRect/>
                </a:stretch>
              </a:blipFill>
              <a:ea typeface="微软雅黑" panose="020B0503020204020204" pitchFamily="34" charset="-122"/>
            </a:endParaRPr>
          </a:p>
        </p:txBody>
      </p:sp>
      <p:sp>
        <p:nvSpPr>
          <p:cNvPr id="21" name="六边形 20"/>
          <p:cNvSpPr/>
          <p:nvPr/>
        </p:nvSpPr>
        <p:spPr>
          <a:xfrm>
            <a:off x="8833936" y="1976420"/>
            <a:ext cx="338720" cy="292000"/>
          </a:xfrm>
          <a:prstGeom prst="hexagon">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p>
        </p:txBody>
      </p:sp>
      <p:sp>
        <p:nvSpPr>
          <p:cNvPr id="2" name="TextBox 1"/>
          <p:cNvSpPr txBox="1"/>
          <p:nvPr/>
        </p:nvSpPr>
        <p:spPr>
          <a:xfrm>
            <a:off x="4122999" y="3414438"/>
            <a:ext cx="184731" cy="307777"/>
          </a:xfrm>
          <a:prstGeom prst="rect">
            <a:avLst/>
          </a:prstGeom>
          <a:noFill/>
        </p:spPr>
        <p:txBody>
          <a:bodyPr wrap="none" rtlCol="0">
            <a:spAutoFit/>
          </a:bodyPr>
          <a:lstStyle/>
          <a:p>
            <a:endParaRPr lang="zh-CN" altLang="en-US" dirty="0">
              <a:solidFill>
                <a:schemeClr val="bg1"/>
              </a:solidFill>
              <a:latin typeface="冬青黑体简体中文 W3" pitchFamily="34" charset="-122"/>
              <a:ea typeface="冬青黑体简体中文 W3" pitchFamily="3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591945" cy="398780"/>
          </a:xfrm>
          <a:prstGeom prst="rect">
            <a:avLst/>
          </a:prstGeom>
        </p:spPr>
        <p:txBody>
          <a:bodyPr wrap="none">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sym typeface="黑体" panose="02010609060101010101" charset="-122"/>
              </a:rPr>
              <a:t>Motivation</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52805" y="1492885"/>
            <a:ext cx="7439025" cy="2430145"/>
          </a:xfrm>
          <a:prstGeom prst="rect">
            <a:avLst/>
          </a:prstGeom>
          <a:noFill/>
        </p:spPr>
        <p:txBody>
          <a:bodyPr wrap="square" rtlCol="0">
            <a:spAutoFit/>
          </a:bodyPr>
          <a:p>
            <a:pPr marL="457200" indent="-457200">
              <a:buFont typeface="Wingdings" panose="05000000000000000000" charset="0"/>
              <a:buChar char="u"/>
            </a:pPr>
            <a:r>
              <a:rPr lang="zh-CN" altLang="en-US" sz="2800">
                <a:solidFill>
                  <a:schemeClr val="bg1"/>
                </a:solidFill>
                <a:sym typeface="+mn-ea"/>
              </a:rPr>
              <a:t>根本的问题：</a:t>
            </a:r>
            <a:endParaRPr lang="zh-CN" altLang="en-US" sz="2800">
              <a:solidFill>
                <a:schemeClr val="bg1"/>
              </a:solidFill>
              <a:sym typeface="+mn-ea"/>
            </a:endParaRPr>
          </a:p>
          <a:p>
            <a:pPr marL="457200" indent="-457200">
              <a:buFont typeface="Wingdings" panose="05000000000000000000" charset="0"/>
              <a:buChar char="u"/>
            </a:pPr>
            <a:r>
              <a:rPr lang="zh-CN" altLang="en-US" sz="2800">
                <a:solidFill>
                  <a:schemeClr val="bg1"/>
                </a:solidFill>
                <a:sym typeface="+mn-ea"/>
              </a:rPr>
              <a:t>理解已经发展成为包含在各种硬状态和软状态信令协议中的机制如何能够在给定情况下得到最好的使用，以及为什么 。</a:t>
            </a:r>
            <a:endParaRPr lang="zh-CN" altLang="en-US" sz="2800"/>
          </a:p>
          <a:p>
            <a:pPr marL="457200" indent="-457200">
              <a:buFont typeface="Wingdings" panose="05000000000000000000" charset="0"/>
              <a:buChar char="u"/>
            </a:pPr>
            <a:endParaRPr lang="zh-CN" altLang="en-US" sz="2000" strike="noStrike" noProof="0" dirty="0">
              <a:ln>
                <a:noFill/>
              </a:ln>
              <a:effectLst/>
              <a:uLnTx/>
              <a:uFillTx/>
              <a:latin typeface="Arial" panose="020B0604020202020204" pitchFamily="34" charset="0"/>
              <a:ea typeface="楷体_GB2312"/>
              <a:cs typeface="楷体_GB2312"/>
              <a:sym typeface="黑体" panose="02010609060101010101" charset="-122"/>
            </a:endParaRPr>
          </a:p>
          <a:p>
            <a:endParaRPr lang="zh-CN" altLang="en-US" sz="200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37574" y="1947426"/>
            <a:ext cx="1656184" cy="2215509"/>
            <a:chOff x="737574" y="1638965"/>
            <a:chExt cx="1656184" cy="2215509"/>
          </a:xfrm>
        </p:grpSpPr>
        <p:grpSp>
          <p:nvGrpSpPr>
            <p:cNvPr id="24" name="组合 23"/>
            <p:cNvGrpSpPr/>
            <p:nvPr/>
          </p:nvGrpSpPr>
          <p:grpSpPr>
            <a:xfrm>
              <a:off x="737574" y="1638965"/>
              <a:ext cx="1656184" cy="1656184"/>
              <a:chOff x="791580" y="1514307"/>
              <a:chExt cx="1656184" cy="1656184"/>
            </a:xfrm>
          </p:grpSpPr>
          <p:grpSp>
            <p:nvGrpSpPr>
              <p:cNvPr id="25" name="组合 24"/>
              <p:cNvGrpSpPr/>
              <p:nvPr/>
            </p:nvGrpSpPr>
            <p:grpSpPr>
              <a:xfrm>
                <a:off x="791580" y="1514307"/>
                <a:ext cx="1656184" cy="1656184"/>
                <a:chOff x="1259632" y="1419622"/>
                <a:chExt cx="2016224" cy="2016224"/>
              </a:xfrm>
            </p:grpSpPr>
            <p:sp>
              <p:nvSpPr>
                <p:cNvPr id="27" name="椭圆 26"/>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Freeform 12"/>
              <p:cNvSpPr>
                <a:spLocks noEditPoints="1"/>
              </p:cNvSpPr>
              <p:nvPr/>
            </p:nvSpPr>
            <p:spPr bwMode="auto">
              <a:xfrm>
                <a:off x="1275978" y="2020136"/>
                <a:ext cx="687388" cy="644525"/>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2" name="TextBox 51"/>
            <p:cNvSpPr txBox="1"/>
            <p:nvPr/>
          </p:nvSpPr>
          <p:spPr>
            <a:xfrm>
              <a:off x="787974" y="3486174"/>
              <a:ext cx="1554480" cy="368300"/>
            </a:xfrm>
            <a:prstGeom prst="rect">
              <a:avLst/>
            </a:prstGeom>
            <a:noFill/>
          </p:spPr>
          <p:txBody>
            <a:bodyPr wrap="non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sym typeface="+mn-ea"/>
                </a:rPr>
                <a:t>模型概念解释</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451860" y="1947426"/>
            <a:ext cx="2240280" cy="2215509"/>
            <a:chOff x="3451860" y="2068579"/>
            <a:chExt cx="2240280" cy="2215509"/>
          </a:xfrm>
        </p:grpSpPr>
        <p:grpSp>
          <p:nvGrpSpPr>
            <p:cNvPr id="34" name="组合 33"/>
            <p:cNvGrpSpPr/>
            <p:nvPr/>
          </p:nvGrpSpPr>
          <p:grpSpPr>
            <a:xfrm>
              <a:off x="3718260" y="2068579"/>
              <a:ext cx="1656184" cy="1656184"/>
              <a:chOff x="3797914" y="1514307"/>
              <a:chExt cx="1656184" cy="1656184"/>
            </a:xfrm>
          </p:grpSpPr>
          <p:grpSp>
            <p:nvGrpSpPr>
              <p:cNvPr id="37" name="组合 36"/>
              <p:cNvGrpSpPr/>
              <p:nvPr/>
            </p:nvGrpSpPr>
            <p:grpSpPr>
              <a:xfrm>
                <a:off x="3797914" y="1514307"/>
                <a:ext cx="1656184" cy="1656184"/>
                <a:chOff x="1259632" y="1419622"/>
                <a:chExt cx="2016224" cy="2016224"/>
              </a:xfrm>
            </p:grpSpPr>
            <p:sp>
              <p:nvSpPr>
                <p:cNvPr id="50" name="椭圆 49"/>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Freeform 15"/>
              <p:cNvSpPr>
                <a:spLocks noEditPoints="1"/>
              </p:cNvSpPr>
              <p:nvPr/>
            </p:nvSpPr>
            <p:spPr bwMode="auto">
              <a:xfrm>
                <a:off x="4354543" y="1987591"/>
                <a:ext cx="542925" cy="70961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3" name="TextBox 52"/>
            <p:cNvSpPr txBox="1"/>
            <p:nvPr/>
          </p:nvSpPr>
          <p:spPr>
            <a:xfrm>
              <a:off x="3451860" y="3915788"/>
              <a:ext cx="2240280" cy="368300"/>
            </a:xfrm>
            <a:prstGeom prst="rect">
              <a:avLst/>
            </a:prstGeom>
            <a:noFill/>
          </p:spPr>
          <p:txBody>
            <a:bodyPr wrap="non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sym typeface="+mn-ea"/>
                </a:rPr>
                <a:t>实验方法及模型准备</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458194" y="1947426"/>
            <a:ext cx="2240280" cy="2215509"/>
            <a:chOff x="6458194" y="1638965"/>
            <a:chExt cx="2240280" cy="2215509"/>
          </a:xfrm>
        </p:grpSpPr>
        <p:grpSp>
          <p:nvGrpSpPr>
            <p:cNvPr id="29" name="组合 28"/>
            <p:cNvGrpSpPr/>
            <p:nvPr/>
          </p:nvGrpSpPr>
          <p:grpSpPr>
            <a:xfrm>
              <a:off x="6750242" y="1638965"/>
              <a:ext cx="1656184" cy="1656184"/>
              <a:chOff x="6804248" y="1514307"/>
              <a:chExt cx="1656184" cy="1656184"/>
            </a:xfrm>
          </p:grpSpPr>
          <p:grpSp>
            <p:nvGrpSpPr>
              <p:cNvPr id="30" name="组合 29"/>
              <p:cNvGrpSpPr/>
              <p:nvPr/>
            </p:nvGrpSpPr>
            <p:grpSpPr>
              <a:xfrm>
                <a:off x="6804248" y="1514307"/>
                <a:ext cx="1656184" cy="1656184"/>
                <a:chOff x="1259632" y="1419622"/>
                <a:chExt cx="2016224" cy="2016224"/>
              </a:xfrm>
            </p:grpSpPr>
            <p:sp>
              <p:nvSpPr>
                <p:cNvPr id="32" name="椭圆 31"/>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Freeform 10"/>
              <p:cNvSpPr>
                <a:spLocks noEditPoints="1"/>
              </p:cNvSpPr>
              <p:nvPr/>
            </p:nvSpPr>
            <p:spPr bwMode="auto">
              <a:xfrm>
                <a:off x="7316922" y="1993961"/>
                <a:ext cx="656235" cy="722271"/>
              </a:xfrm>
              <a:custGeom>
                <a:avLst/>
                <a:gdLst>
                  <a:gd name="T0" fmla="*/ 65 w 100"/>
                  <a:gd name="T1" fmla="*/ 0 h 110"/>
                  <a:gd name="T2" fmla="*/ 77 w 100"/>
                  <a:gd name="T3" fmla="*/ 12 h 110"/>
                  <a:gd name="T4" fmla="*/ 68 w 100"/>
                  <a:gd name="T5" fmla="*/ 40 h 110"/>
                  <a:gd name="T6" fmla="*/ 67 w 100"/>
                  <a:gd name="T7" fmla="*/ 10 h 110"/>
                  <a:gd name="T8" fmla="*/ 28 w 100"/>
                  <a:gd name="T9" fmla="*/ 9 h 110"/>
                  <a:gd name="T10" fmla="*/ 28 w 100"/>
                  <a:gd name="T11" fmla="*/ 16 h 110"/>
                  <a:gd name="T12" fmla="*/ 25 w 100"/>
                  <a:gd name="T13" fmla="*/ 24 h 110"/>
                  <a:gd name="T14" fmla="*/ 18 w 100"/>
                  <a:gd name="T15" fmla="*/ 26 h 110"/>
                  <a:gd name="T16" fmla="*/ 9 w 100"/>
                  <a:gd name="T17" fmla="*/ 25 h 110"/>
                  <a:gd name="T18" fmla="*/ 10 w 100"/>
                  <a:gd name="T19" fmla="*/ 87 h 110"/>
                  <a:gd name="T20" fmla="*/ 12 w 100"/>
                  <a:gd name="T21" fmla="*/ 88 h 110"/>
                  <a:gd name="T22" fmla="*/ 44 w 100"/>
                  <a:gd name="T23" fmla="*/ 97 h 110"/>
                  <a:gd name="T24" fmla="*/ 4 w 100"/>
                  <a:gd name="T25" fmla="*/ 93 h 110"/>
                  <a:gd name="T26" fmla="*/ 4 w 100"/>
                  <a:gd name="T27" fmla="*/ 93 h 110"/>
                  <a:gd name="T28" fmla="*/ 0 w 100"/>
                  <a:gd name="T29" fmla="*/ 22 h 110"/>
                  <a:gd name="T30" fmla="*/ 2 w 100"/>
                  <a:gd name="T31" fmla="*/ 19 h 110"/>
                  <a:gd name="T32" fmla="*/ 21 w 100"/>
                  <a:gd name="T33" fmla="*/ 0 h 110"/>
                  <a:gd name="T34" fmla="*/ 90 w 100"/>
                  <a:gd name="T35" fmla="*/ 45 h 110"/>
                  <a:gd name="T36" fmla="*/ 84 w 100"/>
                  <a:gd name="T37" fmla="*/ 39 h 110"/>
                  <a:gd name="T38" fmla="*/ 83 w 100"/>
                  <a:gd name="T39" fmla="*/ 47 h 110"/>
                  <a:gd name="T40" fmla="*/ 94 w 100"/>
                  <a:gd name="T41" fmla="*/ 53 h 110"/>
                  <a:gd name="T42" fmla="*/ 86 w 100"/>
                  <a:gd name="T43" fmla="*/ 81 h 110"/>
                  <a:gd name="T44" fmla="*/ 100 w 100"/>
                  <a:gd name="T45" fmla="*/ 51 h 110"/>
                  <a:gd name="T46" fmla="*/ 90 w 100"/>
                  <a:gd name="T47" fmla="*/ 45 h 110"/>
                  <a:gd name="T48" fmla="*/ 54 w 100"/>
                  <a:gd name="T49" fmla="*/ 84 h 110"/>
                  <a:gd name="T50" fmla="*/ 90 w 100"/>
                  <a:gd name="T51" fmla="*/ 55 h 110"/>
                  <a:gd name="T52" fmla="*/ 52 w 100"/>
                  <a:gd name="T53" fmla="*/ 87 h 110"/>
                  <a:gd name="T54" fmla="*/ 51 w 100"/>
                  <a:gd name="T55" fmla="*/ 103 h 110"/>
                  <a:gd name="T56" fmla="*/ 52 w 100"/>
                  <a:gd name="T57" fmla="*/ 110 h 110"/>
                  <a:gd name="T58" fmla="*/ 56 w 100"/>
                  <a:gd name="T59" fmla="*/ 106 h 110"/>
                  <a:gd name="T60" fmla="*/ 52 w 100"/>
                  <a:gd name="T61" fmla="*/ 87 h 110"/>
                  <a:gd name="T62" fmla="*/ 18 w 100"/>
                  <a:gd name="T63" fmla="*/ 60 h 110"/>
                  <a:gd name="T64" fmla="*/ 30 w 100"/>
                  <a:gd name="T65" fmla="*/ 56 h 110"/>
                  <a:gd name="T66" fmla="*/ 18 w 100"/>
                  <a:gd name="T67" fmla="*/ 43 h 110"/>
                  <a:gd name="T68" fmla="*/ 60 w 100"/>
                  <a:gd name="T69" fmla="*/ 48 h 110"/>
                  <a:gd name="T70" fmla="*/ 18 w 100"/>
                  <a:gd name="T71" fmla="*/ 43 h 110"/>
                  <a:gd name="T72" fmla="*/ 18 w 100"/>
                  <a:gd name="T73" fmla="*/ 36 h 110"/>
                  <a:gd name="T74" fmla="*/ 60 w 100"/>
                  <a:gd name="T75" fmla="*/ 31 h 110"/>
                  <a:gd name="T76" fmla="*/ 37 w 100"/>
                  <a:gd name="T77" fmla="*/ 19 h 110"/>
                  <a:gd name="T78" fmla="*/ 60 w 100"/>
                  <a:gd name="T79" fmla="*/ 24 h 110"/>
                  <a:gd name="T80" fmla="*/ 37 w 100"/>
                  <a:gd name="T81" fmla="*/ 19 h 110"/>
                  <a:gd name="T82" fmla="*/ 14 w 100"/>
                  <a:gd name="T83" fmla="*/ 21 h 110"/>
                  <a:gd name="T84" fmla="*/ 18 w 100"/>
                  <a:gd name="T85" fmla="*/ 22 h 110"/>
                  <a:gd name="T86" fmla="*/ 20 w 100"/>
                  <a:gd name="T87" fmla="*/ 22 h 110"/>
                  <a:gd name="T88" fmla="*/ 24 w 100"/>
                  <a:gd name="T89" fmla="*/ 18 h 110"/>
                  <a:gd name="T90" fmla="*/ 24 w 100"/>
                  <a:gd name="T91" fmla="*/ 17 h 110"/>
                  <a:gd name="T92" fmla="*/ 23 w 100"/>
                  <a:gd name="T93" fmla="*/ 12 h 110"/>
                  <a:gd name="T94" fmla="*/ 12 w 100"/>
                  <a:gd name="T95" fmla="*/ 2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1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4" name="TextBox 53"/>
            <p:cNvSpPr txBox="1"/>
            <p:nvPr/>
          </p:nvSpPr>
          <p:spPr>
            <a:xfrm>
              <a:off x="6458194" y="3486174"/>
              <a:ext cx="2240280" cy="368300"/>
            </a:xfrm>
            <a:prstGeom prst="rect">
              <a:avLst/>
            </a:prstGeom>
            <a:noFill/>
          </p:spPr>
          <p:txBody>
            <a:bodyPr wrap="non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sym typeface="+mn-ea"/>
                </a:rPr>
                <a:t>建模分析与实验结论</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 y="13301"/>
            <a:ext cx="9144000" cy="1376136"/>
            <a:chOff x="1" y="13301"/>
            <a:chExt cx="9144000" cy="1376136"/>
          </a:xfrm>
        </p:grpSpPr>
        <p:sp>
          <p:nvSpPr>
            <p:cNvPr id="22" name="文本框 2"/>
            <p:cNvSpPr txBox="1"/>
            <p:nvPr/>
          </p:nvSpPr>
          <p:spPr>
            <a:xfrm>
              <a:off x="3817306" y="221330"/>
              <a:ext cx="1509389" cy="830997"/>
            </a:xfrm>
            <a:prstGeom prst="rect">
              <a:avLst/>
            </a:prstGeom>
            <a:noFill/>
          </p:spPr>
          <p:txBody>
            <a:bodyPr wrap="non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目录 </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 y="13301"/>
              <a:ext cx="9144000" cy="1376136"/>
              <a:chOff x="1" y="0"/>
              <a:chExt cx="9144000" cy="1460795"/>
            </a:xfrm>
          </p:grpSpPr>
          <p:sp>
            <p:nvSpPr>
              <p:cNvPr id="21" name="五边形 20"/>
              <p:cNvSpPr/>
              <p:nvPr/>
            </p:nvSpPr>
            <p:spPr>
              <a:xfrm rot="5400000">
                <a:off x="3917294" y="-3917293"/>
                <a:ext cx="1309413" cy="9144000"/>
              </a:xfrm>
              <a:prstGeom prst="homePlat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1800" dirty="0"/>
              </a:p>
            </p:txBody>
          </p:sp>
          <p:sp>
            <p:nvSpPr>
              <p:cNvPr id="57" name="五边形 56"/>
              <p:cNvSpPr/>
              <p:nvPr/>
            </p:nvSpPr>
            <p:spPr>
              <a:xfrm rot="5400000">
                <a:off x="3917294" y="-3765911"/>
                <a:ext cx="1309413" cy="9144000"/>
              </a:xfrm>
              <a:custGeom>
                <a:avLst/>
                <a:gdLst/>
                <a:ahLst/>
                <a:cxnLst/>
                <a:rect l="l" t="t" r="r" b="b"/>
                <a:pathLst>
                  <a:path w="1309413" h="9144000">
                    <a:moveTo>
                      <a:pt x="0" y="21567"/>
                    </a:moveTo>
                    <a:lnTo>
                      <a:pt x="0" y="0"/>
                    </a:lnTo>
                    <a:lnTo>
                      <a:pt x="654707" y="0"/>
                    </a:lnTo>
                    <a:lnTo>
                      <a:pt x="1309413" y="4572000"/>
                    </a:lnTo>
                    <a:lnTo>
                      <a:pt x="654707" y="9144000"/>
                    </a:lnTo>
                    <a:lnTo>
                      <a:pt x="492222" y="9144000"/>
                    </a:lnTo>
                    <a:lnTo>
                      <a:pt x="1143840" y="4593567"/>
                    </a:lnTo>
                    <a:lnTo>
                      <a:pt x="489134" y="21567"/>
                    </a:lnTo>
                    <a:close/>
                  </a:path>
                </a:pathLst>
              </a:custGeom>
              <a:solidFill>
                <a:schemeClr val="tx1">
                  <a:lumMod val="50000"/>
                  <a:lumOff val="5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endParaRPr lang="zh-CN" altLang="en-US" sz="1800" dirty="0"/>
              </a:p>
            </p:txBody>
          </p:sp>
        </p:gr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53" presetClass="entr" presetSubtype="52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anim calcmode="lin" valueType="num">
                                      <p:cBhvr>
                                        <p:cTn id="15" dur="500" fill="hold"/>
                                        <p:tgtEl>
                                          <p:spTgt spid="8"/>
                                        </p:tgtEl>
                                        <p:attrNameLst>
                                          <p:attrName>ppt_x</p:attrName>
                                        </p:attrNameLst>
                                      </p:cBhvr>
                                      <p:tavLst>
                                        <p:tav tm="0">
                                          <p:val>
                                            <p:fltVal val="0.5"/>
                                          </p:val>
                                        </p:tav>
                                        <p:tav tm="100000">
                                          <p:val>
                                            <p:strVal val="#ppt_x"/>
                                          </p:val>
                                        </p:tav>
                                      </p:tavLst>
                                    </p:anim>
                                    <p:anim calcmode="lin" valueType="num">
                                      <p:cBhvr>
                                        <p:cTn id="16" dur="500" fill="hold"/>
                                        <p:tgtEl>
                                          <p:spTgt spid="8"/>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anim calcmode="lin" valueType="num">
                                      <p:cBhvr>
                                        <p:cTn id="22" dur="500" fill="hold"/>
                                        <p:tgtEl>
                                          <p:spTgt spid="9"/>
                                        </p:tgtEl>
                                        <p:attrNameLst>
                                          <p:attrName>ppt_x</p:attrName>
                                        </p:attrNameLst>
                                      </p:cBhvr>
                                      <p:tavLst>
                                        <p:tav tm="0">
                                          <p:val>
                                            <p:fltVal val="0.5"/>
                                          </p:val>
                                        </p:tav>
                                        <p:tav tm="100000">
                                          <p:val>
                                            <p:strVal val="#ppt_x"/>
                                          </p:val>
                                        </p:tav>
                                      </p:tavLst>
                                    </p:anim>
                                    <p:anim calcmode="lin" valueType="num">
                                      <p:cBhvr>
                                        <p:cTn id="23" dur="500" fill="hold"/>
                                        <p:tgtEl>
                                          <p:spTgt spid="9"/>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0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fltVal val="0.5"/>
                                          </p:val>
                                        </p:tav>
                                        <p:tav tm="100000">
                                          <p:val>
                                            <p:strVal val="#ppt_x"/>
                                          </p:val>
                                        </p:tav>
                                      </p:tavLst>
                                    </p:anim>
                                    <p:anim calcmode="lin" valueType="num">
                                      <p:cBhvr>
                                        <p:cTn id="30" dur="5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1</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95736" y="2340918"/>
            <a:ext cx="2011680" cy="460375"/>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模型概念解释</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529918" y="1743657"/>
            <a:ext cx="1656184" cy="1656184"/>
            <a:chOff x="791580" y="1514307"/>
            <a:chExt cx="1656184" cy="1656184"/>
          </a:xfrm>
        </p:grpSpPr>
        <p:grpSp>
          <p:nvGrpSpPr>
            <p:cNvPr id="9" name="组合 8"/>
            <p:cNvGrpSpPr/>
            <p:nvPr/>
          </p:nvGrpSpPr>
          <p:grpSpPr>
            <a:xfrm>
              <a:off x="791580" y="1514307"/>
              <a:ext cx="1656184" cy="1656184"/>
              <a:chOff x="1259632" y="1419622"/>
              <a:chExt cx="2016224" cy="2016224"/>
            </a:xfrm>
          </p:grpSpPr>
          <p:sp>
            <p:nvSpPr>
              <p:cNvPr id="13" name="椭圆 12"/>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Freeform 12"/>
            <p:cNvSpPr>
              <a:spLocks noEditPoints="1"/>
            </p:cNvSpPr>
            <p:nvPr/>
          </p:nvSpPr>
          <p:spPr bwMode="auto">
            <a:xfrm>
              <a:off x="1275978" y="2020136"/>
              <a:ext cx="687388" cy="644525"/>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7" name="Oval 2"/>
          <p:cNvSpPr>
            <a:spLocks noChangeArrowheads="1"/>
          </p:cNvSpPr>
          <p:nvPr/>
        </p:nvSpPr>
        <p:spPr bwMode="auto">
          <a:xfrm>
            <a:off x="7014316" y="2228053"/>
            <a:ext cx="687390" cy="68739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3" presetClass="exit" presetSubtype="16" repeatCount="indefinite" fill="hold" grpId="1" nodeType="withEffect">
                                  <p:stCondLst>
                                    <p:cond delay="0"/>
                                  </p:stCondLst>
                                  <p:endCondLst>
                                    <p:cond evt="onNext" delay="0">
                                      <p:tgtEl>
                                        <p:sldTgt/>
                                      </p:tgtEl>
                                    </p:cond>
                                  </p:endCondLst>
                                  <p:childTnLst>
                                    <p:anim calcmode="lin" valueType="num">
                                      <p:cBhvr>
                                        <p:cTn id="8" dur="1000"/>
                                        <p:tgtEl>
                                          <p:spTgt spid="17"/>
                                        </p:tgtEl>
                                        <p:attrNameLst>
                                          <p:attrName>ppt_w</p:attrName>
                                        </p:attrNameLst>
                                      </p:cBhvr>
                                      <p:tavLst>
                                        <p:tav tm="0">
                                          <p:val>
                                            <p:strVal val="ppt_w"/>
                                          </p:val>
                                        </p:tav>
                                        <p:tav tm="100000">
                                          <p:val>
                                            <p:strVal val="4*ppt_w"/>
                                          </p:val>
                                        </p:tav>
                                      </p:tavLst>
                                    </p:anim>
                                    <p:anim calcmode="lin" valueType="num">
                                      <p:cBhvr>
                                        <p:cTn id="9" dur="1000"/>
                                        <p:tgtEl>
                                          <p:spTgt spid="17"/>
                                        </p:tgtEl>
                                        <p:attrNameLst>
                                          <p:attrName>ppt_h</p:attrName>
                                        </p:attrNameLst>
                                      </p:cBhvr>
                                      <p:tavLst>
                                        <p:tav tm="0">
                                          <p:val>
                                            <p:strVal val="ppt_h"/>
                                          </p:val>
                                        </p:tav>
                                        <p:tav tm="100000">
                                          <p:val>
                                            <p:strVal val="4*ppt_h"/>
                                          </p:val>
                                        </p:tav>
                                      </p:tavLst>
                                    </p:anim>
                                    <p:set>
                                      <p:cBhvr>
                                        <p:cTn id="10" dur="1" fill="hold">
                                          <p:stCondLst>
                                            <p:cond delay="999"/>
                                          </p:stCondLst>
                                        </p:cTn>
                                        <p:tgtEl>
                                          <p:spTgt spid="17"/>
                                        </p:tgtEl>
                                        <p:attrNameLst>
                                          <p:attrName>style.visibility</p:attrName>
                                        </p:attrNameLst>
                                      </p:cBhvr>
                                      <p:to>
                                        <p:strVal val="hidden"/>
                                      </p:to>
                                    </p:set>
                                  </p:childTnLst>
                                </p:cTn>
                              </p:par>
                              <p:par>
                                <p:cTn id="11" presetID="10" presetClass="exit" presetSubtype="0" repeatCount="indefinite" fill="hold" grpId="2" nodeType="withEffect">
                                  <p:stCondLst>
                                    <p:cond delay="0"/>
                                  </p:stCondLst>
                                  <p:endCondLst>
                                    <p:cond evt="onNext" delay="0">
                                      <p:tgtEl>
                                        <p:sldTgt/>
                                      </p:tgtEl>
                                    </p:cond>
                                  </p:end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概念准备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52805" y="1492885"/>
            <a:ext cx="7439025" cy="3415030"/>
          </a:xfrm>
          <a:prstGeom prst="rect">
            <a:avLst/>
          </a:prstGeom>
          <a:noFill/>
        </p:spPr>
        <p:txBody>
          <a:bodyPr wrap="square" rtlCol="0">
            <a:spAutoFit/>
          </a:bodyPr>
          <a:p>
            <a:pPr marL="457200" indent="-457200">
              <a:buFont typeface="Wingdings" panose="05000000000000000000" charset="0"/>
              <a:buChar char="u"/>
            </a:pPr>
            <a:r>
              <a:rPr lang="zh-CN" altLang="en-US" sz="2800">
                <a:solidFill>
                  <a:schemeClr val="bg1"/>
                </a:solidFill>
              </a:rPr>
              <a:t>信令：通信系统中不同设备之间交换的信息</a:t>
            </a:r>
            <a:endParaRPr lang="zh-CN" altLang="en-US" sz="2800">
              <a:solidFill>
                <a:schemeClr val="bg1"/>
              </a:solidFill>
            </a:endParaRPr>
          </a:p>
          <a:p>
            <a:pPr marL="457200" indent="-457200">
              <a:buFont typeface="Wingdings" panose="05000000000000000000" charset="0"/>
              <a:buChar char="u"/>
            </a:pPr>
            <a:r>
              <a:rPr lang="zh-CN" altLang="en-US" sz="2800">
                <a:solidFill>
                  <a:schemeClr val="bg1"/>
                </a:solidFill>
              </a:rPr>
              <a:t>信令方式：有关信令传递和处理的协议和规范</a:t>
            </a:r>
            <a:endParaRPr lang="zh-CN" altLang="en-US" sz="2800">
              <a:solidFill>
                <a:schemeClr val="bg1"/>
              </a:solidFill>
            </a:endParaRPr>
          </a:p>
          <a:p>
            <a:pPr marL="457200" indent="-457200">
              <a:buFont typeface="Wingdings" panose="05000000000000000000" charset="0"/>
              <a:buChar char="u"/>
            </a:pPr>
            <a:r>
              <a:rPr lang="zh-CN" altLang="en-US" sz="2800">
                <a:solidFill>
                  <a:schemeClr val="bg1"/>
                </a:solidFill>
              </a:rPr>
              <a:t>协议：连入网络的设备都要遵循的一定的技术规范,关于硬件、软件和端口等的技术规范。</a:t>
            </a:r>
            <a:endParaRPr lang="zh-CN" altLang="en-US" sz="2800">
              <a:solidFill>
                <a:schemeClr val="bg1"/>
              </a:solidFill>
            </a:endParaRPr>
          </a:p>
          <a:p>
            <a:pPr marL="457200" indent="-457200">
              <a:buFont typeface="Wingdings" panose="05000000000000000000" charset="0"/>
              <a:buChar char="u"/>
            </a:pPr>
            <a:endParaRPr lang="zh-CN" altLang="en-US" sz="2800">
              <a:solidFill>
                <a:schemeClr val="bg1"/>
              </a:solidFill>
              <a:sym typeface="+mn-ea"/>
            </a:endParaRPr>
          </a:p>
          <a:p>
            <a:endParaRPr lang="zh-CN" altLang="en-US" sz="2000">
              <a:solidFill>
                <a:schemeClr val="bg1"/>
              </a:solidFill>
              <a:sym typeface="+mn-ea"/>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198880" cy="398780"/>
          </a:xfrm>
          <a:prstGeom prst="rect">
            <a:avLst/>
          </a:prstGeom>
        </p:spPr>
        <p:txBody>
          <a:bodyPr wrap="non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概念准备</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9324" y="280194"/>
            <a:ext cx="809645" cy="400110"/>
          </a:xfrm>
          <a:prstGeom prst="rect">
            <a:avLst/>
          </a:prstGeom>
        </p:spPr>
        <p:txBody>
          <a:bodyPr wrap="none">
            <a:spAutoFit/>
          </a:bodyPr>
          <a:lstStyle/>
          <a:p>
            <a:pPr lvl="0" algn="ctr" defTabSz="914400"/>
            <a:r>
              <a:rPr lang="en-US" altLang="zh-CN" sz="2000" b="1" dirty="0" smtClean="0">
                <a:solidFill>
                  <a:schemeClr val="bg1"/>
                </a:solidFill>
              </a:rPr>
              <a:t>Part 1</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52805" y="1492885"/>
            <a:ext cx="7439025" cy="3415030"/>
          </a:xfrm>
          <a:prstGeom prst="rect">
            <a:avLst/>
          </a:prstGeom>
          <a:noFill/>
        </p:spPr>
        <p:txBody>
          <a:bodyPr wrap="square" rtlCol="0">
            <a:spAutoFit/>
          </a:bodyPr>
          <a:p>
            <a:pPr marL="457200" indent="-457200">
              <a:buFont typeface="Wingdings" panose="05000000000000000000" charset="0"/>
              <a:buChar char="u"/>
            </a:pPr>
            <a:r>
              <a:rPr lang="zh-CN" altLang="en-US" sz="2800">
                <a:solidFill>
                  <a:schemeClr val="bg1"/>
                </a:solidFill>
                <a:sym typeface="+mn-ea"/>
              </a:rPr>
              <a:t>两大类信令方法：硬态和软态方法</a:t>
            </a:r>
            <a:endParaRPr lang="zh-CN" altLang="en-US" sz="2800"/>
          </a:p>
          <a:p>
            <a:pPr marL="457200" indent="-457200">
              <a:buFont typeface="Wingdings" panose="05000000000000000000" charset="0"/>
              <a:buChar char="u"/>
            </a:pPr>
            <a:r>
              <a:rPr lang="zh-CN" altLang="en-US" sz="2800">
                <a:solidFill>
                  <a:schemeClr val="bg1"/>
                </a:solidFill>
                <a:sym typeface="+mn-ea"/>
              </a:rPr>
              <a:t>软态方法的实质：状态持有者使用stateinstaller进行尽力而为的周期性状态安装/刷新，并使用state-removal-by-timeout。</a:t>
            </a:r>
            <a:endParaRPr lang="zh-CN" altLang="en-US" sz="2800">
              <a:solidFill>
                <a:schemeClr val="bg1"/>
              </a:solidFill>
              <a:sym typeface="+mn-ea"/>
            </a:endParaRPr>
          </a:p>
          <a:p>
            <a:pPr marL="457200" indent="-457200">
              <a:buFont typeface="Wingdings" panose="05000000000000000000" charset="0"/>
              <a:buChar char="u"/>
            </a:pPr>
            <a:r>
              <a:rPr lang="zh-CN" altLang="en-US" sz="2800">
                <a:solidFill>
                  <a:schemeClr val="bg1"/>
                </a:solidFill>
                <a:sym typeface="+mn-ea"/>
              </a:rPr>
              <a:t>硬态方法的本质：可靠和明确的安装和删除状态信息。</a:t>
            </a:r>
            <a:endParaRPr lang="zh-CN" altLang="en-US" sz="2800">
              <a:solidFill>
                <a:schemeClr val="bg1"/>
              </a:solidFill>
              <a:sym typeface="+mn-ea"/>
            </a:endParaRPr>
          </a:p>
          <a:p>
            <a:pPr marL="457200" indent="-457200">
              <a:buFont typeface="Wingdings" panose="05000000000000000000" charset="0"/>
              <a:buChar char="u"/>
            </a:pPr>
            <a:endParaRPr lang="zh-CN" altLang="en-US" sz="2800">
              <a:solidFill>
                <a:schemeClr val="bg1"/>
              </a:solidFill>
              <a:sym typeface="+mn-ea"/>
            </a:endParaRPr>
          </a:p>
          <a:p>
            <a:endParaRPr lang="zh-CN" altLang="en-US" sz="2000">
              <a:solidFill>
                <a:schemeClr val="bg1"/>
              </a:solidFill>
              <a:sym typeface="+mn-ea"/>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406" y="1734282"/>
            <a:ext cx="5738749" cy="1674937"/>
            <a:chOff x="-9406" y="1544053"/>
            <a:chExt cx="5738749" cy="2055394"/>
          </a:xfrm>
        </p:grpSpPr>
        <p:sp>
          <p:nvSpPr>
            <p:cNvPr id="4" name="圆角矩形 3"/>
            <p:cNvSpPr/>
            <p:nvPr/>
          </p:nvSpPr>
          <p:spPr>
            <a:xfrm>
              <a:off x="0" y="1707654"/>
              <a:ext cx="5544616" cy="1728192"/>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3"/>
            <p:cNvSpPr/>
            <p:nvPr/>
          </p:nvSpPr>
          <p:spPr>
            <a:xfrm>
              <a:off x="-9406" y="1544053"/>
              <a:ext cx="5738749" cy="2055394"/>
            </a:xfrm>
            <a:custGeom>
              <a:avLst/>
              <a:gdLst/>
              <a:ahLst/>
              <a:cxnLst/>
              <a:rect l="l" t="t" r="r" b="b"/>
              <a:pathLst>
                <a:path w="5544616" h="1728192">
                  <a:moveTo>
                    <a:pt x="0" y="0"/>
                  </a:moveTo>
                  <a:lnTo>
                    <a:pt x="4680520" y="0"/>
                  </a:lnTo>
                  <a:cubicBezTo>
                    <a:pt x="5157747" y="0"/>
                    <a:pt x="5544616" y="386869"/>
                    <a:pt x="5544616" y="864096"/>
                  </a:cubicBezTo>
                  <a:cubicBezTo>
                    <a:pt x="5544616" y="1341323"/>
                    <a:pt x="5157747" y="1728192"/>
                    <a:pt x="4680520" y="1728192"/>
                  </a:cubicBezTo>
                  <a:lnTo>
                    <a:pt x="0" y="172819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TextBox 11"/>
          <p:cNvSpPr txBox="1"/>
          <p:nvPr/>
        </p:nvSpPr>
        <p:spPr>
          <a:xfrm>
            <a:off x="321668" y="2248584"/>
            <a:ext cx="1287212" cy="646331"/>
          </a:xfrm>
          <a:prstGeom prst="rect">
            <a:avLst/>
          </a:prstGeom>
          <a:noFill/>
        </p:spPr>
        <p:txBody>
          <a:bodyPr wrap="none" rtlCol="0">
            <a:spAutoFit/>
          </a:bodyPr>
          <a:lstStyle/>
          <a:p>
            <a:r>
              <a:rPr lang="en-US" altLang="zh-CN" sz="3600" dirty="0" smtClean="0">
                <a:solidFill>
                  <a:schemeClr val="bg1"/>
                </a:solidFill>
              </a:rPr>
              <a:t>Part 2</a:t>
            </a:r>
            <a:endParaRPr lang="zh-CN" altLang="en-US" sz="3600" dirty="0">
              <a:solidFill>
                <a:schemeClr val="bg1"/>
              </a:solidFill>
            </a:endParaRPr>
          </a:p>
        </p:txBody>
      </p:sp>
      <p:cxnSp>
        <p:nvCxnSpPr>
          <p:cNvPr id="14" name="直接连接符 13"/>
          <p:cNvCxnSpPr/>
          <p:nvPr/>
        </p:nvCxnSpPr>
        <p:spPr>
          <a:xfrm>
            <a:off x="1659680" y="2158139"/>
            <a:ext cx="0" cy="827222"/>
          </a:xfrm>
          <a:prstGeom prst="line">
            <a:avLst/>
          </a:prstGeom>
          <a:ln>
            <a:solidFill>
              <a:schemeClr val="bg1">
                <a:alpha val="81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902247" y="2340918"/>
            <a:ext cx="2926080" cy="460375"/>
          </a:xfrm>
          <a:prstGeom prst="rect">
            <a:avLst/>
          </a:prstGeom>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实验方法及模型准备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6529918" y="1743657"/>
            <a:ext cx="1656184" cy="1656184"/>
            <a:chOff x="1259632" y="1419622"/>
            <a:chExt cx="2016224" cy="2016224"/>
          </a:xfrm>
        </p:grpSpPr>
        <p:sp>
          <p:nvSpPr>
            <p:cNvPr id="13" name="椭圆 12"/>
            <p:cNvSpPr/>
            <p:nvPr/>
          </p:nvSpPr>
          <p:spPr>
            <a:xfrm>
              <a:off x="1403648" y="1563638"/>
              <a:ext cx="1728192" cy="1728192"/>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59632" y="1419622"/>
              <a:ext cx="2016224" cy="2016224"/>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Freeform 15"/>
          <p:cNvSpPr>
            <a:spLocks noEditPoints="1"/>
          </p:cNvSpPr>
          <p:nvPr/>
        </p:nvSpPr>
        <p:spPr bwMode="auto">
          <a:xfrm>
            <a:off x="7086547" y="2216942"/>
            <a:ext cx="542925" cy="709613"/>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Oval 2"/>
          <p:cNvSpPr>
            <a:spLocks noChangeArrowheads="1"/>
          </p:cNvSpPr>
          <p:nvPr/>
        </p:nvSpPr>
        <p:spPr bwMode="auto">
          <a:xfrm>
            <a:off x="7014316" y="2228053"/>
            <a:ext cx="687390" cy="687390"/>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3" presetClass="exit" presetSubtype="16" repeatCount="indefinite" fill="hold" grpId="1" nodeType="withEffect">
                                  <p:stCondLst>
                                    <p:cond delay="0"/>
                                  </p:stCondLst>
                                  <p:endCondLst>
                                    <p:cond evt="onNext" delay="0">
                                      <p:tgtEl>
                                        <p:sldTgt/>
                                      </p:tgtEl>
                                    </p:cond>
                                  </p:endCondLst>
                                  <p:childTnLst>
                                    <p:anim calcmode="lin" valueType="num">
                                      <p:cBhvr>
                                        <p:cTn id="8" dur="1000"/>
                                        <p:tgtEl>
                                          <p:spTgt spid="18"/>
                                        </p:tgtEl>
                                        <p:attrNameLst>
                                          <p:attrName>ppt_w</p:attrName>
                                        </p:attrNameLst>
                                      </p:cBhvr>
                                      <p:tavLst>
                                        <p:tav tm="0">
                                          <p:val>
                                            <p:strVal val="ppt_w"/>
                                          </p:val>
                                        </p:tav>
                                        <p:tav tm="100000">
                                          <p:val>
                                            <p:strVal val="4*ppt_w"/>
                                          </p:val>
                                        </p:tav>
                                      </p:tavLst>
                                    </p:anim>
                                    <p:anim calcmode="lin" valueType="num">
                                      <p:cBhvr>
                                        <p:cTn id="9" dur="1000"/>
                                        <p:tgtEl>
                                          <p:spTgt spid="18"/>
                                        </p:tgtEl>
                                        <p:attrNameLst>
                                          <p:attrName>ppt_h</p:attrName>
                                        </p:attrNameLst>
                                      </p:cBhvr>
                                      <p:tavLst>
                                        <p:tav tm="0">
                                          <p:val>
                                            <p:strVal val="ppt_h"/>
                                          </p:val>
                                        </p:tav>
                                        <p:tav tm="100000">
                                          <p:val>
                                            <p:strVal val="4*ppt_h"/>
                                          </p:val>
                                        </p:tav>
                                      </p:tavLst>
                                    </p:anim>
                                    <p:set>
                                      <p:cBhvr>
                                        <p:cTn id="10" dur="1" fill="hold">
                                          <p:stCondLst>
                                            <p:cond delay="999"/>
                                          </p:stCondLst>
                                        </p:cTn>
                                        <p:tgtEl>
                                          <p:spTgt spid="18"/>
                                        </p:tgtEl>
                                        <p:attrNameLst>
                                          <p:attrName>style.visibility</p:attrName>
                                        </p:attrNameLst>
                                      </p:cBhvr>
                                      <p:to>
                                        <p:strVal val="hidden"/>
                                      </p:to>
                                    </p:set>
                                  </p:childTnLst>
                                </p:cTn>
                              </p:par>
                              <p:par>
                                <p:cTn id="11" presetID="10" presetClass="exit" presetSubtype="0" repeatCount="indefinite" fill="hold" grpId="2" nodeType="withEffect">
                                  <p:stCondLst>
                                    <p:cond delay="0"/>
                                  </p:stCondLst>
                                  <p:endCondLst>
                                    <p:cond evt="onNext" delay="0">
                                      <p:tgtEl>
                                        <p:sldTgt/>
                                      </p:tgtEl>
                                    </p:cond>
                                  </p:end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28926"/>
            <a:ext cx="9144000" cy="582602"/>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28969" y="320172"/>
            <a:ext cx="1267460" cy="398780"/>
          </a:xfrm>
          <a:prstGeom prst="rect">
            <a:avLst/>
          </a:prstGeom>
        </p:spPr>
        <p:txBody>
          <a:bodyPr wrap="none">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Methods</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 name="泪滴形 6"/>
          <p:cNvSpPr/>
          <p:nvPr/>
        </p:nvSpPr>
        <p:spPr>
          <a:xfrm>
            <a:off x="287524" y="267494"/>
            <a:ext cx="504056" cy="504056"/>
          </a:xfrm>
          <a:prstGeom prst="teardrop">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27" y="280194"/>
            <a:ext cx="802640" cy="398780"/>
          </a:xfrm>
          <a:prstGeom prst="rect">
            <a:avLst/>
          </a:prstGeom>
        </p:spPr>
        <p:txBody>
          <a:bodyPr wrap="none">
            <a:spAutoFit/>
          </a:bodyPr>
          <a:lstStyle/>
          <a:p>
            <a:pPr lvl="0" algn="ctr" defTabSz="914400"/>
            <a:r>
              <a:rPr lang="en-US" altLang="zh-CN" sz="2000" b="1" dirty="0" smtClean="0">
                <a:solidFill>
                  <a:schemeClr val="bg1"/>
                </a:solidFill>
              </a:rPr>
              <a:t>Part 2</a:t>
            </a:r>
            <a:endParaRPr lang="zh-CN" altLang="en-US" sz="2000" b="1" dirty="0">
              <a:solidFill>
                <a:schemeClr val="bg1"/>
              </a:solidFill>
            </a:endParaRPr>
          </a:p>
        </p:txBody>
      </p:sp>
      <p:grpSp>
        <p:nvGrpSpPr>
          <p:cNvPr id="53" name="组合 15"/>
          <p:cNvGrpSpPr/>
          <p:nvPr/>
        </p:nvGrpSpPr>
        <p:grpSpPr bwMode="auto">
          <a:xfrm flipH="1">
            <a:off x="7308304" y="95438"/>
            <a:ext cx="1850380" cy="835254"/>
            <a:chOff x="642910" y="357170"/>
            <a:chExt cx="1762153" cy="428643"/>
          </a:xfrm>
        </p:grpSpPr>
        <p:sp>
          <p:nvSpPr>
            <p:cNvPr id="54" name="任意多边形 53"/>
            <p:cNvSpPr/>
            <p:nvPr/>
          </p:nvSpPr>
          <p:spPr>
            <a:xfrm>
              <a:off x="2071683" y="714373"/>
              <a:ext cx="333380" cy="71440"/>
            </a:xfrm>
            <a:custGeom>
              <a:avLst/>
              <a:gdLst>
                <a:gd name="connsiteX0" fmla="*/ 0 w 333375"/>
                <a:gd name="connsiteY0" fmla="*/ 0 h 71438"/>
                <a:gd name="connsiteX1" fmla="*/ 0 w 333375"/>
                <a:gd name="connsiteY1" fmla="*/ 71438 h 71438"/>
                <a:gd name="connsiteX2" fmla="*/ 333375 w 333375"/>
                <a:gd name="connsiteY2" fmla="*/ 9525 h 71438"/>
                <a:gd name="connsiteX3" fmla="*/ 0 w 333375"/>
                <a:gd name="connsiteY3" fmla="*/ 0 h 71438"/>
              </a:gdLst>
              <a:ahLst/>
              <a:cxnLst>
                <a:cxn ang="0">
                  <a:pos x="connsiteX0" y="connsiteY0"/>
                </a:cxn>
                <a:cxn ang="0">
                  <a:pos x="connsiteX1" y="connsiteY1"/>
                </a:cxn>
                <a:cxn ang="0">
                  <a:pos x="connsiteX2" y="connsiteY2"/>
                </a:cxn>
                <a:cxn ang="0">
                  <a:pos x="connsiteX3" y="connsiteY3"/>
                </a:cxn>
              </a:cxnLst>
              <a:rect l="l" t="t" r="r" b="b"/>
              <a:pathLst>
                <a:path w="333375" h="71438">
                  <a:moveTo>
                    <a:pt x="0" y="0"/>
                  </a:moveTo>
                  <a:lnTo>
                    <a:pt x="0" y="71438"/>
                  </a:lnTo>
                  <a:lnTo>
                    <a:pt x="333375" y="9525"/>
                  </a:lnTo>
                  <a:lnTo>
                    <a:pt x="0" y="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642910" y="357170"/>
              <a:ext cx="1428773" cy="428643"/>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071683" y="357170"/>
              <a:ext cx="314330" cy="61916"/>
            </a:xfrm>
            <a:custGeom>
              <a:avLst/>
              <a:gdLst>
                <a:gd name="connsiteX0" fmla="*/ 0 w 314325"/>
                <a:gd name="connsiteY0" fmla="*/ 61912 h 61912"/>
                <a:gd name="connsiteX1" fmla="*/ 0 w 314325"/>
                <a:gd name="connsiteY1" fmla="*/ 0 h 61912"/>
                <a:gd name="connsiteX2" fmla="*/ 314325 w 314325"/>
                <a:gd name="connsiteY2" fmla="*/ 61912 h 61912"/>
                <a:gd name="connsiteX3" fmla="*/ 0 w 314325"/>
                <a:gd name="connsiteY3" fmla="*/ 61912 h 61912"/>
              </a:gdLst>
              <a:ahLst/>
              <a:cxnLst>
                <a:cxn ang="0">
                  <a:pos x="connsiteX0" y="connsiteY0"/>
                </a:cxn>
                <a:cxn ang="0">
                  <a:pos x="connsiteX1" y="connsiteY1"/>
                </a:cxn>
                <a:cxn ang="0">
                  <a:pos x="connsiteX2" y="connsiteY2"/>
                </a:cxn>
                <a:cxn ang="0">
                  <a:pos x="connsiteX3" y="connsiteY3"/>
                </a:cxn>
              </a:cxnLst>
              <a:rect l="l" t="t" r="r" b="b"/>
              <a:pathLst>
                <a:path w="314325" h="61912">
                  <a:moveTo>
                    <a:pt x="0" y="61912"/>
                  </a:moveTo>
                  <a:lnTo>
                    <a:pt x="0" y="0"/>
                  </a:lnTo>
                  <a:lnTo>
                    <a:pt x="314325" y="61912"/>
                  </a:lnTo>
                  <a:lnTo>
                    <a:pt x="0" y="61912"/>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52805" y="930275"/>
            <a:ext cx="7439025" cy="4461510"/>
          </a:xfrm>
          <a:prstGeom prst="rect">
            <a:avLst/>
          </a:prstGeom>
          <a:noFill/>
        </p:spPr>
        <p:txBody>
          <a:bodyPr wrap="square" rtlCol="0">
            <a:spAutoFit/>
          </a:bodyPr>
          <a:p>
            <a:pPr marL="457200" indent="-457200">
              <a:buFont typeface="Wingdings" panose="05000000000000000000" charset="0"/>
              <a:buChar char="u"/>
            </a:pPr>
            <a:r>
              <a:rPr lang="zh-CN" altLang="en-US" sz="2400">
                <a:solidFill>
                  <a:schemeClr val="bg1"/>
                </a:solidFill>
              </a:rPr>
              <a:t>比较和对比了从“纯”软状态方法到增强了显式远端状态消除和可靠信号传递的软状态方法到“纯”硬状态做法。</a:t>
            </a:r>
            <a:endParaRPr lang="zh-CN" altLang="en-US" sz="2400">
              <a:solidFill>
                <a:schemeClr val="bg1"/>
              </a:solidFill>
            </a:endParaRPr>
          </a:p>
          <a:p>
            <a:pPr marL="457200" indent="-457200">
              <a:buFont typeface="Wingdings" panose="05000000000000000000" charset="0"/>
              <a:buChar char="u"/>
            </a:pPr>
            <a:r>
              <a:rPr lang="zh-CN" altLang="en-US" sz="2400">
                <a:solidFill>
                  <a:schemeClr val="bg1"/>
                </a:solidFill>
              </a:rPr>
              <a:t>定义了一系列与此频谱相关的通用协议，并开发了一个统一的参数化分析模型，使我们能够量化与给定信令协议相关的关键性能指标 - 状态安装程序的状态和 状态持有者不一致。</a:t>
            </a:r>
            <a:endParaRPr lang="zh-CN" altLang="en-US" sz="2400">
              <a:solidFill>
                <a:schemeClr val="bg1"/>
              </a:solidFill>
            </a:endParaRPr>
          </a:p>
          <a:p>
            <a:pPr marL="457200" indent="-457200">
              <a:buFont typeface="Wingdings" panose="05000000000000000000" charset="0"/>
              <a:buChar char="u"/>
            </a:pPr>
            <a:r>
              <a:rPr lang="zh-CN" altLang="en-US" sz="2400">
                <a:solidFill>
                  <a:schemeClr val="bg1"/>
                </a:solidFill>
              </a:rPr>
              <a:t>量化了与给定信令方法及其参数值（例如，状态刷新和移除超时间隔）相关联的“成本”（既涉及信令开销，也涉及由状态不一致导致的特定于应用的成本）。</a:t>
            </a:r>
            <a:endParaRPr lang="zh-CN" altLang="en-US" sz="2800">
              <a:solidFill>
                <a:schemeClr val="bg1"/>
              </a:solidFill>
            </a:endParaRPr>
          </a:p>
          <a:p>
            <a:endParaRPr lang="zh-CN" altLang="en-US" sz="2000">
              <a:solidFill>
                <a:schemeClr val="bg1"/>
              </a:solidFill>
              <a:sym typeface="+mn-ea"/>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1808</Words>
  <Application>WPS 演示</Application>
  <PresentationFormat>全屏显示(16:9)</PresentationFormat>
  <Paragraphs>219</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宋体</vt:lpstr>
      <vt:lpstr>Wingdings</vt:lpstr>
      <vt:lpstr>微软雅黑</vt:lpstr>
      <vt:lpstr>华文琥珀</vt:lpstr>
      <vt:lpstr>Wingdings</vt:lpstr>
      <vt:lpstr>楷体_GB2312</vt:lpstr>
      <vt:lpstr>黑体</vt:lpstr>
      <vt:lpstr>Calibri</vt:lpstr>
      <vt:lpstr>Arial Unicode MS</vt:lpstr>
      <vt:lpstr>Impact</vt:lpstr>
      <vt:lpstr>FZLanTingHeiS-EL-GB</vt:lpstr>
      <vt:lpstr>冬青黑体简体中文 W3</vt:lpstr>
      <vt:lpstr>新宋体</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流影</cp:lastModifiedBy>
  <cp:revision>216</cp:revision>
  <dcterms:created xsi:type="dcterms:W3CDTF">2014-06-03T12:41:00Z</dcterms:created>
  <dcterms:modified xsi:type="dcterms:W3CDTF">2018-06-12T09:23:13Z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