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7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8" autoAdjust="0"/>
  </p:normalViewPr>
  <p:slideViewPr>
    <p:cSldViewPr>
      <p:cViewPr varScale="1">
        <p:scale>
          <a:sx n="58" d="100"/>
          <a:sy n="58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7860-FE5D-47C8-A3CE-484B0D5FDA9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846C-ECB5-4D67-AEBB-A0E23096E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1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7846C-ECB5-4D67-AEBB-A0E23096EA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914400"/>
            <a:ext cx="70104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2286000"/>
            <a:ext cx="8153400" cy="3810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9974"/>
      </p:ext>
    </p:extLst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  <a:t>实验</a:t>
            </a:r>
            <a:r>
              <a:rPr lang="zh-CN" altLang="en-US" sz="40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  <a:t>三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</a:br>
            <a:r>
              <a:rPr lang="en-US" altLang="zh-CN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Ebrima" panose="02000000000000000000" pitchFamily="2" charset="0"/>
              </a:rPr>
            </a:br>
            <a:r>
              <a:rPr lang="zh-CN" altLang="en-US" sz="4000" dirty="0" smtClean="0">
                <a:solidFill>
                  <a:srgbClr val="CC3300"/>
                </a:solidFill>
                <a:ea typeface="黑体" pitchFamily="49" charset="-122"/>
              </a:rPr>
              <a:t>动</a:t>
            </a:r>
            <a:r>
              <a:rPr lang="zh-CN" altLang="en-US" sz="4000" dirty="0" smtClean="0">
                <a:solidFill>
                  <a:srgbClr val="CC3300"/>
                </a:solidFill>
                <a:ea typeface="黑体" pitchFamily="49" charset="-122"/>
              </a:rPr>
              <a:t>态</a:t>
            </a:r>
            <a:r>
              <a:rPr lang="zh-CN" altLang="en-US" sz="4000" dirty="0" smtClean="0">
                <a:solidFill>
                  <a:srgbClr val="CC3300"/>
                </a:solidFill>
                <a:ea typeface="黑体" pitchFamily="49" charset="-122"/>
              </a:rPr>
              <a:t>路由配置</a:t>
            </a:r>
            <a:r>
              <a:rPr lang="zh-CN" altLang="en-US" sz="4000" dirty="0">
                <a:solidFill>
                  <a:srgbClr val="CC3300"/>
                </a:solidFill>
                <a:ea typeface="黑体" pitchFamily="49" charset="-122"/>
              </a:rPr>
              <a:t/>
            </a:r>
            <a:br>
              <a:rPr lang="zh-CN" altLang="en-US" sz="4000" dirty="0">
                <a:solidFill>
                  <a:srgbClr val="CC3300"/>
                </a:solidFill>
                <a:ea typeface="黑体" pitchFamily="49" charset="-122"/>
              </a:rPr>
            </a:b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3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动态路由协议的配置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083550" cy="45354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目的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熟悉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动态路由协议的相关概念，掌握</a:t>
            </a:r>
            <a:r>
              <a:rPr lang="en-US" altLang="zh-CN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RIPv1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OSPF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路由协议的原理和配置方法</a:t>
            </a: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工程背景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pitchFamily="18" charset="0"/>
              </a:rPr>
              <a:t>       </a:t>
            </a:r>
            <a:r>
              <a:rPr lang="zh-CN" altLang="en-US" sz="2000" dirty="0" smtClean="0">
                <a:solidFill>
                  <a:srgbClr val="000099"/>
                </a:solidFill>
                <a:latin typeface="Times New Roman" pitchFamily="18" charset="0"/>
              </a:rPr>
              <a:t>     </a:t>
            </a:r>
            <a:r>
              <a:rPr lang="zh-CN" altLang="en-US" sz="2400" dirty="0" smtClean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学校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有新旧两</a:t>
            </a:r>
            <a:r>
              <a:rPr lang="zh-CN" altLang="en-US" sz="2400" dirty="0" smtClean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个（或多个）校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区，每个校区出口利用一台路由器进行连接</a:t>
            </a:r>
            <a:r>
              <a:rPr lang="zh-CN" altLang="en-US" sz="2400" dirty="0" smtClean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，为了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简化</a:t>
            </a:r>
            <a:r>
              <a:rPr lang="zh-CN" altLang="en-US" sz="2400" dirty="0" smtClean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的管理维护工作，请你分别采用</a:t>
            </a:r>
            <a:r>
              <a:rPr lang="en-US" altLang="zh-CN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RIP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OSPF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协议实现两校区路由互通</a:t>
            </a: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实现功能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pitchFamily="18" charset="0"/>
              </a:rPr>
              <a:t>     </a:t>
            </a:r>
            <a:r>
              <a:rPr lang="zh-CN" altLang="en-US" sz="2400" dirty="0">
                <a:solidFill>
                  <a:srgbClr val="00009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实现网络的互连互通。 </a:t>
            </a:r>
          </a:p>
        </p:txBody>
      </p:sp>
    </p:spTree>
    <p:extLst>
      <p:ext uri="{BB962C8B-B14F-4D97-AF65-F5344CB8AC3E}">
        <p14:creationId xmlns:p14="http://schemas.microsoft.com/office/powerpoint/2010/main" val="293775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7010400" cy="7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网络拓朴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900238" y="4675907"/>
            <a:ext cx="257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69596" tIns="98595" rIns="69596" bIns="98595"/>
          <a:lstStyle/>
          <a:p>
            <a:endParaRPr lang="zh-CN" altLang="en-US"/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685800" y="4444132"/>
            <a:ext cx="200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IP:192.168.1.2/24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</a:rPr>
              <a:t>网关</a:t>
            </a:r>
            <a:r>
              <a:rPr lang="en-US" altLang="zh-CN" b="1" dirty="0">
                <a:solidFill>
                  <a:srgbClr val="000099"/>
                </a:solidFill>
              </a:rPr>
              <a:t>:192.168.1.1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6553200" y="4367932"/>
            <a:ext cx="200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IP:192.168.3.2/24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99"/>
                </a:solidFill>
              </a:rPr>
              <a:t>网关</a:t>
            </a:r>
            <a:r>
              <a:rPr lang="en-US" altLang="zh-CN" b="1">
                <a:solidFill>
                  <a:srgbClr val="000099"/>
                </a:solidFill>
              </a:rPr>
              <a:t>:192.168.3.1</a:t>
            </a:r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6665913" y="2635970"/>
            <a:ext cx="841375" cy="6492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2" name="Freeform 8"/>
          <p:cNvSpPr>
            <a:spLocks/>
          </p:cNvSpPr>
          <p:nvPr/>
        </p:nvSpPr>
        <p:spPr bwMode="auto">
          <a:xfrm>
            <a:off x="3516313" y="2493095"/>
            <a:ext cx="2085975" cy="173037"/>
          </a:xfrm>
          <a:custGeom>
            <a:avLst/>
            <a:gdLst>
              <a:gd name="T0" fmla="*/ 0 w 1201"/>
              <a:gd name="T1" fmla="*/ 0 h 97"/>
              <a:gd name="T2" fmla="*/ 624 w 1201"/>
              <a:gd name="T3" fmla="*/ 0 h 97"/>
              <a:gd name="T4" fmla="*/ 528 w 1201"/>
              <a:gd name="T5" fmla="*/ 96 h 97"/>
              <a:gd name="T6" fmla="*/ 1200 w 1201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1" h="97">
                <a:moveTo>
                  <a:pt x="0" y="0"/>
                </a:moveTo>
                <a:lnTo>
                  <a:pt x="624" y="0"/>
                </a:lnTo>
                <a:lnTo>
                  <a:pt x="528" y="96"/>
                </a:lnTo>
                <a:lnTo>
                  <a:pt x="1200" y="96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0233" name="Picture 9" descr="Ro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2205757"/>
            <a:ext cx="1117600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4" name="Picture 10" descr="Ro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13" y="2261320"/>
            <a:ext cx="1117600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35" name="Line 11"/>
          <p:cNvSpPr>
            <a:spLocks noChangeShapeType="1"/>
          </p:cNvSpPr>
          <p:nvPr/>
        </p:nvSpPr>
        <p:spPr bwMode="auto">
          <a:xfrm flipH="1">
            <a:off x="1697038" y="2493095"/>
            <a:ext cx="701675" cy="86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0236" name="Picture 12" descr="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140795"/>
            <a:ext cx="962025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7" name="Picture 13" descr="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3147145"/>
            <a:ext cx="962025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5965825" y="2631207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5197475" y="2277195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s0</a:t>
            </a:r>
          </a:p>
        </p:txBody>
      </p:sp>
      <p:sp>
        <p:nvSpPr>
          <p:cNvPr id="180241" name="Text Box 17"/>
          <p:cNvSpPr txBox="1">
            <a:spLocks noChangeArrowheads="1"/>
          </p:cNvSpPr>
          <p:nvPr/>
        </p:nvSpPr>
        <p:spPr bwMode="auto">
          <a:xfrm>
            <a:off x="3448050" y="2132732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s0</a:t>
            </a:r>
          </a:p>
        </p:txBody>
      </p:sp>
      <p:sp>
        <p:nvSpPr>
          <p:cNvPr id="180242" name="Text Box 18"/>
          <p:cNvSpPr txBox="1">
            <a:spLocks noChangeArrowheads="1"/>
          </p:cNvSpPr>
          <p:nvPr/>
        </p:nvSpPr>
        <p:spPr bwMode="auto">
          <a:xfrm>
            <a:off x="2887663" y="1916832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192.168.2.1</a:t>
            </a: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4778375" y="1929532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192.168.2.2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765175" y="2204170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192.168.1.1</a:t>
            </a:r>
          </a:p>
        </p:txBody>
      </p:sp>
      <p:sp>
        <p:nvSpPr>
          <p:cNvPr id="180245" name="Text Box 21"/>
          <p:cNvSpPr txBox="1">
            <a:spLocks noChangeArrowheads="1"/>
          </p:cNvSpPr>
          <p:nvPr/>
        </p:nvSpPr>
        <p:spPr bwMode="auto">
          <a:xfrm>
            <a:off x="7088188" y="2277195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192.168.3.1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047875" y="2204170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F0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6659563" y="2277195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F0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2725738" y="256453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971550" y="3939307"/>
            <a:ext cx="1089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99"/>
                </a:solidFill>
              </a:rPr>
              <a:t>（</a:t>
            </a:r>
            <a:r>
              <a:rPr lang="en-US" altLang="zh-CN" b="1">
                <a:solidFill>
                  <a:srgbClr val="000099"/>
                </a:solidFill>
              </a:rPr>
              <a:t>PC1</a:t>
            </a:r>
            <a:r>
              <a:rPr lang="zh-CN" altLang="en-US" b="1">
                <a:solidFill>
                  <a:srgbClr val="000099"/>
                </a:solidFill>
              </a:rPr>
              <a:t>）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092950" y="3867870"/>
            <a:ext cx="108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99"/>
                </a:solidFill>
              </a:rPr>
              <a:t>（</a:t>
            </a:r>
            <a:r>
              <a:rPr lang="en-US" altLang="zh-CN" b="1">
                <a:solidFill>
                  <a:srgbClr val="000099"/>
                </a:solidFill>
              </a:rPr>
              <a:t>PC2</a:t>
            </a:r>
            <a:r>
              <a:rPr lang="zh-CN" altLang="en-US" b="1">
                <a:solidFill>
                  <a:srgbClr val="000099"/>
                </a:solidFill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8388" y="5877272"/>
            <a:ext cx="604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可根据喜好设计更复杂的网络拓扑！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86833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010400" cy="78581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RIP</a:t>
            </a:r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配置步骤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208962" cy="43926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按网络拓朴要求连接好设备；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配置各路由器端口</a:t>
            </a:r>
            <a:r>
              <a:rPr lang="en-US" altLang="zh-CN" sz="2600" dirty="0">
                <a:solidFill>
                  <a:srgbClr val="000000"/>
                </a:solidFill>
                <a:ea typeface="黑体" panose="02010609060101010101" pitchFamily="49" charset="-122"/>
              </a:rPr>
              <a:t>IP</a:t>
            </a:r>
            <a:r>
              <a:rPr lang="zh-CN" altLang="en-US" sz="2600" dirty="0" smtClean="0">
                <a:solidFill>
                  <a:srgbClr val="000000"/>
                </a:solidFill>
                <a:ea typeface="黑体" panose="02010609060101010101" pitchFamily="49" charset="-122"/>
              </a:rPr>
              <a:t>地址并</a:t>
            </a: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激活；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配置</a:t>
            </a:r>
            <a:r>
              <a:rPr lang="en-US" altLang="zh-CN" sz="2600" dirty="0">
                <a:solidFill>
                  <a:srgbClr val="000000"/>
                </a:solidFill>
                <a:ea typeface="黑体" panose="02010609060101010101" pitchFamily="49" charset="-122"/>
              </a:rPr>
              <a:t>RIP </a:t>
            </a:r>
            <a:r>
              <a:rPr lang="en-US" altLang="zh-CN" sz="2600" dirty="0" smtClean="0">
                <a:solidFill>
                  <a:srgbClr val="000000"/>
                </a:solidFill>
                <a:ea typeface="黑体" panose="02010609060101010101" pitchFamily="49" charset="-122"/>
              </a:rPr>
              <a:t>v1</a:t>
            </a:r>
            <a:r>
              <a:rPr lang="zh-CN" altLang="en-US" sz="2600" dirty="0" smtClean="0">
                <a:solidFill>
                  <a:srgbClr val="000000"/>
                </a:solidFill>
                <a:ea typeface="黑体" panose="02010609060101010101" pitchFamily="49" charset="-122"/>
              </a:rPr>
              <a:t>（或</a:t>
            </a:r>
            <a:r>
              <a:rPr lang="en-US" altLang="zh-CN" sz="2600" dirty="0" smtClean="0">
                <a:solidFill>
                  <a:srgbClr val="000000"/>
                </a:solidFill>
                <a:ea typeface="黑体" panose="02010609060101010101" pitchFamily="49" charset="-122"/>
              </a:rPr>
              <a:t>Rip v2</a:t>
            </a:r>
            <a:r>
              <a:rPr lang="zh-CN" altLang="en-US" sz="2600" dirty="0" smtClean="0">
                <a:solidFill>
                  <a:srgbClr val="000000"/>
                </a:solidFill>
                <a:ea typeface="黑体" panose="02010609060101010101" pitchFamily="49" charset="-122"/>
              </a:rPr>
              <a:t>）路由</a:t>
            </a: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协议；</a:t>
            </a:r>
          </a:p>
          <a:p>
            <a:pPr>
              <a:buClrTx/>
              <a:buFontTx/>
              <a:buChar char="•"/>
            </a:pP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R (</a:t>
            </a:r>
            <a:r>
              <a:rPr lang="en-US" altLang="zh-CN" sz="2600" dirty="0" err="1">
                <a:solidFill>
                  <a:srgbClr val="000099"/>
                </a:solidFill>
                <a:ea typeface="黑体" panose="02010609060101010101" pitchFamily="49" charset="-122"/>
              </a:rPr>
              <a:t>config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)#router rip</a:t>
            </a:r>
            <a:r>
              <a:rPr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>
              <a:buClrTx/>
              <a:buFontTx/>
              <a:buChar char="•"/>
            </a:pP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R (</a:t>
            </a:r>
            <a:r>
              <a:rPr lang="en-US" altLang="zh-CN" sz="2600" dirty="0" err="1">
                <a:solidFill>
                  <a:srgbClr val="000099"/>
                </a:solidFill>
                <a:ea typeface="黑体" panose="02010609060101010101" pitchFamily="49" charset="-122"/>
              </a:rPr>
              <a:t>config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-router)#network 192.168.</a:t>
            </a:r>
            <a:r>
              <a:rPr lang="en-US" altLang="zh-CN" sz="2600" dirty="0">
                <a:solidFill>
                  <a:srgbClr val="B5001E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.0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测试 </a:t>
            </a:r>
            <a:r>
              <a:rPr lang="en-US" altLang="zh-CN" sz="2600" dirty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PC1 </a:t>
            </a:r>
            <a:r>
              <a:rPr lang="zh-CN" altLang="en-US" sz="2600" dirty="0">
                <a:solidFill>
                  <a:srgbClr val="000099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PC2</a:t>
            </a:r>
            <a:r>
              <a:rPr lang="zh-CN" altLang="en-US" sz="2600" dirty="0">
                <a:solidFill>
                  <a:srgbClr val="000099"/>
                </a:solidFill>
                <a:ea typeface="黑体" panose="02010609060101010101" pitchFamily="49" charset="-122"/>
              </a:rPr>
              <a:t>能互相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PING</a:t>
            </a:r>
            <a:r>
              <a:rPr lang="zh-CN" altLang="en-US" sz="2600" dirty="0">
                <a:solidFill>
                  <a:srgbClr val="000099"/>
                </a:solidFill>
                <a:ea typeface="黑体" panose="02010609060101010101" pitchFamily="49" charset="-122"/>
              </a:rPr>
              <a:t>通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600" dirty="0">
                <a:solidFill>
                  <a:srgbClr val="000099"/>
                </a:solidFill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858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8604250" y="3429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endParaRPr lang="zh-CN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173" y="1340768"/>
            <a:ext cx="8280400" cy="5111973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</a:t>
            </a:r>
            <a:r>
              <a:rPr lang="zh-CN" altLang="en-US" sz="2400" dirty="0"/>
              <a:t>路由器的配置：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A(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)#interface serial 1/0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A(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-if)#</a:t>
            </a:r>
            <a:r>
              <a:rPr lang="en-US" altLang="zh-CN" sz="2400" dirty="0" err="1">
                <a:solidFill>
                  <a:srgbClr val="000099"/>
                </a:solidFill>
              </a:rPr>
              <a:t>ip</a:t>
            </a:r>
            <a:r>
              <a:rPr lang="en-US" altLang="zh-CN" sz="2400" dirty="0">
                <a:solidFill>
                  <a:srgbClr val="000099"/>
                </a:solidFill>
              </a:rPr>
              <a:t> address 192.168.2.1 255.255.255.0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A(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)#interface </a:t>
            </a:r>
            <a:r>
              <a:rPr lang="en-US" altLang="zh-CN" sz="2400" dirty="0" err="1">
                <a:solidFill>
                  <a:srgbClr val="000099"/>
                </a:solidFill>
              </a:rPr>
              <a:t>fastethernet</a:t>
            </a:r>
            <a:r>
              <a:rPr lang="en-US" altLang="zh-CN" sz="2400" dirty="0">
                <a:solidFill>
                  <a:srgbClr val="000099"/>
                </a:solidFill>
              </a:rPr>
              <a:t> 1/0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A(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-if)#</a:t>
            </a:r>
            <a:r>
              <a:rPr lang="en-US" altLang="zh-CN" sz="2400" dirty="0" err="1">
                <a:solidFill>
                  <a:srgbClr val="000099"/>
                </a:solidFill>
              </a:rPr>
              <a:t>ip</a:t>
            </a:r>
            <a:r>
              <a:rPr lang="en-US" altLang="zh-CN" sz="2400" dirty="0">
                <a:solidFill>
                  <a:srgbClr val="000099"/>
                </a:solidFill>
              </a:rPr>
              <a:t> address 192.168.1.1 255.255.255.0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A(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)#router  rip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A(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-router)#network 192.168.1.0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A(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-router)#network 192.168.2.0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路由器的配置：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B(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)#interface serial 1/0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B(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-if)#</a:t>
            </a:r>
            <a:r>
              <a:rPr lang="en-US" altLang="zh-CN" sz="2400" dirty="0" err="1">
                <a:solidFill>
                  <a:srgbClr val="000099"/>
                </a:solidFill>
              </a:rPr>
              <a:t>ip</a:t>
            </a:r>
            <a:r>
              <a:rPr lang="en-US" altLang="zh-CN" sz="2400" dirty="0">
                <a:solidFill>
                  <a:srgbClr val="000099"/>
                </a:solidFill>
              </a:rPr>
              <a:t> address 192.168.2.2 255.255.255.0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B(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)#interface </a:t>
            </a:r>
            <a:r>
              <a:rPr lang="en-US" altLang="zh-CN" sz="2400" dirty="0" err="1">
                <a:solidFill>
                  <a:srgbClr val="000099"/>
                </a:solidFill>
              </a:rPr>
              <a:t>fastethernet</a:t>
            </a:r>
            <a:r>
              <a:rPr lang="en-US" altLang="zh-CN" sz="2400" dirty="0">
                <a:solidFill>
                  <a:srgbClr val="000099"/>
                </a:solidFill>
              </a:rPr>
              <a:t> 1/0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B(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-if)#</a:t>
            </a:r>
            <a:r>
              <a:rPr lang="en-US" altLang="zh-CN" sz="2400" dirty="0" err="1">
                <a:solidFill>
                  <a:srgbClr val="000099"/>
                </a:solidFill>
              </a:rPr>
              <a:t>ip</a:t>
            </a:r>
            <a:r>
              <a:rPr lang="en-US" altLang="zh-CN" sz="2400" dirty="0">
                <a:solidFill>
                  <a:srgbClr val="000099"/>
                </a:solidFill>
              </a:rPr>
              <a:t> address 192.168.3.1 255.255.255.0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B(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)#router  rip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B(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-router)#network 192.168.2.0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B(</a:t>
            </a:r>
            <a:r>
              <a:rPr lang="en-US" altLang="zh-CN" sz="2400" dirty="0" err="1">
                <a:solidFill>
                  <a:srgbClr val="000099"/>
                </a:solidFill>
              </a:rPr>
              <a:t>config</a:t>
            </a:r>
            <a:r>
              <a:rPr lang="en-US" altLang="zh-CN" sz="2400" dirty="0">
                <a:solidFill>
                  <a:srgbClr val="000099"/>
                </a:solidFill>
              </a:rPr>
              <a:t>-router)#network 192.168.3.0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endParaRPr lang="en-US" altLang="zh-CN" sz="1600" dirty="0">
              <a:solidFill>
                <a:srgbClr val="000099"/>
              </a:solidFill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4967288" cy="609600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zh-CN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RIP</a:t>
            </a:r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参考配置</a:t>
            </a:r>
          </a:p>
        </p:txBody>
      </p:sp>
    </p:spTree>
    <p:extLst>
      <p:ext uri="{BB962C8B-B14F-4D97-AF65-F5344CB8AC3E}">
        <p14:creationId xmlns:p14="http://schemas.microsoft.com/office/powerpoint/2010/main" val="20993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010400" cy="78581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OSPF</a:t>
            </a:r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配置步骤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208962" cy="43926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按网络拓朴要求连接好设备；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</a:t>
            </a: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置各路由器端口</a:t>
            </a:r>
            <a:r>
              <a:rPr lang="en-US" altLang="zh-CN" sz="2600" dirty="0">
                <a:solidFill>
                  <a:srgbClr val="000000"/>
                </a:solidFill>
                <a:ea typeface="黑体" panose="02010609060101010101" pitchFamily="49" charset="-122"/>
              </a:rPr>
              <a:t>IP</a:t>
            </a:r>
            <a:r>
              <a:rPr lang="zh-CN" altLang="en-US" sz="2600" dirty="0" smtClean="0">
                <a:solidFill>
                  <a:srgbClr val="000000"/>
                </a:solidFill>
                <a:ea typeface="黑体" panose="02010609060101010101" pitchFamily="49" charset="-122"/>
              </a:rPr>
              <a:t>地址并</a:t>
            </a: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激活；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配置</a:t>
            </a:r>
            <a:r>
              <a:rPr lang="en-US" altLang="zh-CN" sz="2600" dirty="0">
                <a:solidFill>
                  <a:srgbClr val="000000"/>
                </a:solidFill>
                <a:ea typeface="黑体" panose="02010609060101010101" pitchFamily="49" charset="-122"/>
              </a:rPr>
              <a:t>OSPF</a:t>
            </a: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路由协议；</a:t>
            </a:r>
          </a:p>
          <a:p>
            <a:pPr lvl="1">
              <a:buClrTx/>
              <a:buFontTx/>
              <a:buNone/>
            </a:pPr>
            <a:r>
              <a:rPr lang="en-US" altLang="zh-CN" sz="2200" dirty="0">
                <a:solidFill>
                  <a:srgbClr val="000099"/>
                </a:solidFill>
                <a:ea typeface="黑体" panose="02010609060101010101" pitchFamily="49" charset="-122"/>
              </a:rPr>
              <a:t>R (</a:t>
            </a:r>
            <a:r>
              <a:rPr lang="en-US" altLang="zh-CN" sz="2200" dirty="0" err="1">
                <a:solidFill>
                  <a:srgbClr val="000099"/>
                </a:solidFill>
                <a:ea typeface="黑体" panose="02010609060101010101" pitchFamily="49" charset="-122"/>
              </a:rPr>
              <a:t>config</a:t>
            </a:r>
            <a:r>
              <a:rPr lang="en-US" altLang="zh-CN" sz="2200" dirty="0">
                <a:solidFill>
                  <a:srgbClr val="000099"/>
                </a:solidFill>
                <a:ea typeface="黑体" panose="02010609060101010101" pitchFamily="49" charset="-122"/>
              </a:rPr>
              <a:t>)#router OSPF 10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 lvl="1">
              <a:buClrTx/>
              <a:buFontTx/>
              <a:buNone/>
            </a:pPr>
            <a:r>
              <a:rPr lang="en-US" altLang="zh-CN" sz="2200" dirty="0">
                <a:solidFill>
                  <a:srgbClr val="000099"/>
                </a:solidFill>
                <a:ea typeface="黑体" panose="02010609060101010101" pitchFamily="49" charset="-122"/>
              </a:rPr>
              <a:t>R (</a:t>
            </a:r>
            <a:r>
              <a:rPr lang="en-US" altLang="zh-CN" sz="2200" dirty="0" err="1">
                <a:solidFill>
                  <a:srgbClr val="000099"/>
                </a:solidFill>
                <a:ea typeface="黑体" panose="02010609060101010101" pitchFamily="49" charset="-122"/>
              </a:rPr>
              <a:t>config</a:t>
            </a:r>
            <a:r>
              <a:rPr lang="en-US" altLang="zh-CN" sz="2200" dirty="0">
                <a:solidFill>
                  <a:srgbClr val="000099"/>
                </a:solidFill>
                <a:ea typeface="黑体" panose="02010609060101010101" pitchFamily="49" charset="-122"/>
              </a:rPr>
              <a:t>-router)#</a:t>
            </a:r>
            <a:r>
              <a:rPr lang="en-US" altLang="zh-CN" sz="2000" dirty="0">
                <a:solidFill>
                  <a:srgbClr val="000099"/>
                </a:solidFill>
                <a:ea typeface="黑体" panose="02010609060101010101" pitchFamily="49" charset="-122"/>
              </a:rPr>
              <a:t>network 192.168.1.0</a:t>
            </a:r>
          </a:p>
          <a:p>
            <a:pPr lvl="1">
              <a:buClr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ea typeface="黑体" panose="02010609060101010101" pitchFamily="49" charset="-122"/>
              </a:rPr>
              <a:t>                                  0.0.0.255  area 0</a:t>
            </a:r>
            <a:endParaRPr lang="en-US" altLang="zh-CN" sz="24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00"/>
                </a:solidFill>
                <a:ea typeface="黑体" panose="02010609060101010101" pitchFamily="49" charset="-122"/>
              </a:rPr>
              <a:t>测试 </a:t>
            </a:r>
            <a:r>
              <a:rPr lang="en-US" altLang="zh-CN" sz="2600" dirty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PC1 </a:t>
            </a:r>
            <a:r>
              <a:rPr lang="zh-CN" altLang="en-US" sz="2600" dirty="0">
                <a:solidFill>
                  <a:srgbClr val="000099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PC2</a:t>
            </a:r>
            <a:r>
              <a:rPr lang="zh-CN" altLang="en-US" sz="2600" dirty="0">
                <a:solidFill>
                  <a:srgbClr val="000099"/>
                </a:solidFill>
                <a:ea typeface="黑体" panose="02010609060101010101" pitchFamily="49" charset="-122"/>
              </a:rPr>
              <a:t>能互相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PING</a:t>
            </a:r>
            <a:r>
              <a:rPr lang="zh-CN" altLang="en-US" sz="2600" dirty="0">
                <a:solidFill>
                  <a:srgbClr val="000099"/>
                </a:solidFill>
                <a:ea typeface="黑体" panose="02010609060101010101" pitchFamily="49" charset="-122"/>
              </a:rPr>
              <a:t>通</a:t>
            </a:r>
            <a:r>
              <a:rPr lang="en-US" altLang="zh-CN" sz="2600" dirty="0">
                <a:solidFill>
                  <a:srgbClr val="000099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600" dirty="0">
                <a:solidFill>
                  <a:srgbClr val="000099"/>
                </a:solidFill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148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8604250" y="3429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endParaRPr lang="zh-CN" altLang="zh-CN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752"/>
            <a:ext cx="8280400" cy="4895949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A </a:t>
            </a:r>
            <a:r>
              <a:rPr lang="zh-CN" altLang="en-US" sz="2000" dirty="0"/>
              <a:t>路由器的配置：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A(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)#interface serial 1/0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A(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-if)#</a:t>
            </a:r>
            <a:r>
              <a:rPr lang="en-US" altLang="zh-CN" sz="2000" dirty="0" err="1">
                <a:solidFill>
                  <a:srgbClr val="000099"/>
                </a:solidFill>
              </a:rPr>
              <a:t>ip</a:t>
            </a:r>
            <a:r>
              <a:rPr lang="en-US" altLang="zh-CN" sz="2000" dirty="0">
                <a:solidFill>
                  <a:srgbClr val="000099"/>
                </a:solidFill>
              </a:rPr>
              <a:t> address 192.168.2.1 255.255.255.0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99"/>
                </a:solidFill>
              </a:rPr>
              <a:t>A(</a:t>
            </a:r>
            <a:r>
              <a:rPr lang="en-US" altLang="zh-CN" sz="2000" dirty="0" err="1" smtClean="0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)#interface </a:t>
            </a:r>
            <a:r>
              <a:rPr lang="en-US" altLang="zh-CN" sz="2000" dirty="0" err="1">
                <a:solidFill>
                  <a:srgbClr val="000099"/>
                </a:solidFill>
              </a:rPr>
              <a:t>fastethernet</a:t>
            </a:r>
            <a:r>
              <a:rPr lang="en-US" altLang="zh-CN" sz="2000" dirty="0">
                <a:solidFill>
                  <a:srgbClr val="000099"/>
                </a:solidFill>
              </a:rPr>
              <a:t> 1/0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A(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-if)#</a:t>
            </a:r>
            <a:r>
              <a:rPr lang="en-US" altLang="zh-CN" sz="2000" dirty="0" err="1">
                <a:solidFill>
                  <a:srgbClr val="000099"/>
                </a:solidFill>
              </a:rPr>
              <a:t>ip</a:t>
            </a:r>
            <a:r>
              <a:rPr lang="en-US" altLang="zh-CN" sz="2000" dirty="0">
                <a:solidFill>
                  <a:srgbClr val="000099"/>
                </a:solidFill>
              </a:rPr>
              <a:t> address 192.168.1.1 255.255.255.0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A(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)#router  OSPF 10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A(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-router)#network 192.168.1.0 0.0.0.255 area 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A(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-router)#network 192.168.2.0 0.0.0.255 area 0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B</a:t>
            </a:r>
            <a:r>
              <a:rPr lang="zh-CN" altLang="en-US" sz="2000" dirty="0"/>
              <a:t>路由器的配置：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B(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)#interface serial 1/0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B(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-if)#</a:t>
            </a:r>
            <a:r>
              <a:rPr lang="en-US" altLang="zh-CN" sz="2000" dirty="0" err="1">
                <a:solidFill>
                  <a:srgbClr val="000099"/>
                </a:solidFill>
              </a:rPr>
              <a:t>ip</a:t>
            </a:r>
            <a:r>
              <a:rPr lang="en-US" altLang="zh-CN" sz="2000" dirty="0">
                <a:solidFill>
                  <a:srgbClr val="000099"/>
                </a:solidFill>
              </a:rPr>
              <a:t> address 192.168.2.2 255.255.255.0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B(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)#interface </a:t>
            </a:r>
            <a:r>
              <a:rPr lang="en-US" altLang="zh-CN" sz="2000" dirty="0" err="1">
                <a:solidFill>
                  <a:srgbClr val="000099"/>
                </a:solidFill>
              </a:rPr>
              <a:t>fastethernet</a:t>
            </a:r>
            <a:r>
              <a:rPr lang="en-US" altLang="zh-CN" sz="2000" dirty="0">
                <a:solidFill>
                  <a:srgbClr val="000099"/>
                </a:solidFill>
              </a:rPr>
              <a:t> 1/0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B(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-if)#</a:t>
            </a:r>
            <a:r>
              <a:rPr lang="en-US" altLang="zh-CN" sz="2000" dirty="0" err="1">
                <a:solidFill>
                  <a:srgbClr val="000099"/>
                </a:solidFill>
              </a:rPr>
              <a:t>ip</a:t>
            </a:r>
            <a:r>
              <a:rPr lang="en-US" altLang="zh-CN" sz="2000" dirty="0">
                <a:solidFill>
                  <a:srgbClr val="000099"/>
                </a:solidFill>
              </a:rPr>
              <a:t> address 192.168.3.1 255.255.255.0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B(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)#router  OSPF 10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B(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-router)#network 192.168.2.0 0.0.0.255 area 0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B(</a:t>
            </a:r>
            <a:r>
              <a:rPr lang="en-US" altLang="zh-CN" sz="2000" dirty="0" err="1">
                <a:solidFill>
                  <a:srgbClr val="000099"/>
                </a:solidFill>
              </a:rPr>
              <a:t>config</a:t>
            </a:r>
            <a:r>
              <a:rPr lang="en-US" altLang="zh-CN" sz="2000" dirty="0">
                <a:solidFill>
                  <a:srgbClr val="000099"/>
                </a:solidFill>
              </a:rPr>
              <a:t>-router)#network 192.168.3.0 0.0.0.255 area 0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4967288" cy="609600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zh-CN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OSPF</a:t>
            </a:r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参考配置</a:t>
            </a:r>
          </a:p>
        </p:txBody>
      </p:sp>
    </p:spTree>
    <p:extLst>
      <p:ext uri="{BB962C8B-B14F-4D97-AF65-F5344CB8AC3E}">
        <p14:creationId xmlns:p14="http://schemas.microsoft.com/office/powerpoint/2010/main" val="320887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u="sng" dirty="0">
                <a:solidFill>
                  <a:schemeClr val="tx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一、实验报告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按照一般的课程实验报告模板填写，包括实验目的、实验步骤、实验结果、问题分析。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侧重：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问题的分析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注意截图！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二、 可运行的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*.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pkt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456</Words>
  <Application>Microsoft Office PowerPoint</Application>
  <PresentationFormat>全屏显示(4:3)</PresentationFormat>
  <Paragraphs>85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实验三  动态路由配置 </vt:lpstr>
      <vt:lpstr>动态路由协议的配置</vt:lpstr>
      <vt:lpstr>网络拓朴</vt:lpstr>
      <vt:lpstr>RIP配置步骤</vt:lpstr>
      <vt:lpstr>RIP参考配置</vt:lpstr>
      <vt:lpstr>OSPF配置步骤</vt:lpstr>
      <vt:lpstr>OSPF参考配置</vt:lpstr>
      <vt:lpstr>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路由与交换技术 （课程简介） </dc:title>
  <dc:creator>hg</dc:creator>
  <cp:lastModifiedBy>hg</cp:lastModifiedBy>
  <cp:revision>30</cp:revision>
  <dcterms:created xsi:type="dcterms:W3CDTF">2017-03-25T14:02:52Z</dcterms:created>
  <dcterms:modified xsi:type="dcterms:W3CDTF">2017-04-17T05:33:34Z</dcterms:modified>
</cp:coreProperties>
</file>