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8" autoAdjust="0"/>
  </p:normalViewPr>
  <p:slideViewPr>
    <p:cSldViewPr>
      <p:cViewPr varScale="1">
        <p:scale>
          <a:sx n="61" d="100"/>
          <a:sy n="61" d="100"/>
        </p:scale>
        <p:origin x="-7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7860-FE5D-47C8-A3CE-484B0D5FDA9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846C-ECB5-4D67-AEBB-A0E23096E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1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DAE56-C0B4-4750-97E4-495DE61321A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6338" y="709613"/>
            <a:ext cx="4540250" cy="340518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327525"/>
            <a:ext cx="5014913" cy="411638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914400"/>
            <a:ext cx="70104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2286000"/>
            <a:ext cx="4000500" cy="3810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2286000"/>
            <a:ext cx="4000500" cy="3810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943600" y="655955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553200"/>
            <a:ext cx="1066800" cy="292100"/>
          </a:xfrm>
        </p:spPr>
        <p:txBody>
          <a:bodyPr/>
          <a:lstStyle>
            <a:lvl1pPr>
              <a:defRPr/>
            </a:lvl1pPr>
          </a:lstStyle>
          <a:p>
            <a:fld id="{6A1ED4F6-A060-4AB9-B777-597EE6383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040890"/>
      </p:ext>
    </p:extLst>
  </p:cSld>
  <p:clrMapOvr>
    <a:masterClrMapping/>
  </p:clrMapOvr>
  <p:transition spd="med"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914400"/>
            <a:ext cx="70104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2286000"/>
            <a:ext cx="8153400" cy="381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943600" y="655955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57200" y="6553200"/>
            <a:ext cx="1066800" cy="292100"/>
          </a:xfrm>
        </p:spPr>
        <p:txBody>
          <a:bodyPr/>
          <a:lstStyle>
            <a:lvl1pPr>
              <a:defRPr/>
            </a:lvl1pPr>
          </a:lstStyle>
          <a:p>
            <a:fld id="{D76A892C-6947-42E7-A337-134E5205F4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215214"/>
      </p:ext>
    </p:extLst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  <a:t>实验</a:t>
            </a:r>
            <a:r>
              <a:rPr lang="zh-CN" altLang="en-US" sz="40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  <a:t>二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</a:br>
            <a:r>
              <a:rPr lang="zh-CN" altLang="en-US" sz="4000" dirty="0" smtClean="0">
                <a:solidFill>
                  <a:srgbClr val="CC3300"/>
                </a:solidFill>
                <a:ea typeface="黑体" pitchFamily="49" charset="-122"/>
              </a:rPr>
              <a:t>静态路由配置</a:t>
            </a:r>
            <a:r>
              <a:rPr lang="zh-CN" altLang="en-US" sz="4000" dirty="0">
                <a:solidFill>
                  <a:srgbClr val="CC3300"/>
                </a:solidFill>
                <a:ea typeface="黑体" pitchFamily="49" charset="-122"/>
              </a:rPr>
              <a:t/>
            </a:r>
            <a:br>
              <a:rPr lang="zh-CN" altLang="en-US" sz="4000" dirty="0">
                <a:solidFill>
                  <a:srgbClr val="CC3300"/>
                </a:solidFill>
                <a:ea typeface="黑体" pitchFamily="49" charset="-122"/>
              </a:rPr>
            </a:b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3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8604250" y="3429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endParaRPr lang="zh-CN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534400" cy="48768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路由器的配置：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9E"/>
                </a:solidFill>
              </a:rPr>
              <a:t>1</a:t>
            </a:r>
            <a:r>
              <a:rPr lang="en-US" altLang="zh-CN" sz="2400" dirty="0">
                <a:solidFill>
                  <a:srgbClr val="00009E"/>
                </a:solidFill>
              </a:rPr>
              <a:t>.</a:t>
            </a:r>
            <a:r>
              <a:rPr lang="zh-CN" altLang="en-US" sz="2400" dirty="0" smtClean="0">
                <a:solidFill>
                  <a:srgbClr val="00009E"/>
                </a:solidFill>
              </a:rPr>
              <a:t>为</a:t>
            </a:r>
            <a:r>
              <a:rPr lang="zh-CN" altLang="en-US" sz="2400" dirty="0">
                <a:solidFill>
                  <a:srgbClr val="00009E"/>
                </a:solidFill>
              </a:rPr>
              <a:t>路由器</a:t>
            </a:r>
            <a:r>
              <a:rPr lang="en-US" altLang="zh-CN" sz="2400" dirty="0">
                <a:solidFill>
                  <a:srgbClr val="00009E"/>
                </a:solidFill>
              </a:rPr>
              <a:t>B</a:t>
            </a:r>
            <a:r>
              <a:rPr lang="zh-CN" altLang="en-US" sz="2400" dirty="0">
                <a:solidFill>
                  <a:srgbClr val="00009E"/>
                </a:solidFill>
              </a:rPr>
              <a:t>各接口分配</a:t>
            </a:r>
            <a:r>
              <a:rPr lang="en-US" altLang="zh-CN" sz="2400" dirty="0">
                <a:solidFill>
                  <a:srgbClr val="00009E"/>
                </a:solidFill>
              </a:rPr>
              <a:t>IP </a:t>
            </a:r>
            <a:r>
              <a:rPr lang="zh-CN" altLang="en-US" sz="2400" dirty="0">
                <a:solidFill>
                  <a:srgbClr val="00009E"/>
                </a:solidFill>
              </a:rPr>
              <a:t>地址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009E"/>
                </a:solidFill>
              </a:rPr>
              <a:t>    </a:t>
            </a:r>
            <a:r>
              <a:rPr lang="en-US" altLang="zh-CN" sz="2000" dirty="0">
                <a:solidFill>
                  <a:srgbClr val="00009E"/>
                </a:solidFill>
              </a:rPr>
              <a:t>Red-Giant(</a:t>
            </a:r>
            <a:r>
              <a:rPr lang="en-US" altLang="zh-CN" sz="2000" dirty="0" err="1">
                <a:solidFill>
                  <a:srgbClr val="00009E"/>
                </a:solidFill>
              </a:rPr>
              <a:t>config</a:t>
            </a:r>
            <a:r>
              <a:rPr lang="en-US" altLang="zh-CN" sz="2000" dirty="0">
                <a:solidFill>
                  <a:srgbClr val="00009E"/>
                </a:solidFill>
              </a:rPr>
              <a:t>)#hostname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    B(</a:t>
            </a:r>
            <a:r>
              <a:rPr lang="en-US" altLang="zh-CN" sz="2000" dirty="0" err="1">
                <a:solidFill>
                  <a:srgbClr val="00009E"/>
                </a:solidFill>
              </a:rPr>
              <a:t>config</a:t>
            </a:r>
            <a:r>
              <a:rPr lang="en-US" altLang="zh-CN" sz="2000" dirty="0">
                <a:solidFill>
                  <a:srgbClr val="00009E"/>
                </a:solidFill>
              </a:rPr>
              <a:t>)#interface </a:t>
            </a:r>
            <a:r>
              <a:rPr lang="en-US" altLang="zh-CN" sz="2000" dirty="0" err="1">
                <a:solidFill>
                  <a:srgbClr val="00009E"/>
                </a:solidFill>
              </a:rPr>
              <a:t>fastethernet</a:t>
            </a:r>
            <a:r>
              <a:rPr lang="en-US" altLang="zh-CN" sz="2000" dirty="0">
                <a:solidFill>
                  <a:srgbClr val="00009E"/>
                </a:solidFill>
              </a:rPr>
              <a:t> 1/0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    B(</a:t>
            </a:r>
            <a:r>
              <a:rPr lang="en-US" altLang="zh-CN" sz="2000" dirty="0" err="1">
                <a:solidFill>
                  <a:srgbClr val="00009E"/>
                </a:solidFill>
              </a:rPr>
              <a:t>config</a:t>
            </a:r>
            <a:r>
              <a:rPr lang="en-US" altLang="zh-CN" sz="2000" dirty="0">
                <a:solidFill>
                  <a:srgbClr val="00009E"/>
                </a:solidFill>
              </a:rPr>
              <a:t>-if)#</a:t>
            </a:r>
            <a:r>
              <a:rPr lang="en-US" altLang="zh-CN" sz="2000" dirty="0" err="1">
                <a:solidFill>
                  <a:srgbClr val="00009E"/>
                </a:solidFill>
              </a:rPr>
              <a:t>ip</a:t>
            </a:r>
            <a:r>
              <a:rPr lang="en-US" altLang="zh-CN" sz="2000" dirty="0">
                <a:solidFill>
                  <a:srgbClr val="00009E"/>
                </a:solidFill>
              </a:rPr>
              <a:t> address 192.168.20.1 255.255.255.0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    B(</a:t>
            </a:r>
            <a:r>
              <a:rPr lang="en-US" altLang="zh-CN" sz="2000" dirty="0" err="1">
                <a:solidFill>
                  <a:srgbClr val="00009E"/>
                </a:solidFill>
              </a:rPr>
              <a:t>config</a:t>
            </a:r>
            <a:r>
              <a:rPr lang="en-US" altLang="zh-CN" sz="2000" dirty="0">
                <a:solidFill>
                  <a:srgbClr val="00009E"/>
                </a:solidFill>
              </a:rPr>
              <a:t>-if)#no shutdown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    B(</a:t>
            </a:r>
            <a:r>
              <a:rPr lang="en-US" altLang="zh-CN" sz="2000" dirty="0" err="1">
                <a:solidFill>
                  <a:srgbClr val="00009E"/>
                </a:solidFill>
              </a:rPr>
              <a:t>config</a:t>
            </a:r>
            <a:r>
              <a:rPr lang="en-US" altLang="zh-CN" sz="2000" dirty="0">
                <a:solidFill>
                  <a:srgbClr val="00009E"/>
                </a:solidFill>
              </a:rPr>
              <a:t>)#interface serial 1/0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    B(</a:t>
            </a:r>
            <a:r>
              <a:rPr lang="en-US" altLang="zh-CN" sz="2000" dirty="0" err="1">
                <a:solidFill>
                  <a:srgbClr val="00009E"/>
                </a:solidFill>
              </a:rPr>
              <a:t>config</a:t>
            </a:r>
            <a:r>
              <a:rPr lang="en-US" altLang="zh-CN" sz="2000" dirty="0">
                <a:solidFill>
                  <a:srgbClr val="00009E"/>
                </a:solidFill>
              </a:rPr>
              <a:t>-if)#</a:t>
            </a:r>
            <a:r>
              <a:rPr lang="en-US" altLang="zh-CN" sz="2000" dirty="0" err="1">
                <a:solidFill>
                  <a:srgbClr val="00009E"/>
                </a:solidFill>
              </a:rPr>
              <a:t>ip</a:t>
            </a:r>
            <a:r>
              <a:rPr lang="en-US" altLang="zh-CN" sz="2000" dirty="0">
                <a:solidFill>
                  <a:srgbClr val="00009E"/>
                </a:solidFill>
              </a:rPr>
              <a:t> address 172.16.2.2 255.255.255.0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    B(</a:t>
            </a:r>
            <a:r>
              <a:rPr lang="en-US" altLang="zh-CN" sz="2000" dirty="0" err="1">
                <a:solidFill>
                  <a:srgbClr val="00009E"/>
                </a:solidFill>
              </a:rPr>
              <a:t>config</a:t>
            </a:r>
            <a:r>
              <a:rPr lang="en-US" altLang="zh-CN" sz="2000" dirty="0">
                <a:solidFill>
                  <a:srgbClr val="00009E"/>
                </a:solidFill>
              </a:rPr>
              <a:t>-if)#no shutdown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9E"/>
                </a:solidFill>
              </a:rPr>
              <a:t>2. </a:t>
            </a:r>
            <a:r>
              <a:rPr lang="zh-CN" altLang="en-US" sz="2400" dirty="0" smtClean="0">
                <a:solidFill>
                  <a:srgbClr val="00009E"/>
                </a:solidFill>
              </a:rPr>
              <a:t>配置</a:t>
            </a:r>
            <a:r>
              <a:rPr lang="zh-CN" altLang="en-US" sz="2400" dirty="0">
                <a:solidFill>
                  <a:srgbClr val="00009E"/>
                </a:solidFill>
              </a:rPr>
              <a:t>静态路由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009E"/>
                </a:solidFill>
              </a:rPr>
              <a:t>    </a:t>
            </a:r>
            <a:r>
              <a:rPr lang="en-US" altLang="zh-CN" sz="2000" dirty="0">
                <a:solidFill>
                  <a:srgbClr val="00009E"/>
                </a:solidFill>
              </a:rPr>
              <a:t>B(</a:t>
            </a:r>
            <a:r>
              <a:rPr lang="en-US" altLang="zh-CN" sz="2000" dirty="0" err="1">
                <a:solidFill>
                  <a:srgbClr val="00009E"/>
                </a:solidFill>
              </a:rPr>
              <a:t>config</a:t>
            </a:r>
            <a:r>
              <a:rPr lang="en-US" altLang="zh-CN" sz="2000" dirty="0">
                <a:solidFill>
                  <a:srgbClr val="00009E"/>
                </a:solidFill>
              </a:rPr>
              <a:t>)#</a:t>
            </a:r>
            <a:r>
              <a:rPr lang="en-US" altLang="zh-CN" sz="2000" dirty="0" err="1">
                <a:solidFill>
                  <a:srgbClr val="00009E"/>
                </a:solidFill>
              </a:rPr>
              <a:t>ip</a:t>
            </a:r>
            <a:r>
              <a:rPr lang="en-US" altLang="zh-CN" sz="2000" dirty="0">
                <a:solidFill>
                  <a:srgbClr val="00009E"/>
                </a:solidFill>
              </a:rPr>
              <a:t> route </a:t>
            </a:r>
            <a:r>
              <a:rPr lang="en-US" altLang="zh-CN" sz="2000" dirty="0"/>
              <a:t>192.168.10.0</a:t>
            </a:r>
            <a:r>
              <a:rPr lang="en-US" altLang="zh-CN" sz="2000" dirty="0">
                <a:solidFill>
                  <a:srgbClr val="00009E"/>
                </a:solidFill>
              </a:rPr>
              <a:t> 255.255.255.0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        </a:t>
            </a:r>
            <a:r>
              <a:rPr lang="en-US" altLang="zh-CN" sz="2000" dirty="0"/>
              <a:t>172.16.2.1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4967288" cy="609600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参考配置</a:t>
            </a:r>
          </a:p>
        </p:txBody>
      </p:sp>
    </p:spTree>
    <p:extLst>
      <p:ext uri="{BB962C8B-B14F-4D97-AF65-F5344CB8AC3E}">
        <p14:creationId xmlns:p14="http://schemas.microsoft.com/office/powerpoint/2010/main" val="404945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一、实验报告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按照一般的课程实验报告模板填写，包括实验目的、实验步骤、实验结果、问题分析。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侧重：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问题的分析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注意截图！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二、 可运行的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*.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pkt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 </a:t>
            </a:r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静态路由配置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083550" cy="45354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实验目的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熟悉广域网线缆的连接方式，掌握静态路由、默认路由的配置方法。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工程背景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000" dirty="0" smtClean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学校</a:t>
            </a:r>
            <a:r>
              <a:rPr lang="zh-CN" altLang="en-US" sz="20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有新旧两个校区，每个校区是一个独立的局域网，为了使新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旧校区能够正常相互通讯，共享资源，每个校区出口利用一台路由器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</a:t>
            </a:r>
            <a:r>
              <a:rPr lang="zh-CN" altLang="en-US" sz="2000" dirty="0" smtClean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连接，要求</a:t>
            </a:r>
            <a:r>
              <a:rPr lang="zh-CN" altLang="en-US" sz="20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你做适当配置实现两个校区间的正常相互访问。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实现功能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0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实现网络的互连互通。</a:t>
            </a:r>
          </a:p>
        </p:txBody>
      </p:sp>
    </p:spTree>
    <p:extLst>
      <p:ext uri="{BB962C8B-B14F-4D97-AF65-F5344CB8AC3E}">
        <p14:creationId xmlns:p14="http://schemas.microsoft.com/office/powerpoint/2010/main" val="177349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6544816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直连路由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77200" cy="838200"/>
          </a:xfrm>
        </p:spPr>
        <p:txBody>
          <a:bodyPr/>
          <a:lstStyle/>
          <a:p>
            <a:pPr lvl="1"/>
            <a:r>
              <a:rPr lang="zh-CN" altLang="en-US" sz="22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路由器能够自动产生激活端口</a:t>
            </a:r>
            <a:r>
              <a:rPr lang="en-US" altLang="zh-CN" sz="22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22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所在网段的直连路由信息</a:t>
            </a:r>
          </a:p>
          <a:p>
            <a:pPr lvl="1"/>
            <a:r>
              <a:rPr lang="zh-CN" altLang="en-US" sz="22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路由器的每个接口都必须单独占用一个网段</a:t>
            </a:r>
          </a:p>
        </p:txBody>
      </p:sp>
      <p:grpSp>
        <p:nvGrpSpPr>
          <p:cNvPr id="42066" name="Group 82"/>
          <p:cNvGrpSpPr>
            <a:grpSpLocks/>
          </p:cNvGrpSpPr>
          <p:nvPr/>
        </p:nvGrpSpPr>
        <p:grpSpPr bwMode="auto">
          <a:xfrm>
            <a:off x="1219200" y="2819400"/>
            <a:ext cx="6934200" cy="1752600"/>
            <a:chOff x="912" y="1776"/>
            <a:chExt cx="4132" cy="1000"/>
          </a:xfrm>
        </p:grpSpPr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 flipV="1">
              <a:off x="3216" y="1776"/>
              <a:ext cx="734" cy="4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65" name="Group 81"/>
            <p:cNvGrpSpPr>
              <a:grpSpLocks/>
            </p:cNvGrpSpPr>
            <p:nvPr/>
          </p:nvGrpSpPr>
          <p:grpSpPr bwMode="auto">
            <a:xfrm>
              <a:off x="912" y="1776"/>
              <a:ext cx="4132" cy="1000"/>
              <a:chOff x="1248" y="1776"/>
              <a:chExt cx="4132" cy="1000"/>
            </a:xfrm>
          </p:grpSpPr>
          <p:sp>
            <p:nvSpPr>
              <p:cNvPr id="41990" name="Line 6"/>
              <p:cNvSpPr>
                <a:spLocks noChangeShapeType="1"/>
              </p:cNvSpPr>
              <p:nvPr/>
            </p:nvSpPr>
            <p:spPr bwMode="auto">
              <a:xfrm>
                <a:off x="3504" y="2352"/>
                <a:ext cx="672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1" name="Line 7"/>
              <p:cNvSpPr>
                <a:spLocks noChangeShapeType="1"/>
              </p:cNvSpPr>
              <p:nvPr/>
            </p:nvSpPr>
            <p:spPr bwMode="auto">
              <a:xfrm flipV="1">
                <a:off x="1804" y="2241"/>
                <a:ext cx="1149" cy="11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2" name="Text Box 8"/>
              <p:cNvSpPr txBox="1">
                <a:spLocks noChangeArrowheads="1"/>
              </p:cNvSpPr>
              <p:nvPr/>
            </p:nvSpPr>
            <p:spPr bwMode="auto">
              <a:xfrm>
                <a:off x="2046" y="2081"/>
                <a:ext cx="867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9E"/>
                    </a:solidFill>
                    <a:latin typeface="Tahoma" pitchFamily="34" charset="0"/>
                  </a:rPr>
                  <a:t>192.168.1.1</a:t>
                </a:r>
              </a:p>
            </p:txBody>
          </p:sp>
          <p:sp>
            <p:nvSpPr>
              <p:cNvPr id="41993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046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9E"/>
                    </a:solidFill>
                    <a:latin typeface="Tahoma" pitchFamily="34" charset="0"/>
                  </a:rPr>
                  <a:t>192.168.2.1</a:t>
                </a:r>
              </a:p>
            </p:txBody>
          </p:sp>
          <p:sp>
            <p:nvSpPr>
              <p:cNvPr id="41994" name="Text Box 10"/>
              <p:cNvSpPr txBox="1">
                <a:spLocks noChangeArrowheads="1"/>
              </p:cNvSpPr>
              <p:nvPr/>
            </p:nvSpPr>
            <p:spPr bwMode="auto">
              <a:xfrm>
                <a:off x="3552" y="2208"/>
                <a:ext cx="101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9E"/>
                    </a:solidFill>
                    <a:latin typeface="Tahoma" pitchFamily="34" charset="0"/>
                  </a:rPr>
                  <a:t>192.168.3.1</a:t>
                </a:r>
              </a:p>
            </p:txBody>
          </p:sp>
          <p:pic>
            <p:nvPicPr>
              <p:cNvPr id="41995" name="Picture 11" descr="Router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3" y="2019"/>
                <a:ext cx="800" cy="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996" name="Text Box 12"/>
              <p:cNvSpPr txBox="1">
                <a:spLocks noChangeArrowheads="1"/>
              </p:cNvSpPr>
              <p:nvPr/>
            </p:nvSpPr>
            <p:spPr bwMode="auto">
              <a:xfrm>
                <a:off x="2462" y="2292"/>
                <a:ext cx="476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9E"/>
                    </a:solidFill>
                    <a:latin typeface="Tahoma" pitchFamily="34" charset="0"/>
                  </a:rPr>
                  <a:t>F1/0</a:t>
                </a:r>
              </a:p>
            </p:txBody>
          </p:sp>
          <p:sp>
            <p:nvSpPr>
              <p:cNvPr id="41997" name="Text Box 13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47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9E"/>
                    </a:solidFill>
                    <a:latin typeface="Tahoma" pitchFamily="34" charset="0"/>
                  </a:rPr>
                  <a:t>F1/1</a:t>
                </a:r>
              </a:p>
            </p:txBody>
          </p:sp>
          <p:sp>
            <p:nvSpPr>
              <p:cNvPr id="41998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920"/>
                <a:ext cx="403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9E"/>
                    </a:solidFill>
                    <a:latin typeface="Tahoma" pitchFamily="34" charset="0"/>
                  </a:rPr>
                  <a:t>S1/2</a:t>
                </a:r>
              </a:p>
            </p:txBody>
          </p:sp>
          <p:pic>
            <p:nvPicPr>
              <p:cNvPr id="41999" name="Picture 15" descr="PC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1" y="2220"/>
                <a:ext cx="414" cy="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000" name="Picture 16" descr="PC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2448"/>
                <a:ext cx="415" cy="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001" name="Text Box 17"/>
              <p:cNvSpPr txBox="1">
                <a:spLocks noChangeArrowheads="1"/>
              </p:cNvSpPr>
              <p:nvPr/>
            </p:nvSpPr>
            <p:spPr bwMode="auto">
              <a:xfrm>
                <a:off x="1248" y="2513"/>
                <a:ext cx="868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9E"/>
                    </a:solidFill>
                    <a:latin typeface="Tahoma" pitchFamily="34" charset="0"/>
                  </a:rPr>
                  <a:t>192.168.1.5</a:t>
                </a:r>
              </a:p>
            </p:txBody>
          </p:sp>
          <p:sp>
            <p:nvSpPr>
              <p:cNvPr id="42002" name="Text Box 18"/>
              <p:cNvSpPr txBox="1">
                <a:spLocks noChangeArrowheads="1"/>
              </p:cNvSpPr>
              <p:nvPr/>
            </p:nvSpPr>
            <p:spPr bwMode="auto">
              <a:xfrm>
                <a:off x="4512" y="2496"/>
                <a:ext cx="868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9E"/>
                    </a:solidFill>
                    <a:latin typeface="Tahoma" pitchFamily="34" charset="0"/>
                  </a:rPr>
                  <a:t>192.168.3.8</a:t>
                </a:r>
                <a:endParaRPr lang="en-US" altLang="zh-CN" sz="1400">
                  <a:solidFill>
                    <a:srgbClr val="00009E"/>
                  </a:solidFill>
                </a:endParaRPr>
              </a:p>
            </p:txBody>
          </p:sp>
        </p:grpSp>
      </p:grpSp>
      <p:graphicFrame>
        <p:nvGraphicFramePr>
          <p:cNvPr id="42064" name="Group 80"/>
          <p:cNvGraphicFramePr>
            <a:graphicFrameLocks noGrp="1"/>
          </p:cNvGraphicFramePr>
          <p:nvPr>
            <p:ph sz="half" idx="2"/>
          </p:nvPr>
        </p:nvGraphicFramePr>
        <p:xfrm>
          <a:off x="1676400" y="4648200"/>
          <a:ext cx="6019800" cy="1371600"/>
        </p:xfrm>
        <a:graphic>
          <a:graphicData uri="http://schemas.openxmlformats.org/drawingml/2006/table">
            <a:tbl>
              <a:tblPr/>
              <a:tblGrid>
                <a:gridCol w="849313"/>
                <a:gridCol w="2160587"/>
                <a:gridCol w="30099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6038B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目标网段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出口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E"/>
                          </a:solidFill>
                          <a:effectLst/>
                          <a:latin typeface="Verdana" pitchFamily="34" charset="0"/>
                          <a:ea typeface="华文细黑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E"/>
                          </a:solidFill>
                          <a:effectLst/>
                          <a:latin typeface="Verdana" pitchFamily="34" charset="0"/>
                          <a:ea typeface="华文细黑" pitchFamily="2" charset="-122"/>
                        </a:rPr>
                        <a:t>192.168.1.0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E"/>
                          </a:solidFill>
                          <a:effectLst/>
                          <a:latin typeface="Verdana" pitchFamily="34" charset="0"/>
                          <a:ea typeface="华文细黑" pitchFamily="2" charset="-122"/>
                        </a:rPr>
                        <a:t>F1/0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E"/>
                          </a:solidFill>
                          <a:effectLst/>
                          <a:latin typeface="Verdana" pitchFamily="34" charset="0"/>
                          <a:ea typeface="华文细黑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E"/>
                          </a:solidFill>
                          <a:effectLst/>
                          <a:latin typeface="Verdana" pitchFamily="34" charset="0"/>
                          <a:ea typeface="华文细黑" pitchFamily="2" charset="-122"/>
                        </a:rPr>
                        <a:t>192.168.2.0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E"/>
                          </a:solidFill>
                          <a:effectLst/>
                          <a:latin typeface="Verdana" pitchFamily="34" charset="0"/>
                          <a:ea typeface="华文细黑" pitchFamily="2" charset="-122"/>
                        </a:rPr>
                        <a:t>S1/2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E"/>
                          </a:solidFill>
                          <a:effectLst/>
                          <a:latin typeface="Verdana" pitchFamily="34" charset="0"/>
                          <a:ea typeface="华文细黑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E"/>
                          </a:solidFill>
                          <a:effectLst/>
                          <a:latin typeface="Verdana" pitchFamily="34" charset="0"/>
                          <a:ea typeface="华文细黑" pitchFamily="2" charset="-122"/>
                        </a:rPr>
                        <a:t>192.168.3.0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E"/>
                          </a:solidFill>
                          <a:effectLst/>
                          <a:latin typeface="Verdana" pitchFamily="34" charset="0"/>
                          <a:ea typeface="华文细黑" pitchFamily="2" charset="-122"/>
                        </a:rPr>
                        <a:t>F1/1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5942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静态路由 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1219200" y="3581400"/>
            <a:ext cx="2736850" cy="1143000"/>
          </a:xfrm>
          <a:prstGeom prst="rect">
            <a:avLst/>
          </a:prstGeom>
          <a:solidFill>
            <a:srgbClr val="CED3DE">
              <a:alpha val="50999"/>
            </a:srgbClr>
          </a:solidFill>
          <a:ln w="2857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9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  192.168.10.0     F1/0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  172.16.2.0         S1/2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 202.99.8.0      S1/2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5340350" y="3581400"/>
            <a:ext cx="2736850" cy="1143000"/>
          </a:xfrm>
          <a:prstGeom prst="rect">
            <a:avLst/>
          </a:prstGeom>
          <a:solidFill>
            <a:srgbClr val="CED3DE">
              <a:alpha val="50999"/>
            </a:srgbClr>
          </a:solidFill>
          <a:ln w="2857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9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  202.99.8.0         F1/0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  172.16.2.0         S1/2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 192.168.10.0  S1/2</a:t>
            </a:r>
          </a:p>
        </p:txBody>
      </p:sp>
      <p:grpSp>
        <p:nvGrpSpPr>
          <p:cNvPr id="84009" name="Group 41"/>
          <p:cNvGrpSpPr>
            <a:grpSpLocks/>
          </p:cNvGrpSpPr>
          <p:nvPr/>
        </p:nvGrpSpPr>
        <p:grpSpPr bwMode="auto">
          <a:xfrm>
            <a:off x="1331913" y="4738688"/>
            <a:ext cx="2771775" cy="519112"/>
            <a:chOff x="839" y="2886"/>
            <a:chExt cx="1746" cy="327"/>
          </a:xfrm>
        </p:grpSpPr>
        <p:sp>
          <p:nvSpPr>
            <p:cNvPr id="83993" name="Text Box 25"/>
            <p:cNvSpPr txBox="1">
              <a:spLocks noChangeArrowheads="1"/>
            </p:cNvSpPr>
            <p:nvPr/>
          </p:nvSpPr>
          <p:spPr bwMode="auto">
            <a:xfrm>
              <a:off x="839" y="2931"/>
              <a:ext cx="1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RA  </a:t>
              </a:r>
              <a:r>
                <a:rPr lang="zh-CN" altLang="en-US" sz="2000" b="1">
                  <a:solidFill>
                    <a:srgbClr val="00009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去往</a:t>
              </a:r>
              <a:r>
                <a:rPr lang="en-US" altLang="zh-CN" sz="2000" b="1">
                  <a:solidFill>
                    <a:srgbClr val="00009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202.99.8.0</a:t>
              </a: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3994" name="Rectangle 26"/>
            <p:cNvSpPr>
              <a:spLocks noChangeArrowheads="1"/>
            </p:cNvSpPr>
            <p:nvPr/>
          </p:nvSpPr>
          <p:spPr bwMode="auto">
            <a:xfrm>
              <a:off x="2245" y="288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CA143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琥珀" pitchFamily="2" charset="-122"/>
                </a:rPr>
                <a:t>？</a:t>
              </a:r>
            </a:p>
          </p:txBody>
        </p:sp>
      </p:grpSp>
      <p:grpSp>
        <p:nvGrpSpPr>
          <p:cNvPr id="84007" name="Group 39"/>
          <p:cNvGrpSpPr>
            <a:grpSpLocks/>
          </p:cNvGrpSpPr>
          <p:nvPr/>
        </p:nvGrpSpPr>
        <p:grpSpPr bwMode="auto">
          <a:xfrm>
            <a:off x="609600" y="5257800"/>
            <a:ext cx="3810000" cy="1143000"/>
            <a:chOff x="384" y="3264"/>
            <a:chExt cx="2400" cy="720"/>
          </a:xfrm>
        </p:grpSpPr>
        <p:sp>
          <p:nvSpPr>
            <p:cNvPr id="83996" name="AutoShape 28"/>
            <p:cNvSpPr>
              <a:spLocks noChangeArrowheads="1"/>
            </p:cNvSpPr>
            <p:nvPr/>
          </p:nvSpPr>
          <p:spPr bwMode="auto">
            <a:xfrm>
              <a:off x="579" y="3264"/>
              <a:ext cx="2009" cy="720"/>
            </a:xfrm>
            <a:prstGeom prst="upArrowCallout">
              <a:avLst>
                <a:gd name="adj1" fmla="val 69757"/>
                <a:gd name="adj2" fmla="val 69757"/>
                <a:gd name="adj3" fmla="val 16667"/>
                <a:gd name="adj4" fmla="val 66667"/>
              </a:avLst>
            </a:prstGeom>
            <a:solidFill>
              <a:srgbClr val="A4001B">
                <a:alpha val="89999"/>
              </a:srgb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7" name="Text Box 29"/>
            <p:cNvSpPr txBox="1">
              <a:spLocks noChangeArrowheads="1"/>
            </p:cNvSpPr>
            <p:nvPr/>
          </p:nvSpPr>
          <p:spPr bwMode="auto">
            <a:xfrm>
              <a:off x="384" y="3515"/>
              <a:ext cx="2400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4001B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手工添加告诉路由器去往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202.99.8.0</a:t>
              </a:r>
              <a:r>
                <a:rPr lang="zh-CN" altLang="en-US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走</a:t>
              </a:r>
              <a:r>
                <a:rPr lang="en-US" altLang="zh-CN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S1/2</a:t>
              </a:r>
              <a:r>
                <a:rPr lang="zh-CN" altLang="en-US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接口这条路</a:t>
              </a:r>
            </a:p>
          </p:txBody>
        </p:sp>
      </p:grpSp>
      <p:grpSp>
        <p:nvGrpSpPr>
          <p:cNvPr id="84008" name="Group 40"/>
          <p:cNvGrpSpPr>
            <a:grpSpLocks/>
          </p:cNvGrpSpPr>
          <p:nvPr/>
        </p:nvGrpSpPr>
        <p:grpSpPr bwMode="auto">
          <a:xfrm>
            <a:off x="5364163" y="4738688"/>
            <a:ext cx="2916237" cy="519112"/>
            <a:chOff x="3379" y="2886"/>
            <a:chExt cx="1837" cy="327"/>
          </a:xfrm>
        </p:grpSpPr>
        <p:sp>
          <p:nvSpPr>
            <p:cNvPr id="83999" name="Text Box 31"/>
            <p:cNvSpPr txBox="1">
              <a:spLocks noChangeArrowheads="1"/>
            </p:cNvSpPr>
            <p:nvPr/>
          </p:nvSpPr>
          <p:spPr bwMode="auto">
            <a:xfrm>
              <a:off x="3379" y="2931"/>
              <a:ext cx="1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RB  </a:t>
              </a:r>
              <a:r>
                <a:rPr lang="zh-CN" altLang="en-US" sz="2000" b="1">
                  <a:solidFill>
                    <a:srgbClr val="00009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去往</a:t>
              </a:r>
              <a:r>
                <a:rPr lang="en-US" altLang="zh-CN" sz="2000" b="1">
                  <a:solidFill>
                    <a:srgbClr val="00009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192.168.10.0</a:t>
              </a: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4000" name="Rectangle 32"/>
            <p:cNvSpPr>
              <a:spLocks noChangeArrowheads="1"/>
            </p:cNvSpPr>
            <p:nvPr/>
          </p:nvSpPr>
          <p:spPr bwMode="auto">
            <a:xfrm>
              <a:off x="4876" y="288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CA143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琥珀" pitchFamily="2" charset="-122"/>
                </a:rPr>
                <a:t>？</a:t>
              </a:r>
            </a:p>
          </p:txBody>
        </p:sp>
      </p:grpSp>
      <p:grpSp>
        <p:nvGrpSpPr>
          <p:cNvPr id="84006" name="Group 38"/>
          <p:cNvGrpSpPr>
            <a:grpSpLocks/>
          </p:cNvGrpSpPr>
          <p:nvPr/>
        </p:nvGrpSpPr>
        <p:grpSpPr bwMode="auto">
          <a:xfrm>
            <a:off x="4724400" y="5256213"/>
            <a:ext cx="3962400" cy="1144587"/>
            <a:chOff x="3024" y="3072"/>
            <a:chExt cx="2496" cy="721"/>
          </a:xfrm>
        </p:grpSpPr>
        <p:sp>
          <p:nvSpPr>
            <p:cNvPr id="84002" name="AutoShape 34"/>
            <p:cNvSpPr>
              <a:spLocks noChangeArrowheads="1"/>
            </p:cNvSpPr>
            <p:nvPr/>
          </p:nvSpPr>
          <p:spPr bwMode="auto">
            <a:xfrm>
              <a:off x="3227" y="3072"/>
              <a:ext cx="2089" cy="721"/>
            </a:xfrm>
            <a:prstGeom prst="upArrowCallout">
              <a:avLst>
                <a:gd name="adj1" fmla="val 72434"/>
                <a:gd name="adj2" fmla="val 72434"/>
                <a:gd name="adj3" fmla="val 16667"/>
                <a:gd name="adj4" fmla="val 66667"/>
              </a:avLst>
            </a:prstGeom>
            <a:solidFill>
              <a:srgbClr val="A4001B">
                <a:alpha val="89999"/>
              </a:srgb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3" name="Text Box 35"/>
            <p:cNvSpPr txBox="1">
              <a:spLocks noChangeArrowheads="1"/>
            </p:cNvSpPr>
            <p:nvPr/>
          </p:nvSpPr>
          <p:spPr bwMode="auto">
            <a:xfrm>
              <a:off x="3024" y="3312"/>
              <a:ext cx="2496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4001B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手工添加告诉路由器去往</a:t>
              </a:r>
              <a:r>
                <a:rPr lang="en-US" altLang="zh-CN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192.168.10.0</a:t>
              </a:r>
              <a:r>
                <a:rPr lang="zh-CN" altLang="en-US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走</a:t>
              </a:r>
              <a:r>
                <a:rPr lang="en-US" altLang="zh-CN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S1/2</a:t>
              </a:r>
              <a:r>
                <a:rPr lang="zh-CN" altLang="en-US" b="1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接口这条路</a:t>
              </a:r>
            </a:p>
          </p:txBody>
        </p:sp>
      </p:grpSp>
      <p:grpSp>
        <p:nvGrpSpPr>
          <p:cNvPr id="84010" name="Group 42"/>
          <p:cNvGrpSpPr>
            <a:grpSpLocks/>
          </p:cNvGrpSpPr>
          <p:nvPr/>
        </p:nvGrpSpPr>
        <p:grpSpPr bwMode="auto">
          <a:xfrm>
            <a:off x="900113" y="1981200"/>
            <a:ext cx="7369175" cy="1439863"/>
            <a:chOff x="567" y="890"/>
            <a:chExt cx="4642" cy="907"/>
          </a:xfrm>
        </p:grpSpPr>
        <p:sp>
          <p:nvSpPr>
            <p:cNvPr id="83970" name="Line 2"/>
            <p:cNvSpPr>
              <a:spLocks noChangeShapeType="1"/>
            </p:cNvSpPr>
            <p:nvPr/>
          </p:nvSpPr>
          <p:spPr bwMode="auto">
            <a:xfrm flipH="1" flipV="1">
              <a:off x="4015" y="1162"/>
              <a:ext cx="681" cy="272"/>
            </a:xfrm>
            <a:prstGeom prst="line">
              <a:avLst/>
            </a:prstGeom>
            <a:noFill/>
            <a:ln w="508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1" name="Line 3"/>
            <p:cNvSpPr>
              <a:spLocks noChangeShapeType="1"/>
            </p:cNvSpPr>
            <p:nvPr/>
          </p:nvSpPr>
          <p:spPr bwMode="auto">
            <a:xfrm flipV="1">
              <a:off x="1021" y="1117"/>
              <a:ext cx="794" cy="272"/>
            </a:xfrm>
            <a:prstGeom prst="line">
              <a:avLst/>
            </a:prstGeom>
            <a:noFill/>
            <a:ln w="508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3036" y="1274"/>
              <a:ext cx="605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172.16.2.2</a:t>
              </a:r>
            </a:p>
          </p:txBody>
        </p:sp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2293" y="890"/>
              <a:ext cx="263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S1/2</a:t>
              </a: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2230" y="1231"/>
              <a:ext cx="605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172.16.2.1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729" y="1144"/>
              <a:ext cx="92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1575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FFFFFF"/>
                  </a:solidFill>
                  <a:latin typeface="Helvetica" pitchFamily="34" charset="0"/>
                </a:rPr>
                <a:t>B</a:t>
              </a:r>
              <a:endParaRPr lang="en-US" altLang="zh-CN" sz="160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pic>
          <p:nvPicPr>
            <p:cNvPr id="83977" name="Picture 9" descr="Ro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" y="936"/>
              <a:ext cx="657" cy="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978" name="Picture 10" descr="Ro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" y="936"/>
              <a:ext cx="635" cy="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928" y="1172"/>
              <a:ext cx="90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1575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chemeClr val="tx1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3786" y="1172"/>
              <a:ext cx="92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1575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chemeClr val="tx1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83981" name="Freeform 13"/>
            <p:cNvSpPr>
              <a:spLocks/>
            </p:cNvSpPr>
            <p:nvPr/>
          </p:nvSpPr>
          <p:spPr bwMode="auto">
            <a:xfrm>
              <a:off x="2246" y="1117"/>
              <a:ext cx="1248" cy="59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 cmpd="sng">
              <a:solidFill>
                <a:srgbClr val="0099C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3334" y="981"/>
              <a:ext cx="263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S1/2</a:t>
              </a:r>
            </a:p>
          </p:txBody>
        </p:sp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839" y="1026"/>
              <a:ext cx="74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192.168.10.1</a:t>
              </a: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4196" y="1071"/>
              <a:ext cx="605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202.99.8.1</a:t>
              </a:r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1565" y="1253"/>
              <a:ext cx="25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F1/0</a:t>
              </a:r>
            </a:p>
          </p:txBody>
        </p:sp>
        <p:sp>
          <p:nvSpPr>
            <p:cNvPr id="83986" name="Rectangle 18"/>
            <p:cNvSpPr>
              <a:spLocks noChangeArrowheads="1"/>
            </p:cNvSpPr>
            <p:nvPr/>
          </p:nvSpPr>
          <p:spPr bwMode="auto">
            <a:xfrm>
              <a:off x="4085" y="1274"/>
              <a:ext cx="25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F1/0</a:t>
              </a:r>
            </a:p>
          </p:txBody>
        </p:sp>
        <p:pic>
          <p:nvPicPr>
            <p:cNvPr id="83987" name="Picture 19" descr="P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" y="1253"/>
              <a:ext cx="499" cy="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988" name="Picture 20" descr="P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1229"/>
              <a:ext cx="499" cy="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989" name="Rectangle 21"/>
            <p:cNvSpPr>
              <a:spLocks noChangeArrowheads="1"/>
            </p:cNvSpPr>
            <p:nvPr/>
          </p:nvSpPr>
          <p:spPr bwMode="auto">
            <a:xfrm>
              <a:off x="567" y="1616"/>
              <a:ext cx="74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192.168.10.5</a:t>
              </a:r>
            </a:p>
          </p:txBody>
        </p:sp>
        <p:sp>
          <p:nvSpPr>
            <p:cNvPr id="83990" name="Rectangle 22"/>
            <p:cNvSpPr>
              <a:spLocks noChangeArrowheads="1"/>
            </p:cNvSpPr>
            <p:nvPr/>
          </p:nvSpPr>
          <p:spPr bwMode="auto">
            <a:xfrm>
              <a:off x="4604" y="1637"/>
              <a:ext cx="605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202.99.8.3</a:t>
              </a:r>
            </a:p>
          </p:txBody>
        </p:sp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>
              <a:off x="1202" y="1480"/>
              <a:ext cx="331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43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1" grpId="0" animBg="1"/>
      <p:bldP spid="839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静态路由配置实例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914400" y="4495800"/>
            <a:ext cx="7473950" cy="1647825"/>
            <a:chOff x="340" y="2886"/>
            <a:chExt cx="5044" cy="1134"/>
          </a:xfrm>
        </p:grpSpPr>
        <p:sp>
          <p:nvSpPr>
            <p:cNvPr id="45063" name="AutoShape 7"/>
            <p:cNvSpPr>
              <a:spLocks noChangeArrowheads="1"/>
            </p:cNvSpPr>
            <p:nvPr/>
          </p:nvSpPr>
          <p:spPr bwMode="auto">
            <a:xfrm>
              <a:off x="340" y="2886"/>
              <a:ext cx="5035" cy="1134"/>
            </a:xfrm>
            <a:prstGeom prst="wedgeRectCallout">
              <a:avLst>
                <a:gd name="adj1" fmla="val -21736"/>
                <a:gd name="adj2" fmla="val -105731"/>
              </a:avLst>
            </a:prstGeom>
            <a:solidFill>
              <a:srgbClr val="CED3DE">
                <a:alpha val="75000"/>
              </a:srgb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zh-CN" altLang="zh-CN" sz="1000">
                <a:solidFill>
                  <a:srgbClr val="A4001B"/>
                </a:solidFill>
                <a:latin typeface="Times New Roman" pitchFamily="18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385" y="3021"/>
              <a:ext cx="4999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ED3DE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028700" eaLnBrk="0" hangingPunct="0">
                <a:lnSpc>
                  <a:spcPts val="100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endParaRPr lang="en-US" altLang="zh-CN" sz="800" b="1">
                <a:solidFill>
                  <a:srgbClr val="00009E"/>
                </a:solidFill>
                <a:ea typeface="华文细黑" pitchFamily="2" charset="-122"/>
              </a:endParaRPr>
            </a:p>
            <a:p>
              <a:pPr defTabSz="1028700" eaLnBrk="0" hangingPunct="0">
                <a:lnSpc>
                  <a:spcPts val="3100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2000" b="1">
                  <a:solidFill>
                    <a:srgbClr val="00009E"/>
                  </a:solidFill>
                  <a:ea typeface="华文细黑" pitchFamily="2" charset="-122"/>
                </a:rPr>
                <a:t>routerA(config)#ip route 172.16.1.0 255.255.255.0 172.16.2.1</a:t>
              </a:r>
              <a:r>
                <a:rPr lang="en-US" altLang="zh-CN" sz="2000" b="1" i="1">
                  <a:solidFill>
                    <a:srgbClr val="00009E"/>
                  </a:solidFill>
                  <a:ea typeface="华文细黑" pitchFamily="2" charset="-122"/>
                </a:rPr>
                <a:t/>
              </a:r>
              <a:br>
                <a:rPr lang="en-US" altLang="zh-CN" sz="2000" b="1" i="1">
                  <a:solidFill>
                    <a:srgbClr val="00009E"/>
                  </a:solidFill>
                  <a:ea typeface="华文细黑" pitchFamily="2" charset="-122"/>
                </a:rPr>
              </a:br>
              <a:r>
                <a:rPr lang="en-US" altLang="zh-CN" sz="2000" b="1">
                  <a:solidFill>
                    <a:schemeClr val="hlink"/>
                  </a:solidFill>
                  <a:ea typeface="华文细黑" pitchFamily="2" charset="-122"/>
                </a:rPr>
                <a:t>routerA(config)#ip route 172.16.1.0 255.255.255.0 serial 1/2</a:t>
              </a:r>
            </a:p>
          </p:txBody>
        </p:sp>
      </p:grp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838200" y="2057400"/>
            <a:ext cx="7467600" cy="1676400"/>
            <a:chOff x="487" y="1253"/>
            <a:chExt cx="4752" cy="1198"/>
          </a:xfrm>
        </p:grpSpPr>
        <p:pic>
          <p:nvPicPr>
            <p:cNvPr id="45060" name="Picture 4" descr="云-0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" y="1589"/>
              <a:ext cx="1152" cy="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>
              <a:off x="2138" y="1416"/>
              <a:ext cx="128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1257" y="1345"/>
              <a:ext cx="16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69596" tIns="98595" rIns="69596" bIns="98595"/>
            <a:lstStyle/>
            <a:p>
              <a:endParaRPr lang="zh-CN" altLang="en-US"/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3202" y="1979"/>
              <a:ext cx="18" cy="27"/>
            </a:xfrm>
            <a:prstGeom prst="rect">
              <a:avLst/>
            </a:prstGeom>
            <a:solidFill>
              <a:srgbClr val="FFB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69596" tIns="98595" rIns="69596" bIns="98595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2861" y="2078"/>
              <a:ext cx="53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  <a:latin typeface="Helvetica" pitchFamily="34" charset="0"/>
                </a:rPr>
                <a:t>172.16.2.1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2118" y="1735"/>
              <a:ext cx="233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  <a:latin typeface="Helvetica" pitchFamily="34" charset="0"/>
                </a:rPr>
                <a:t>S1/2</a:t>
              </a: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609" y="1526"/>
              <a:ext cx="53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  <a:latin typeface="Helvetica" pitchFamily="34" charset="0"/>
                </a:rPr>
                <a:t>172.16.1.0</a:t>
              </a: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2052" y="2075"/>
              <a:ext cx="53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  <a:latin typeface="Helvetica" pitchFamily="34" charset="0"/>
                </a:rPr>
                <a:t>172.16.2.2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008" y="1760"/>
              <a:ext cx="37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Helvetica" pitchFamily="34" charset="0"/>
                </a:rPr>
                <a:t>网络</a:t>
              </a:r>
              <a:endParaRPr lang="zh-CN" altLang="en-US" sz="1600" b="1">
                <a:solidFill>
                  <a:schemeClr val="tx1"/>
                </a:solidFill>
                <a:latin typeface="Courier" pitchFamily="49" charset="0"/>
              </a:endParaRPr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4239" y="1618"/>
              <a:ext cx="321" cy="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4250" y="2177"/>
              <a:ext cx="331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3806" y="1987"/>
              <a:ext cx="431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4241" y="1529"/>
              <a:ext cx="1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76" name="Group 20"/>
            <p:cNvGrpSpPr>
              <a:grpSpLocks/>
            </p:cNvGrpSpPr>
            <p:nvPr/>
          </p:nvGrpSpPr>
          <p:grpSpPr bwMode="auto">
            <a:xfrm>
              <a:off x="1956" y="1907"/>
              <a:ext cx="1539" cy="100"/>
              <a:chOff x="1732" y="1632"/>
              <a:chExt cx="1368" cy="89"/>
            </a:xfrm>
          </p:grpSpPr>
          <p:sp>
            <p:nvSpPr>
              <p:cNvPr id="45077" name="Rectangle 21"/>
              <p:cNvSpPr>
                <a:spLocks noChangeArrowheads="1"/>
              </p:cNvSpPr>
              <p:nvPr/>
            </p:nvSpPr>
            <p:spPr bwMode="auto">
              <a:xfrm>
                <a:off x="1732" y="1636"/>
                <a:ext cx="880" cy="1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8" name="Rectangle 22"/>
              <p:cNvSpPr>
                <a:spLocks noChangeArrowheads="1"/>
              </p:cNvSpPr>
              <p:nvPr/>
            </p:nvSpPr>
            <p:spPr bwMode="auto">
              <a:xfrm>
                <a:off x="2412" y="1700"/>
                <a:ext cx="688" cy="1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9" name="Freeform 23"/>
              <p:cNvSpPr>
                <a:spLocks/>
              </p:cNvSpPr>
              <p:nvPr/>
            </p:nvSpPr>
            <p:spPr bwMode="auto">
              <a:xfrm>
                <a:off x="2408" y="1632"/>
                <a:ext cx="225" cy="89"/>
              </a:xfrm>
              <a:custGeom>
                <a:avLst/>
                <a:gdLst>
                  <a:gd name="T0" fmla="*/ 0 w 225"/>
                  <a:gd name="T1" fmla="*/ 64 h 89"/>
                  <a:gd name="T2" fmla="*/ 8 w 225"/>
                  <a:gd name="T3" fmla="*/ 88 h 89"/>
                  <a:gd name="T4" fmla="*/ 224 w 225"/>
                  <a:gd name="T5" fmla="*/ 24 h 89"/>
                  <a:gd name="T6" fmla="*/ 216 w 225"/>
                  <a:gd name="T7" fmla="*/ 0 h 89"/>
                  <a:gd name="T8" fmla="*/ 0 w 225"/>
                  <a:gd name="T9" fmla="*/ 6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89">
                    <a:moveTo>
                      <a:pt x="0" y="64"/>
                    </a:moveTo>
                    <a:lnTo>
                      <a:pt x="8" y="88"/>
                    </a:lnTo>
                    <a:lnTo>
                      <a:pt x="224" y="24"/>
                    </a:lnTo>
                    <a:lnTo>
                      <a:pt x="216" y="0"/>
                    </a:lnTo>
                    <a:lnTo>
                      <a:pt x="0" y="64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3554" y="1990"/>
              <a:ext cx="82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1575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400" b="1">
                  <a:solidFill>
                    <a:srgbClr val="FFFFFF"/>
                  </a:solidFill>
                  <a:latin typeface="Helvetica" pitchFamily="34" charset="0"/>
                </a:rPr>
                <a:t>B</a:t>
              </a:r>
              <a:endParaRPr lang="en-US" altLang="zh-CN" sz="140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916" y="1940"/>
              <a:ext cx="40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400" b="1">
                  <a:solidFill>
                    <a:srgbClr val="000000"/>
                  </a:solidFill>
                  <a:latin typeface="Helvetica" pitchFamily="34" charset="0"/>
                </a:rPr>
                <a:t>10.0.0.0</a:t>
              </a:r>
            </a:p>
          </p:txBody>
        </p:sp>
        <p:pic>
          <p:nvPicPr>
            <p:cNvPr id="45082" name="Picture 26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" y="1253"/>
              <a:ext cx="624" cy="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83" name="Picture 27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" y="1877"/>
              <a:ext cx="624" cy="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84" name="Picture 28" descr="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9" y="1781"/>
              <a:ext cx="576" cy="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85" name="Picture 29" descr="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" y="1781"/>
              <a:ext cx="576" cy="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86" name="Picture 30" descr="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" y="2117"/>
              <a:ext cx="576" cy="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87" name="Picture 31" descr="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" y="1397"/>
              <a:ext cx="576" cy="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1785" y="1986"/>
              <a:ext cx="78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1575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400" b="1">
                  <a:solidFill>
                    <a:schemeClr val="tx1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3569" y="1990"/>
              <a:ext cx="82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1575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400" b="1">
                  <a:solidFill>
                    <a:schemeClr val="tx1"/>
                  </a:solidFill>
                  <a:latin typeface="Helvetica" pitchFamily="34" charset="0"/>
                </a:rPr>
                <a:t>B</a:t>
              </a:r>
            </a:p>
          </p:txBody>
        </p:sp>
      </p:grpSp>
      <p:sp>
        <p:nvSpPr>
          <p:cNvPr id="45091" name="AutoShape 35"/>
          <p:cNvSpPr>
            <a:spLocks noChangeArrowheads="1"/>
          </p:cNvSpPr>
          <p:nvPr/>
        </p:nvSpPr>
        <p:spPr bwMode="auto">
          <a:xfrm>
            <a:off x="6324600" y="3962400"/>
            <a:ext cx="1981200" cy="533400"/>
          </a:xfrm>
          <a:prstGeom prst="wedgeRoundRectCallout">
            <a:avLst>
              <a:gd name="adj1" fmla="val 2884"/>
              <a:gd name="adj2" fmla="val 117560"/>
              <a:gd name="adj3" fmla="val 16667"/>
            </a:avLst>
          </a:prstGeom>
          <a:solidFill>
            <a:srgbClr val="A4001B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地址是别人的！！</a:t>
            </a:r>
            <a:endParaRPr lang="zh-CN" altLang="en-US" sz="160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5092" name="AutoShape 36"/>
          <p:cNvSpPr>
            <a:spLocks noChangeArrowheads="1"/>
          </p:cNvSpPr>
          <p:nvPr/>
        </p:nvSpPr>
        <p:spPr bwMode="auto">
          <a:xfrm>
            <a:off x="5562600" y="5943600"/>
            <a:ext cx="2667000" cy="533400"/>
          </a:xfrm>
          <a:prstGeom prst="wedgeRoundRectCallout">
            <a:avLst>
              <a:gd name="adj1" fmla="val 18333"/>
              <a:gd name="adj2" fmla="val -135120"/>
              <a:gd name="adj3" fmla="val 16667"/>
            </a:avLst>
          </a:prstGeom>
          <a:solidFill>
            <a:srgbClr val="A4001B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端口</a:t>
            </a:r>
            <a:r>
              <a:rPr kumimoji="1" lang="zh-CN" altLang="en-US" sz="16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是自己的！！</a:t>
            </a:r>
            <a:endParaRPr lang="zh-CN" altLang="en-US" sz="16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0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网络拓朴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900238" y="4508203"/>
            <a:ext cx="257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69596" tIns="98595" rIns="69596" bIns="98595"/>
          <a:lstStyle/>
          <a:p>
            <a:endParaRPr lang="zh-CN" altLang="en-US"/>
          </a:p>
        </p:txBody>
      </p:sp>
      <p:sp>
        <p:nvSpPr>
          <p:cNvPr id="174133" name="Text Box 53"/>
          <p:cNvSpPr txBox="1">
            <a:spLocks noChangeArrowheads="1"/>
          </p:cNvSpPr>
          <p:nvPr/>
        </p:nvSpPr>
        <p:spPr bwMode="auto">
          <a:xfrm>
            <a:off x="990600" y="4732040"/>
            <a:ext cx="7467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kumimoji="1" lang="zh-CN" altLang="en-US" sz="2000" b="1" dirty="0">
              <a:solidFill>
                <a:srgbClr val="00009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两台路由器通过串口直接互连，则必须在</a:t>
            </a:r>
            <a:r>
              <a:rPr kumimoji="1" lang="en-US" altLang="zh-CN" sz="2000" b="1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DCE</a:t>
            </a:r>
            <a:r>
              <a:rPr kumimoji="1" lang="zh-CN" altLang="en-US" sz="2000" b="1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端设置时钟频率。</a:t>
            </a:r>
          </a:p>
        </p:txBody>
      </p:sp>
      <p:grpSp>
        <p:nvGrpSpPr>
          <p:cNvPr id="174140" name="Group 60"/>
          <p:cNvGrpSpPr>
            <a:grpSpLocks/>
          </p:cNvGrpSpPr>
          <p:nvPr/>
        </p:nvGrpSpPr>
        <p:grpSpPr bwMode="auto">
          <a:xfrm>
            <a:off x="900113" y="1988840"/>
            <a:ext cx="7710487" cy="2336800"/>
            <a:chOff x="567" y="1536"/>
            <a:chExt cx="4857" cy="1472"/>
          </a:xfrm>
        </p:grpSpPr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 flipV="1">
              <a:off x="4015" y="2057"/>
              <a:ext cx="681" cy="426"/>
            </a:xfrm>
            <a:prstGeom prst="line">
              <a:avLst/>
            </a:prstGeom>
            <a:noFill/>
            <a:ln w="508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 flipV="1">
              <a:off x="1021" y="1987"/>
              <a:ext cx="794" cy="426"/>
            </a:xfrm>
            <a:prstGeom prst="line">
              <a:avLst/>
            </a:prstGeom>
            <a:noFill/>
            <a:ln w="508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4" name="Rectangle 34"/>
            <p:cNvSpPr>
              <a:spLocks noChangeArrowheads="1"/>
            </p:cNvSpPr>
            <p:nvPr/>
          </p:nvSpPr>
          <p:spPr bwMode="auto">
            <a:xfrm>
              <a:off x="3120" y="1536"/>
              <a:ext cx="758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 dirty="0">
                  <a:solidFill>
                    <a:srgbClr val="000000"/>
                  </a:solidFill>
                  <a:latin typeface="Helvetica" pitchFamily="34" charset="0"/>
                </a:rPr>
                <a:t>172.16.2.2</a:t>
              </a:r>
            </a:p>
          </p:txBody>
        </p:sp>
        <p:sp>
          <p:nvSpPr>
            <p:cNvPr id="174115" name="Rectangle 35"/>
            <p:cNvSpPr>
              <a:spLocks noChangeArrowheads="1"/>
            </p:cNvSpPr>
            <p:nvPr/>
          </p:nvSpPr>
          <p:spPr bwMode="auto">
            <a:xfrm>
              <a:off x="2256" y="1776"/>
              <a:ext cx="263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S1/0</a:t>
              </a:r>
            </a:p>
          </p:txBody>
        </p:sp>
        <p:sp>
          <p:nvSpPr>
            <p:cNvPr id="174116" name="Rectangle 36"/>
            <p:cNvSpPr>
              <a:spLocks noChangeArrowheads="1"/>
            </p:cNvSpPr>
            <p:nvPr/>
          </p:nvSpPr>
          <p:spPr bwMode="auto">
            <a:xfrm>
              <a:off x="2016" y="1536"/>
              <a:ext cx="605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172.16.2.1</a:t>
              </a:r>
            </a:p>
          </p:txBody>
        </p:sp>
        <p:sp>
          <p:nvSpPr>
            <p:cNvPr id="174117" name="Rectangle 37"/>
            <p:cNvSpPr>
              <a:spLocks noChangeArrowheads="1"/>
            </p:cNvSpPr>
            <p:nvPr/>
          </p:nvSpPr>
          <p:spPr bwMode="auto">
            <a:xfrm>
              <a:off x="3729" y="2029"/>
              <a:ext cx="92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1575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FFFFFF"/>
                  </a:solidFill>
                  <a:latin typeface="Helvetica" pitchFamily="34" charset="0"/>
                </a:rPr>
                <a:t>B</a:t>
              </a:r>
              <a:endParaRPr lang="en-US" altLang="zh-CN" sz="160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pic>
          <p:nvPicPr>
            <p:cNvPr id="174118" name="Picture 38" descr="Rou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" y="1704"/>
              <a:ext cx="657" cy="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19" name="Picture 39" descr="Rou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" y="1704"/>
              <a:ext cx="635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120" name="Rectangle 40"/>
            <p:cNvSpPr>
              <a:spLocks noChangeArrowheads="1"/>
            </p:cNvSpPr>
            <p:nvPr/>
          </p:nvSpPr>
          <p:spPr bwMode="auto">
            <a:xfrm>
              <a:off x="1928" y="2073"/>
              <a:ext cx="9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1575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chemeClr val="tx1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174121" name="Rectangle 41"/>
            <p:cNvSpPr>
              <a:spLocks noChangeArrowheads="1"/>
            </p:cNvSpPr>
            <p:nvPr/>
          </p:nvSpPr>
          <p:spPr bwMode="auto">
            <a:xfrm>
              <a:off x="3786" y="2073"/>
              <a:ext cx="92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1575"/>
                </a:lnSpc>
                <a:spcBef>
                  <a:spcPct val="0"/>
                </a:spcBef>
                <a:spcAft>
                  <a:spcPts val="900"/>
                </a:spcAft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chemeClr val="tx1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174122" name="Freeform 42"/>
            <p:cNvSpPr>
              <a:spLocks/>
            </p:cNvSpPr>
            <p:nvPr/>
          </p:nvSpPr>
          <p:spPr bwMode="auto">
            <a:xfrm>
              <a:off x="2246" y="1987"/>
              <a:ext cx="1248" cy="92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 cmpd="sng">
              <a:solidFill>
                <a:srgbClr val="0099C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23" name="Rectangle 43"/>
            <p:cNvSpPr>
              <a:spLocks noChangeArrowheads="1"/>
            </p:cNvSpPr>
            <p:nvPr/>
          </p:nvSpPr>
          <p:spPr bwMode="auto">
            <a:xfrm>
              <a:off x="3264" y="1774"/>
              <a:ext cx="263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S1/0</a:t>
              </a:r>
            </a:p>
          </p:txBody>
        </p:sp>
        <p:sp>
          <p:nvSpPr>
            <p:cNvPr id="174124" name="Rectangle 44"/>
            <p:cNvSpPr>
              <a:spLocks noChangeArrowheads="1"/>
            </p:cNvSpPr>
            <p:nvPr/>
          </p:nvSpPr>
          <p:spPr bwMode="auto">
            <a:xfrm>
              <a:off x="839" y="1845"/>
              <a:ext cx="74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192.168.10.1</a:t>
              </a:r>
            </a:p>
          </p:txBody>
        </p:sp>
        <p:sp>
          <p:nvSpPr>
            <p:cNvPr id="174125" name="Rectangle 45"/>
            <p:cNvSpPr>
              <a:spLocks noChangeArrowheads="1"/>
            </p:cNvSpPr>
            <p:nvPr/>
          </p:nvSpPr>
          <p:spPr bwMode="auto">
            <a:xfrm>
              <a:off x="4196" y="1952"/>
              <a:ext cx="8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192.168.20.1</a:t>
              </a:r>
            </a:p>
          </p:txBody>
        </p:sp>
        <p:sp>
          <p:nvSpPr>
            <p:cNvPr id="174126" name="Rectangle 46"/>
            <p:cNvSpPr>
              <a:spLocks noChangeArrowheads="1"/>
            </p:cNvSpPr>
            <p:nvPr/>
          </p:nvSpPr>
          <p:spPr bwMode="auto">
            <a:xfrm>
              <a:off x="1565" y="2200"/>
              <a:ext cx="25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F1/0</a:t>
              </a:r>
            </a:p>
          </p:txBody>
        </p:sp>
        <p:sp>
          <p:nvSpPr>
            <p:cNvPr id="174127" name="Rectangle 47"/>
            <p:cNvSpPr>
              <a:spLocks noChangeArrowheads="1"/>
            </p:cNvSpPr>
            <p:nvPr/>
          </p:nvSpPr>
          <p:spPr bwMode="auto">
            <a:xfrm>
              <a:off x="4085" y="2233"/>
              <a:ext cx="256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F1/0</a:t>
              </a:r>
            </a:p>
          </p:txBody>
        </p:sp>
        <p:pic>
          <p:nvPicPr>
            <p:cNvPr id="174128" name="Picture 48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" y="2200"/>
              <a:ext cx="499" cy="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29" name="Picture 49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2162"/>
              <a:ext cx="499" cy="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130" name="Rectangle 50"/>
            <p:cNvSpPr>
              <a:spLocks noChangeArrowheads="1"/>
            </p:cNvSpPr>
            <p:nvPr/>
          </p:nvSpPr>
          <p:spPr bwMode="auto">
            <a:xfrm>
              <a:off x="567" y="2847"/>
              <a:ext cx="74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192.168.10.5</a:t>
              </a:r>
            </a:p>
          </p:txBody>
        </p:sp>
        <p:sp>
          <p:nvSpPr>
            <p:cNvPr id="174131" name="Rectangle 51"/>
            <p:cNvSpPr>
              <a:spLocks noChangeArrowheads="1"/>
            </p:cNvSpPr>
            <p:nvPr/>
          </p:nvSpPr>
          <p:spPr bwMode="auto">
            <a:xfrm>
              <a:off x="4604" y="2800"/>
              <a:ext cx="82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  <a:latin typeface="Helvetica" pitchFamily="34" charset="0"/>
                </a:rPr>
                <a:t>192.168.20.3</a:t>
              </a:r>
            </a:p>
          </p:txBody>
        </p:sp>
        <p:sp>
          <p:nvSpPr>
            <p:cNvPr id="174134" name="Rectangle 54"/>
            <p:cNvSpPr>
              <a:spLocks noChangeArrowheads="1"/>
            </p:cNvSpPr>
            <p:nvPr/>
          </p:nvSpPr>
          <p:spPr bwMode="auto">
            <a:xfrm>
              <a:off x="1104" y="2560"/>
              <a:ext cx="3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2000" b="1">
                  <a:solidFill>
                    <a:srgbClr val="000000"/>
                  </a:solidFill>
                  <a:latin typeface="Helvetica" pitchFamily="34" charset="0"/>
                </a:rPr>
                <a:t>PC1</a:t>
              </a:r>
            </a:p>
          </p:txBody>
        </p:sp>
        <p:sp>
          <p:nvSpPr>
            <p:cNvPr id="174135" name="Rectangle 55"/>
            <p:cNvSpPr>
              <a:spLocks noChangeArrowheads="1"/>
            </p:cNvSpPr>
            <p:nvPr/>
          </p:nvSpPr>
          <p:spPr bwMode="auto">
            <a:xfrm>
              <a:off x="4320" y="2608"/>
              <a:ext cx="3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028700" eaLnBrk="0" hangingPunct="0">
                <a:lnSpc>
                  <a:spcPts val="2000"/>
                </a:lnSpc>
                <a:spcBef>
                  <a:spcPct val="0"/>
                </a:spcBef>
                <a:buFontTx/>
                <a:buNone/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2000" b="1">
                  <a:solidFill>
                    <a:srgbClr val="000000"/>
                  </a:solidFill>
                  <a:latin typeface="Helvetica" pitchFamily="34" charset="0"/>
                </a:rPr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88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8604250" y="3429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endParaRPr lang="zh-CN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80400" cy="4800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、根据网络拓扑将主机、路由器等设备进行连接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路由器的配置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为路由器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F1/0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S1/0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接口分配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地址并激活；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配置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S1/0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接口的时钟频率（假设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DCE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端接路由器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）；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验证路由器各接口的配置；（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 </a:t>
            </a:r>
            <a:r>
              <a:rPr lang="en-US" altLang="zh-CN" sz="1800" dirty="0" err="1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interface brief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配置静态路由；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S1/0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出口配置默认路由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验证路由器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的静态路由配置；（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 </a:t>
            </a:r>
            <a:r>
              <a:rPr lang="en-US" altLang="zh-CN" sz="1800" dirty="0" err="1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route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路由器的配置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为路由器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F1/0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S1/0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接口分配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地址并激活；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验证路由器各接口的配置；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配置静态路由；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验证路由器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的静态路由配置。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、测试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正确设置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机的地址信息（特别是网关），用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PC1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Ping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PC2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各路由器能看到全网路由。 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4967288" cy="685800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实验过程</a:t>
            </a:r>
          </a:p>
        </p:txBody>
      </p:sp>
    </p:spTree>
    <p:extLst>
      <p:ext uri="{BB962C8B-B14F-4D97-AF65-F5344CB8AC3E}">
        <p14:creationId xmlns:p14="http://schemas.microsoft.com/office/powerpoint/2010/main" val="3264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507206" y="457200"/>
            <a:ext cx="7010400" cy="10668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路由器配置模式</a:t>
            </a:r>
          </a:p>
        </p:txBody>
      </p:sp>
      <p:sp>
        <p:nvSpPr>
          <p:cNvPr id="184376" name="Rectangle 56"/>
          <p:cNvSpPr>
            <a:spLocks noChangeArrowheads="1"/>
          </p:cNvSpPr>
          <p:nvPr/>
        </p:nvSpPr>
        <p:spPr bwMode="auto">
          <a:xfrm>
            <a:off x="304800" y="5791200"/>
            <a:ext cx="8305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200" b="1" dirty="0" err="1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Ctrl+C</a:t>
            </a:r>
            <a:r>
              <a:rPr lang="zh-CN" altLang="en-US" sz="2200" b="1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键或</a:t>
            </a:r>
            <a:r>
              <a:rPr lang="en-US" altLang="zh-CN" sz="2200" b="1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END</a:t>
            </a:r>
            <a:r>
              <a:rPr lang="zh-CN" altLang="en-US" sz="2200" b="1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命令可以从任意配置模式快速返回到特权模式</a:t>
            </a:r>
          </a:p>
        </p:txBody>
      </p:sp>
      <p:grpSp>
        <p:nvGrpSpPr>
          <p:cNvPr id="184405" name="Group 85"/>
          <p:cNvGrpSpPr>
            <a:grpSpLocks/>
          </p:cNvGrpSpPr>
          <p:nvPr/>
        </p:nvGrpSpPr>
        <p:grpSpPr bwMode="auto">
          <a:xfrm>
            <a:off x="304800" y="1524000"/>
            <a:ext cx="8534400" cy="3978275"/>
            <a:chOff x="192" y="960"/>
            <a:chExt cx="5376" cy="2506"/>
          </a:xfrm>
        </p:grpSpPr>
        <p:sp>
          <p:nvSpPr>
            <p:cNvPr id="184322" name="Text Box 2"/>
            <p:cNvSpPr txBox="1">
              <a:spLocks noChangeArrowheads="1"/>
            </p:cNvSpPr>
            <p:nvPr/>
          </p:nvSpPr>
          <p:spPr bwMode="auto">
            <a:xfrm>
              <a:off x="5420" y="2160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184378" name="Rectangle 58"/>
            <p:cNvSpPr>
              <a:spLocks noChangeArrowheads="1"/>
            </p:cNvSpPr>
            <p:nvPr/>
          </p:nvSpPr>
          <p:spPr bwMode="auto">
            <a:xfrm>
              <a:off x="192" y="2064"/>
              <a:ext cx="720" cy="455"/>
            </a:xfrm>
            <a:prstGeom prst="rect">
              <a:avLst/>
            </a:prstGeom>
            <a:noFill/>
            <a:ln w="25400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b="1">
                  <a:solidFill>
                    <a:srgbClr val="00009E"/>
                  </a:solidFill>
                </a:rPr>
                <a:t>用户模式</a:t>
              </a:r>
            </a:p>
            <a:p>
              <a:pPr>
                <a:buFontTx/>
                <a:buNone/>
              </a:pPr>
              <a:r>
                <a:rPr lang="en-US" altLang="zh-CN" b="1">
                  <a:solidFill>
                    <a:srgbClr val="990033"/>
                  </a:solidFill>
                </a:rPr>
                <a:t>Router&gt;</a:t>
              </a:r>
            </a:p>
          </p:txBody>
        </p:sp>
        <p:sp>
          <p:nvSpPr>
            <p:cNvPr id="184379" name="Rectangle 59"/>
            <p:cNvSpPr>
              <a:spLocks noChangeArrowheads="1"/>
            </p:cNvSpPr>
            <p:nvPr/>
          </p:nvSpPr>
          <p:spPr bwMode="auto">
            <a:xfrm>
              <a:off x="1440" y="2064"/>
              <a:ext cx="720" cy="455"/>
            </a:xfrm>
            <a:prstGeom prst="rect">
              <a:avLst/>
            </a:prstGeom>
            <a:noFill/>
            <a:ln w="25400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b="1">
                  <a:solidFill>
                    <a:srgbClr val="00009E"/>
                  </a:solidFill>
                </a:rPr>
                <a:t>特权模式</a:t>
              </a:r>
            </a:p>
            <a:p>
              <a:pPr>
                <a:buFontTx/>
                <a:buNone/>
              </a:pPr>
              <a:r>
                <a:rPr lang="en-US" altLang="zh-CN" b="1">
                  <a:solidFill>
                    <a:srgbClr val="990033"/>
                  </a:solidFill>
                </a:rPr>
                <a:t>Router#</a:t>
              </a:r>
            </a:p>
          </p:txBody>
        </p:sp>
        <p:sp>
          <p:nvSpPr>
            <p:cNvPr id="184380" name="Rectangle 60"/>
            <p:cNvSpPr>
              <a:spLocks noChangeArrowheads="1"/>
            </p:cNvSpPr>
            <p:nvPr/>
          </p:nvSpPr>
          <p:spPr bwMode="auto">
            <a:xfrm>
              <a:off x="2880" y="1920"/>
              <a:ext cx="768" cy="611"/>
            </a:xfrm>
            <a:prstGeom prst="rect">
              <a:avLst/>
            </a:prstGeom>
            <a:noFill/>
            <a:ln w="25400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b="1">
                  <a:solidFill>
                    <a:srgbClr val="00009E"/>
                  </a:solidFill>
                </a:rPr>
                <a:t>全局模式</a:t>
              </a:r>
            </a:p>
            <a:p>
              <a:pPr>
                <a:lnSpc>
                  <a:spcPct val="85000"/>
                </a:lnSpc>
                <a:buFontTx/>
                <a:buNone/>
              </a:pPr>
              <a:r>
                <a:rPr lang="en-US" altLang="zh-CN" b="1">
                  <a:solidFill>
                    <a:srgbClr val="990033"/>
                  </a:solidFill>
                </a:rPr>
                <a:t>Router</a:t>
              </a:r>
            </a:p>
            <a:p>
              <a:pPr>
                <a:lnSpc>
                  <a:spcPct val="85000"/>
                </a:lnSpc>
                <a:buFontTx/>
                <a:buNone/>
              </a:pPr>
              <a:r>
                <a:rPr lang="en-US" altLang="zh-CN" b="1">
                  <a:solidFill>
                    <a:srgbClr val="990033"/>
                  </a:solidFill>
                </a:rPr>
                <a:t>(config)#</a:t>
              </a:r>
            </a:p>
          </p:txBody>
        </p:sp>
        <p:sp>
          <p:nvSpPr>
            <p:cNvPr id="184381" name="Rectangle 61"/>
            <p:cNvSpPr>
              <a:spLocks noChangeArrowheads="1"/>
            </p:cNvSpPr>
            <p:nvPr/>
          </p:nvSpPr>
          <p:spPr bwMode="auto">
            <a:xfrm>
              <a:off x="4368" y="960"/>
              <a:ext cx="1152" cy="586"/>
            </a:xfrm>
            <a:prstGeom prst="rect">
              <a:avLst/>
            </a:prstGeom>
            <a:noFill/>
            <a:ln w="25400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b="1">
                  <a:solidFill>
                    <a:srgbClr val="00009E"/>
                  </a:solidFill>
                </a:rPr>
                <a:t>接口配置模式</a:t>
              </a:r>
            </a:p>
            <a:p>
              <a:pPr>
                <a:buFontTx/>
                <a:buNone/>
              </a:pPr>
              <a:r>
                <a:rPr lang="en-US" altLang="zh-CN" sz="1600" b="1">
                  <a:solidFill>
                    <a:srgbClr val="990033"/>
                  </a:solidFill>
                </a:rPr>
                <a:t>Router(config-if)#</a:t>
              </a:r>
            </a:p>
          </p:txBody>
        </p:sp>
        <p:sp>
          <p:nvSpPr>
            <p:cNvPr id="184382" name="Rectangle 62"/>
            <p:cNvSpPr>
              <a:spLocks noChangeArrowheads="1"/>
            </p:cNvSpPr>
            <p:nvPr/>
          </p:nvSpPr>
          <p:spPr bwMode="auto">
            <a:xfrm>
              <a:off x="4416" y="1920"/>
              <a:ext cx="1104" cy="555"/>
            </a:xfrm>
            <a:prstGeom prst="rect">
              <a:avLst/>
            </a:prstGeom>
            <a:noFill/>
            <a:ln w="25400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b="1">
                  <a:solidFill>
                    <a:srgbClr val="00009E"/>
                  </a:solidFill>
                </a:rPr>
                <a:t>路由配置模式</a:t>
              </a:r>
              <a:r>
                <a:rPr lang="en-US" altLang="zh-CN" sz="1600" b="1">
                  <a:solidFill>
                    <a:srgbClr val="990033"/>
                  </a:solidFill>
                </a:rPr>
                <a:t>Router(config-router)#</a:t>
              </a:r>
            </a:p>
          </p:txBody>
        </p:sp>
        <p:sp>
          <p:nvSpPr>
            <p:cNvPr id="184383" name="Rectangle 63"/>
            <p:cNvSpPr>
              <a:spLocks noChangeArrowheads="1"/>
            </p:cNvSpPr>
            <p:nvPr/>
          </p:nvSpPr>
          <p:spPr bwMode="auto">
            <a:xfrm>
              <a:off x="4416" y="2880"/>
              <a:ext cx="1152" cy="586"/>
            </a:xfrm>
            <a:prstGeom prst="rect">
              <a:avLst/>
            </a:prstGeom>
            <a:noFill/>
            <a:ln w="25400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b="1">
                  <a:solidFill>
                    <a:srgbClr val="00009E"/>
                  </a:solidFill>
                </a:rPr>
                <a:t>线路配置模式</a:t>
              </a:r>
            </a:p>
            <a:p>
              <a:pPr>
                <a:buFontTx/>
                <a:buNone/>
              </a:pPr>
              <a:r>
                <a:rPr lang="en-US" altLang="zh-CN" sz="1600" b="1">
                  <a:solidFill>
                    <a:srgbClr val="990033"/>
                  </a:solidFill>
                </a:rPr>
                <a:t>Router(config-line)#</a:t>
              </a:r>
            </a:p>
          </p:txBody>
        </p:sp>
        <p:sp>
          <p:nvSpPr>
            <p:cNvPr id="184385" name="Line 65"/>
            <p:cNvSpPr>
              <a:spLocks noChangeShapeType="1"/>
            </p:cNvSpPr>
            <p:nvPr/>
          </p:nvSpPr>
          <p:spPr bwMode="auto">
            <a:xfrm>
              <a:off x="912" y="2256"/>
              <a:ext cx="52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6" name="Rectangle 66"/>
            <p:cNvSpPr>
              <a:spLocks noChangeArrowheads="1"/>
            </p:cNvSpPr>
            <p:nvPr/>
          </p:nvSpPr>
          <p:spPr bwMode="auto">
            <a:xfrm>
              <a:off x="912" y="2016"/>
              <a:ext cx="5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>
                  <a:solidFill>
                    <a:srgbClr val="00009E"/>
                  </a:solidFill>
                </a:rPr>
                <a:t>enable</a:t>
              </a:r>
            </a:p>
          </p:txBody>
        </p:sp>
        <p:sp>
          <p:nvSpPr>
            <p:cNvPr id="184387" name="Line 67"/>
            <p:cNvSpPr>
              <a:spLocks noChangeShapeType="1"/>
            </p:cNvSpPr>
            <p:nvPr/>
          </p:nvSpPr>
          <p:spPr bwMode="auto">
            <a:xfrm>
              <a:off x="2208" y="2256"/>
              <a:ext cx="6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8" name="Rectangle 68"/>
            <p:cNvSpPr>
              <a:spLocks noChangeArrowheads="1"/>
            </p:cNvSpPr>
            <p:nvPr/>
          </p:nvSpPr>
          <p:spPr bwMode="auto">
            <a:xfrm>
              <a:off x="2112" y="1872"/>
              <a:ext cx="720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buFontTx/>
                <a:buNone/>
              </a:pPr>
              <a:r>
                <a:rPr lang="en-US" altLang="zh-CN" sz="1600" b="1">
                  <a:solidFill>
                    <a:srgbClr val="00009E"/>
                  </a:solidFill>
                </a:rPr>
                <a:t>Configure</a:t>
              </a:r>
            </a:p>
            <a:p>
              <a:pPr>
                <a:lnSpc>
                  <a:spcPct val="85000"/>
                </a:lnSpc>
                <a:buFontTx/>
                <a:buNone/>
              </a:pPr>
              <a:r>
                <a:rPr lang="en-US" altLang="zh-CN" sz="1600" b="1">
                  <a:solidFill>
                    <a:srgbClr val="00009E"/>
                  </a:solidFill>
                </a:rPr>
                <a:t> terminal</a:t>
              </a:r>
            </a:p>
          </p:txBody>
        </p:sp>
        <p:sp>
          <p:nvSpPr>
            <p:cNvPr id="184389" name="Line 69"/>
            <p:cNvSpPr>
              <a:spLocks noChangeShapeType="1"/>
            </p:cNvSpPr>
            <p:nvPr/>
          </p:nvSpPr>
          <p:spPr bwMode="auto">
            <a:xfrm>
              <a:off x="3648" y="2208"/>
              <a:ext cx="72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0" name="Line 70"/>
            <p:cNvSpPr>
              <a:spLocks noChangeShapeType="1"/>
            </p:cNvSpPr>
            <p:nvPr/>
          </p:nvSpPr>
          <p:spPr bwMode="auto">
            <a:xfrm flipV="1">
              <a:off x="3648" y="1296"/>
              <a:ext cx="672" cy="62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1" name="Line 71"/>
            <p:cNvSpPr>
              <a:spLocks noChangeShapeType="1"/>
            </p:cNvSpPr>
            <p:nvPr/>
          </p:nvSpPr>
          <p:spPr bwMode="auto">
            <a:xfrm>
              <a:off x="3648" y="2448"/>
              <a:ext cx="768" cy="6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2" name="Rectangle 72"/>
            <p:cNvSpPr>
              <a:spLocks noChangeArrowheads="1"/>
            </p:cNvSpPr>
            <p:nvPr/>
          </p:nvSpPr>
          <p:spPr bwMode="auto">
            <a:xfrm rot="-2555331">
              <a:off x="3456" y="1344"/>
              <a:ext cx="9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b="1">
                  <a:solidFill>
                    <a:srgbClr val="00009E"/>
                  </a:solidFill>
                </a:rPr>
                <a:t>Interface f 0</a:t>
              </a:r>
            </a:p>
          </p:txBody>
        </p:sp>
        <p:sp>
          <p:nvSpPr>
            <p:cNvPr id="184393" name="Rectangle 73"/>
            <p:cNvSpPr>
              <a:spLocks noChangeArrowheads="1"/>
            </p:cNvSpPr>
            <p:nvPr/>
          </p:nvSpPr>
          <p:spPr bwMode="auto">
            <a:xfrm>
              <a:off x="3696" y="1996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>
                  <a:solidFill>
                    <a:srgbClr val="00009E"/>
                  </a:solidFill>
                </a:rPr>
                <a:t>router rip</a:t>
              </a:r>
            </a:p>
          </p:txBody>
        </p:sp>
        <p:sp>
          <p:nvSpPr>
            <p:cNvPr id="184394" name="Rectangle 74"/>
            <p:cNvSpPr>
              <a:spLocks noChangeArrowheads="1"/>
            </p:cNvSpPr>
            <p:nvPr/>
          </p:nvSpPr>
          <p:spPr bwMode="auto">
            <a:xfrm rot="2433251">
              <a:off x="3888" y="2640"/>
              <a:ext cx="5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>
                  <a:solidFill>
                    <a:srgbClr val="00009E"/>
                  </a:solidFill>
                </a:rPr>
                <a:t>vty 0 4</a:t>
              </a:r>
            </a:p>
          </p:txBody>
        </p:sp>
        <p:sp>
          <p:nvSpPr>
            <p:cNvPr id="184395" name="Line 75"/>
            <p:cNvSpPr>
              <a:spLocks noChangeShapeType="1"/>
            </p:cNvSpPr>
            <p:nvPr/>
          </p:nvSpPr>
          <p:spPr bwMode="auto">
            <a:xfrm flipH="1">
              <a:off x="912" y="2352"/>
              <a:ext cx="528" cy="0"/>
            </a:xfrm>
            <a:prstGeom prst="line">
              <a:avLst/>
            </a:prstGeom>
            <a:noFill/>
            <a:ln w="3175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6" name="Line 76"/>
            <p:cNvSpPr>
              <a:spLocks noChangeShapeType="1"/>
            </p:cNvSpPr>
            <p:nvPr/>
          </p:nvSpPr>
          <p:spPr bwMode="auto">
            <a:xfrm flipH="1" flipV="1">
              <a:off x="3600" y="2544"/>
              <a:ext cx="816" cy="720"/>
            </a:xfrm>
            <a:prstGeom prst="line">
              <a:avLst/>
            </a:prstGeom>
            <a:noFill/>
            <a:ln w="3175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7" name="Line 77"/>
            <p:cNvSpPr>
              <a:spLocks noChangeShapeType="1"/>
            </p:cNvSpPr>
            <p:nvPr/>
          </p:nvSpPr>
          <p:spPr bwMode="auto">
            <a:xfrm flipH="1">
              <a:off x="2208" y="2352"/>
              <a:ext cx="624" cy="0"/>
            </a:xfrm>
            <a:prstGeom prst="line">
              <a:avLst/>
            </a:prstGeom>
            <a:noFill/>
            <a:ln w="3175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8" name="Rectangle 78"/>
            <p:cNvSpPr>
              <a:spLocks noChangeArrowheads="1"/>
            </p:cNvSpPr>
            <p:nvPr/>
          </p:nvSpPr>
          <p:spPr bwMode="auto">
            <a:xfrm>
              <a:off x="960" y="2337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accent1"/>
                  </a:solidFill>
                </a:rPr>
                <a:t>Exit</a:t>
              </a:r>
            </a:p>
          </p:txBody>
        </p:sp>
        <p:sp>
          <p:nvSpPr>
            <p:cNvPr id="184399" name="Rectangle 79"/>
            <p:cNvSpPr>
              <a:spLocks noChangeArrowheads="1"/>
            </p:cNvSpPr>
            <p:nvPr/>
          </p:nvSpPr>
          <p:spPr bwMode="auto">
            <a:xfrm>
              <a:off x="2352" y="2380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accent1"/>
                  </a:solidFill>
                </a:rPr>
                <a:t>Exit</a:t>
              </a:r>
            </a:p>
          </p:txBody>
        </p:sp>
        <p:sp>
          <p:nvSpPr>
            <p:cNvPr id="184400" name="Rectangle 80"/>
            <p:cNvSpPr>
              <a:spLocks noChangeArrowheads="1"/>
            </p:cNvSpPr>
            <p:nvPr/>
          </p:nvSpPr>
          <p:spPr bwMode="auto">
            <a:xfrm rot="-2625076">
              <a:off x="3936" y="1680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accent1"/>
                  </a:solidFill>
                </a:rPr>
                <a:t>Exit</a:t>
              </a:r>
            </a:p>
          </p:txBody>
        </p:sp>
        <p:sp>
          <p:nvSpPr>
            <p:cNvPr id="184401" name="Line 81"/>
            <p:cNvSpPr>
              <a:spLocks noChangeShapeType="1"/>
            </p:cNvSpPr>
            <p:nvPr/>
          </p:nvSpPr>
          <p:spPr bwMode="auto">
            <a:xfrm flipH="1">
              <a:off x="3696" y="1392"/>
              <a:ext cx="672" cy="624"/>
            </a:xfrm>
            <a:prstGeom prst="line">
              <a:avLst/>
            </a:prstGeom>
            <a:noFill/>
            <a:ln w="3175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2" name="Line 82"/>
            <p:cNvSpPr>
              <a:spLocks noChangeShapeType="1"/>
            </p:cNvSpPr>
            <p:nvPr/>
          </p:nvSpPr>
          <p:spPr bwMode="auto">
            <a:xfrm flipH="1">
              <a:off x="3648" y="2304"/>
              <a:ext cx="720" cy="0"/>
            </a:xfrm>
            <a:prstGeom prst="line">
              <a:avLst/>
            </a:prstGeom>
            <a:noFill/>
            <a:ln w="3175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3" name="Rectangle 83"/>
            <p:cNvSpPr>
              <a:spLocks noChangeArrowheads="1"/>
            </p:cNvSpPr>
            <p:nvPr/>
          </p:nvSpPr>
          <p:spPr bwMode="auto">
            <a:xfrm>
              <a:off x="3840" y="2304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accent1"/>
                  </a:solidFill>
                </a:rPr>
                <a:t>Exit</a:t>
              </a:r>
            </a:p>
          </p:txBody>
        </p:sp>
        <p:sp>
          <p:nvSpPr>
            <p:cNvPr id="184404" name="Rectangle 84"/>
            <p:cNvSpPr>
              <a:spLocks noChangeArrowheads="1"/>
            </p:cNvSpPr>
            <p:nvPr/>
          </p:nvSpPr>
          <p:spPr bwMode="auto">
            <a:xfrm rot="2707744">
              <a:off x="3722" y="2854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altLang="zh-CN" sz="1600" b="1">
                  <a:solidFill>
                    <a:schemeClr val="accent1"/>
                  </a:solidFill>
                </a:rPr>
                <a:t>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63378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8604250" y="3429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endParaRPr lang="zh-CN" altLang="zh-CN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80400" cy="4876800"/>
          </a:xfrm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路由器的配置</a:t>
            </a:r>
            <a:r>
              <a:rPr lang="zh-CN" altLang="en-US" sz="2400" dirty="0">
                <a:solidFill>
                  <a:srgbClr val="00009E"/>
                </a:solidFill>
              </a:rPr>
              <a:t>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1</a:t>
            </a:r>
            <a:r>
              <a:rPr lang="zh-CN" altLang="en-US" sz="2000" dirty="0">
                <a:solidFill>
                  <a:srgbClr val="00009E"/>
                </a:solidFill>
              </a:rPr>
              <a:t>为路由器</a:t>
            </a:r>
            <a:r>
              <a:rPr lang="en-US" altLang="zh-CN" sz="2000" dirty="0">
                <a:solidFill>
                  <a:srgbClr val="00009E"/>
                </a:solidFill>
              </a:rPr>
              <a:t>A</a:t>
            </a:r>
            <a:r>
              <a:rPr lang="zh-CN" altLang="en-US" sz="2000" dirty="0">
                <a:solidFill>
                  <a:srgbClr val="00009E"/>
                </a:solidFill>
              </a:rPr>
              <a:t>各接口分配</a:t>
            </a:r>
            <a:r>
              <a:rPr lang="en-US" altLang="zh-CN" sz="2000" dirty="0">
                <a:solidFill>
                  <a:srgbClr val="00009E"/>
                </a:solidFill>
              </a:rPr>
              <a:t>IP </a:t>
            </a:r>
            <a:r>
              <a:rPr lang="zh-CN" altLang="en-US" sz="2000" dirty="0">
                <a:solidFill>
                  <a:srgbClr val="00009E"/>
                </a:solidFill>
              </a:rPr>
              <a:t>地址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009E"/>
                </a:solidFill>
              </a:rPr>
              <a:t>    </a:t>
            </a:r>
            <a:r>
              <a:rPr lang="en-US" altLang="zh-CN" sz="1800" dirty="0">
                <a:solidFill>
                  <a:srgbClr val="00009E"/>
                </a:solidFill>
              </a:rPr>
              <a:t>Red-Giant(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)#hostname A</a:t>
            </a:r>
            <a:r>
              <a:rPr lang="en-US" altLang="zh-CN" sz="2000" dirty="0"/>
              <a:t> </a:t>
            </a:r>
            <a:endParaRPr lang="en-US" altLang="zh-CN" sz="2000" dirty="0">
              <a:solidFill>
                <a:srgbClr val="00009E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    </a:t>
            </a:r>
            <a:r>
              <a:rPr lang="en-US" altLang="zh-CN" sz="1800" dirty="0">
                <a:solidFill>
                  <a:srgbClr val="00009E"/>
                </a:solidFill>
              </a:rPr>
              <a:t>A(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)#interface </a:t>
            </a:r>
            <a:r>
              <a:rPr lang="en-US" altLang="zh-CN" sz="1800" dirty="0" err="1">
                <a:solidFill>
                  <a:srgbClr val="00009E"/>
                </a:solidFill>
              </a:rPr>
              <a:t>fastethernet</a:t>
            </a:r>
            <a:r>
              <a:rPr lang="en-US" altLang="zh-CN" sz="1800" dirty="0">
                <a:solidFill>
                  <a:srgbClr val="00009E"/>
                </a:solidFill>
              </a:rPr>
              <a:t> 1/0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9E"/>
                </a:solidFill>
              </a:rPr>
              <a:t>    A(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-if)#</a:t>
            </a:r>
            <a:r>
              <a:rPr lang="en-US" altLang="zh-CN" sz="1800" dirty="0" err="1">
                <a:solidFill>
                  <a:srgbClr val="00009E"/>
                </a:solidFill>
              </a:rPr>
              <a:t>ip</a:t>
            </a:r>
            <a:r>
              <a:rPr lang="en-US" altLang="zh-CN" sz="1800" dirty="0">
                <a:solidFill>
                  <a:srgbClr val="00009E"/>
                </a:solidFill>
              </a:rPr>
              <a:t> address 192.168.10.1  255.255.255.0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9E"/>
                </a:solidFill>
              </a:rPr>
              <a:t>    A(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-if)#no shutdown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9E"/>
                </a:solidFill>
              </a:rPr>
              <a:t>    A(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)#interface serial 1/0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9E"/>
                </a:solidFill>
              </a:rPr>
              <a:t>    A(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-if)#</a:t>
            </a:r>
            <a:r>
              <a:rPr lang="en-US" altLang="zh-CN" sz="1800" dirty="0" err="1">
                <a:solidFill>
                  <a:srgbClr val="00009E"/>
                </a:solidFill>
              </a:rPr>
              <a:t>ip</a:t>
            </a:r>
            <a:r>
              <a:rPr lang="en-US" altLang="zh-CN" sz="1800" dirty="0">
                <a:solidFill>
                  <a:srgbClr val="00009E"/>
                </a:solidFill>
              </a:rPr>
              <a:t> address 172.16.2.1 255.255.255.0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9E"/>
                </a:solidFill>
              </a:rPr>
              <a:t>    A(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-if)#no shutdown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800" dirty="0">
              <a:solidFill>
                <a:srgbClr val="00009E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2</a:t>
            </a:r>
            <a:r>
              <a:rPr lang="zh-CN" altLang="en-US" sz="2000" dirty="0">
                <a:solidFill>
                  <a:srgbClr val="00009E"/>
                </a:solidFill>
              </a:rPr>
              <a:t>配置接口时钟频率（</a:t>
            </a:r>
            <a:r>
              <a:rPr lang="en-US" altLang="zh-CN" sz="2000" dirty="0">
                <a:solidFill>
                  <a:srgbClr val="00009E"/>
                </a:solidFill>
              </a:rPr>
              <a:t>DCE</a:t>
            </a:r>
            <a:r>
              <a:rPr lang="zh-CN" altLang="en-US" sz="2000" dirty="0">
                <a:solidFill>
                  <a:srgbClr val="00009E"/>
                </a:solidFill>
              </a:rPr>
              <a:t>端接路由器</a:t>
            </a:r>
            <a:r>
              <a:rPr lang="en-US" altLang="zh-CN" sz="2000" dirty="0">
                <a:solidFill>
                  <a:srgbClr val="00009E"/>
                </a:solidFill>
              </a:rPr>
              <a:t>A</a:t>
            </a:r>
            <a:r>
              <a:rPr lang="zh-CN" altLang="en-US" sz="2000" dirty="0">
                <a:solidFill>
                  <a:srgbClr val="00009E"/>
                </a:solidFill>
              </a:rPr>
              <a:t>）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009E"/>
                </a:solidFill>
              </a:rPr>
              <a:t>    </a:t>
            </a:r>
            <a:r>
              <a:rPr lang="en-US" altLang="zh-CN" sz="1800" dirty="0">
                <a:solidFill>
                  <a:srgbClr val="00009E"/>
                </a:solidFill>
              </a:rPr>
              <a:t>A(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)#interface serial 1/0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9E"/>
                </a:solidFill>
              </a:rPr>
              <a:t>    A(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-if)#clock rate 64000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800" dirty="0">
              <a:solidFill>
                <a:srgbClr val="00009E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009E"/>
                </a:solidFill>
              </a:rPr>
              <a:t>3</a:t>
            </a:r>
            <a:r>
              <a:rPr lang="zh-CN" altLang="en-US" sz="2000" dirty="0">
                <a:solidFill>
                  <a:srgbClr val="00009E"/>
                </a:solidFill>
              </a:rPr>
              <a:t>配置静态路由：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009E"/>
                </a:solidFill>
              </a:rPr>
              <a:t> </a:t>
            </a:r>
            <a:r>
              <a:rPr lang="en-US" altLang="zh-CN" sz="1800" dirty="0">
                <a:solidFill>
                  <a:srgbClr val="00009E"/>
                </a:solidFill>
              </a:rPr>
              <a:t>A(</a:t>
            </a:r>
            <a:r>
              <a:rPr lang="en-US" altLang="zh-CN" sz="1800" dirty="0" err="1">
                <a:solidFill>
                  <a:srgbClr val="00009E"/>
                </a:solidFill>
              </a:rPr>
              <a:t>config</a:t>
            </a:r>
            <a:r>
              <a:rPr lang="en-US" altLang="zh-CN" sz="1800" dirty="0">
                <a:solidFill>
                  <a:srgbClr val="00009E"/>
                </a:solidFill>
              </a:rPr>
              <a:t>)#</a:t>
            </a:r>
            <a:r>
              <a:rPr lang="en-US" altLang="zh-CN" sz="1800" dirty="0" err="1">
                <a:solidFill>
                  <a:srgbClr val="00009E"/>
                </a:solidFill>
              </a:rPr>
              <a:t>ip</a:t>
            </a:r>
            <a:r>
              <a:rPr lang="en-US" altLang="zh-CN" sz="1800" dirty="0">
                <a:solidFill>
                  <a:srgbClr val="00009E"/>
                </a:solidFill>
              </a:rPr>
              <a:t> route </a:t>
            </a:r>
            <a:r>
              <a:rPr lang="en-US" altLang="zh-CN" sz="1800" dirty="0">
                <a:solidFill>
                  <a:srgbClr val="000000"/>
                </a:solidFill>
              </a:rPr>
              <a:t>192.168.20.0</a:t>
            </a:r>
            <a:r>
              <a:rPr lang="en-US" altLang="zh-CN" sz="1800" dirty="0">
                <a:solidFill>
                  <a:srgbClr val="00009E"/>
                </a:solidFill>
              </a:rPr>
              <a:t> 255.255.255.0 </a:t>
            </a:r>
            <a:r>
              <a:rPr lang="en-US" altLang="zh-CN" sz="1800" dirty="0"/>
              <a:t>172.16.2.2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9E"/>
                </a:solidFill>
              </a:rPr>
              <a:t> </a:t>
            </a:r>
            <a:r>
              <a:rPr lang="en-US" altLang="zh-CN" sz="1800" dirty="0">
                <a:solidFill>
                  <a:srgbClr val="B5001E"/>
                </a:solidFill>
              </a:rPr>
              <a:t>A(</a:t>
            </a:r>
            <a:r>
              <a:rPr lang="en-US" altLang="zh-CN" sz="1800" dirty="0" err="1">
                <a:solidFill>
                  <a:srgbClr val="B5001E"/>
                </a:solidFill>
              </a:rPr>
              <a:t>config</a:t>
            </a:r>
            <a:r>
              <a:rPr lang="en-US" altLang="zh-CN" sz="1800" dirty="0">
                <a:solidFill>
                  <a:srgbClr val="B5001E"/>
                </a:solidFill>
              </a:rPr>
              <a:t>)#</a:t>
            </a:r>
            <a:r>
              <a:rPr lang="en-US" altLang="zh-CN" sz="1800" dirty="0" err="1">
                <a:solidFill>
                  <a:srgbClr val="B5001E"/>
                </a:solidFill>
              </a:rPr>
              <a:t>ip</a:t>
            </a:r>
            <a:r>
              <a:rPr lang="en-US" altLang="zh-CN" sz="1800" dirty="0">
                <a:solidFill>
                  <a:srgbClr val="B5001E"/>
                </a:solidFill>
              </a:rPr>
              <a:t> route 0.0.0.0 0.0.0.0  serial 1/0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>
          <a:xfrm>
            <a:off x="827584" y="476672"/>
            <a:ext cx="4967288" cy="609600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参考配置</a:t>
            </a:r>
          </a:p>
        </p:txBody>
      </p:sp>
    </p:spTree>
    <p:extLst>
      <p:ext uri="{BB962C8B-B14F-4D97-AF65-F5344CB8AC3E}">
        <p14:creationId xmlns:p14="http://schemas.microsoft.com/office/powerpoint/2010/main" val="105333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720</Words>
  <Application>Microsoft Office PowerPoint</Application>
  <PresentationFormat>全屏显示(4:3)</PresentationFormat>
  <Paragraphs>174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实验二 静态路由配置 </vt:lpstr>
      <vt:lpstr> 静态路由配置</vt:lpstr>
      <vt:lpstr>直连路由</vt:lpstr>
      <vt:lpstr>静态路由 </vt:lpstr>
      <vt:lpstr>静态路由配置实例</vt:lpstr>
      <vt:lpstr>网络拓朴</vt:lpstr>
      <vt:lpstr>实验过程</vt:lpstr>
      <vt:lpstr>路由器配置模式</vt:lpstr>
      <vt:lpstr>参考配置</vt:lpstr>
      <vt:lpstr>参考配置</vt:lpstr>
      <vt:lpstr>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路由与交换技术 （课程简介） </dc:title>
  <dc:creator>hg</dc:creator>
  <cp:lastModifiedBy>hg</cp:lastModifiedBy>
  <cp:revision>25</cp:revision>
  <dcterms:created xsi:type="dcterms:W3CDTF">2017-03-25T14:02:52Z</dcterms:created>
  <dcterms:modified xsi:type="dcterms:W3CDTF">2017-04-10T08:12:41Z</dcterms:modified>
</cp:coreProperties>
</file>