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9" autoAdjust="0"/>
    <p:restoredTop sz="94660"/>
  </p:normalViewPr>
  <p:slideViewPr>
    <p:cSldViewPr snapToGrid="0">
      <p:cViewPr>
        <p:scale>
          <a:sx n="76" d="100"/>
          <a:sy n="76" d="100"/>
        </p:scale>
        <p:origin x="5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cent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cen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cen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cent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cen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llcen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CHANNEL USAGE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Sheet1!$A$3:$A$6</c:f>
              <c:strCache>
                <c:ptCount val="4"/>
                <c:pt idx="0">
                  <c:v>Call 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Sheet1!$B$3:$B$6</c:f>
              <c:numCache>
                <c:formatCode>#,##0</c:formatCode>
                <c:ptCount val="4"/>
                <c:pt idx="0">
                  <c:v>10639</c:v>
                </c:pt>
                <c:pt idx="1">
                  <c:v>8256</c:v>
                </c:pt>
                <c:pt idx="2">
                  <c:v>7470</c:v>
                </c:pt>
                <c:pt idx="3">
                  <c:v>6576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A-460C-9947-10EDF019DE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643007"/>
        <c:axId val="879655903"/>
      </c:barChart>
      <c:catAx>
        <c:axId val="87964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9655903"/>
        <c:crosses val="autoZero"/>
        <c:auto val="1"/>
        <c:lblAlgn val="ctr"/>
        <c:lblOffset val="100"/>
        <c:noMultiLvlLbl val="0"/>
      </c:catAx>
      <c:valAx>
        <c:axId val="87965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9643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713061850738204E-2"/>
          <c:y val="4.1343308268287873E-2"/>
          <c:w val="0.93528693814926178"/>
          <c:h val="0.867801352895718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CALLS PER CENTER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Sheet1!$G$3:$G$6</c:f>
              <c:strCache>
                <c:ptCount val="4"/>
                <c:pt idx="0">
                  <c:v>MARYLAND</c:v>
                </c:pt>
                <c:pt idx="1">
                  <c:v>CHICAGO</c:v>
                </c:pt>
                <c:pt idx="2">
                  <c:v>DENVER</c:v>
                </c:pt>
                <c:pt idx="3">
                  <c:v>LOS ANGELES</c:v>
                </c:pt>
              </c:strCache>
            </c:strRef>
          </c:cat>
          <c:val>
            <c:numRef>
              <c:f>Sheet1!$H$3:$H$6</c:f>
              <c:numCache>
                <c:formatCode>#,##0</c:formatCode>
                <c:ptCount val="4"/>
                <c:pt idx="0">
                  <c:v>11012</c:v>
                </c:pt>
                <c:pt idx="1">
                  <c:v>5419</c:v>
                </c:pt>
                <c:pt idx="2" formatCode="General">
                  <c:v>2776</c:v>
                </c:pt>
                <c:pt idx="3">
                  <c:v>13773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0-41C3-934D-F7700460E9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6481327"/>
        <c:axId val="876481743"/>
      </c:barChart>
      <c:catAx>
        <c:axId val="87648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6481743"/>
        <c:crosses val="autoZero"/>
        <c:auto val="1"/>
        <c:lblAlgn val="ctr"/>
        <c:lblOffset val="100"/>
        <c:noMultiLvlLbl val="0"/>
      </c:catAx>
      <c:valAx>
        <c:axId val="87648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6481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21942539981563E-2"/>
          <c:y val="6.3593004769475353E-2"/>
          <c:w val="0.8612136535437257"/>
          <c:h val="0.8652373540572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Sheet1!$L$5</c:f>
              <c:strCache>
                <c:ptCount val="1"/>
                <c:pt idx="0">
                  <c:v>DURATION(MINS)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Sheet1!$K$6:$K$9</c:f>
              <c:strCache>
                <c:ptCount val="4"/>
                <c:pt idx="0">
                  <c:v>CALL CENTER</c:v>
                </c:pt>
                <c:pt idx="1">
                  <c:v>CHATBOT</c:v>
                </c:pt>
                <c:pt idx="2">
                  <c:v>EMAIL</c:v>
                </c:pt>
                <c:pt idx="3">
                  <c:v>WEB</c:v>
                </c:pt>
              </c:strCache>
            </c:strRef>
          </c:cat>
          <c:val>
            <c:numRef>
              <c:f>Sheet1!$L$6:$L$9</c:f>
              <c:numCache>
                <c:formatCode>General</c:formatCode>
                <c:ptCount val="4"/>
                <c:pt idx="0">
                  <c:v>266466</c:v>
                </c:pt>
                <c:pt idx="1">
                  <c:v>205721</c:v>
                </c:pt>
                <c:pt idx="2">
                  <c:v>187488</c:v>
                </c:pt>
                <c:pt idx="3">
                  <c:v>164547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2-4BCB-B70B-887964DB64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6491311"/>
        <c:axId val="876492559"/>
      </c:barChart>
      <c:catAx>
        <c:axId val="87649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6492559"/>
        <c:crosses val="autoZero"/>
        <c:auto val="1"/>
        <c:lblAlgn val="ctr"/>
        <c:lblOffset val="100"/>
        <c:noMultiLvlLbl val="0"/>
      </c:catAx>
      <c:valAx>
        <c:axId val="87649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649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Sheet1!$G$15</c:f>
              <c:strCache>
                <c:ptCount val="1"/>
                <c:pt idx="0">
                  <c:v>NO OF COMPLAINTS TO CHANNEL CALL CENTER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Sheet1!$F$16:$F$18</c:f>
              <c:strCache>
                <c:ptCount val="3"/>
                <c:pt idx="0">
                  <c:v>BILLING QUESTION</c:v>
                </c:pt>
                <c:pt idx="1">
                  <c:v>PAYMENT</c:v>
                </c:pt>
                <c:pt idx="2">
                  <c:v>SERVICE OUTAGE</c:v>
                </c:pt>
              </c:strCache>
            </c:strRef>
          </c:cat>
          <c:val>
            <c:numRef>
              <c:f>Sheet1!$G$16:$G$18</c:f>
              <c:numCache>
                <c:formatCode>General</c:formatCode>
                <c:ptCount val="3"/>
                <c:pt idx="0">
                  <c:v>23462</c:v>
                </c:pt>
                <c:pt idx="1">
                  <c:v>4749</c:v>
                </c:pt>
                <c:pt idx="2">
                  <c:v>4730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7-4865-A978-8F8BFC6B38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79661727"/>
        <c:axId val="879635103"/>
      </c:barChart>
      <c:catAx>
        <c:axId val="8796617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9635103"/>
        <c:crosses val="autoZero"/>
        <c:auto val="1"/>
        <c:lblAlgn val="ctr"/>
        <c:lblOffset val="100"/>
        <c:noMultiLvlLbl val="0"/>
      </c:catAx>
      <c:valAx>
        <c:axId val="87963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9661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Sheet1!$G$21</c:f>
              <c:strCache>
                <c:ptCount val="1"/>
                <c:pt idx="0">
                  <c:v>REVIEW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Sheet1!$F$22:$F$26</c:f>
              <c:strCache>
                <c:ptCount val="5"/>
                <c:pt idx="0">
                  <c:v>NEGATIVE</c:v>
                </c:pt>
                <c:pt idx="1">
                  <c:v>NUETRAL</c:v>
                </c:pt>
                <c:pt idx="2">
                  <c:v>POSITIVE</c:v>
                </c:pt>
                <c:pt idx="3">
                  <c:v>V/NEGATIVE</c:v>
                </c:pt>
                <c:pt idx="4">
                  <c:v>V/POSITIVE</c:v>
                </c:pt>
              </c:strCache>
            </c:strRef>
          </c:cat>
          <c:val>
            <c:numRef>
              <c:f>Sheet1!$G$22:$G$26</c:f>
              <c:numCache>
                <c:formatCode>General</c:formatCode>
                <c:ptCount val="5"/>
                <c:pt idx="0">
                  <c:v>11063</c:v>
                </c:pt>
                <c:pt idx="1">
                  <c:v>8753</c:v>
                </c:pt>
                <c:pt idx="2">
                  <c:v>3928</c:v>
                </c:pt>
                <c:pt idx="3">
                  <c:v>6026</c:v>
                </c:pt>
                <c:pt idx="4">
                  <c:v>3169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1-4A85-988D-C07258AB296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9640095"/>
        <c:axId val="879649663"/>
      </c:barChart>
      <c:catAx>
        <c:axId val="87964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9649663"/>
        <c:crosses val="autoZero"/>
        <c:auto val="1"/>
        <c:lblAlgn val="ctr"/>
        <c:lblOffset val="100"/>
        <c:noMultiLvlLbl val="0"/>
      </c:catAx>
      <c:valAx>
        <c:axId val="87964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7964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18722888495673E-2"/>
          <c:y val="2.8492649120878382E-2"/>
          <c:w val="0.90035096784776902"/>
          <c:h val="0.831156837333516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Sheet1!$K$17</c:f>
              <c:strCache>
                <c:ptCount val="1"/>
                <c:pt idx="0">
                  <c:v>SLA COMPLIANCE 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Sheet1!$J$18:$J$20</c:f>
              <c:strCache>
                <c:ptCount val="3"/>
                <c:pt idx="0">
                  <c:v>WITHIN SLA</c:v>
                </c:pt>
                <c:pt idx="1">
                  <c:v>BELOW SLA</c:v>
                </c:pt>
                <c:pt idx="2">
                  <c:v>ABOVE SLA</c:v>
                </c:pt>
              </c:strCache>
            </c:strRef>
          </c:cat>
          <c:val>
            <c:numRef>
              <c:f>Sheet1!$K$18:$K$20</c:f>
              <c:numCache>
                <c:formatCode>General</c:formatCode>
                <c:ptCount val="3"/>
                <c:pt idx="0">
                  <c:v>20625</c:v>
                </c:pt>
                <c:pt idx="1">
                  <c:v>8143</c:v>
                </c:pt>
                <c:pt idx="2">
                  <c:v>4168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4-4297-9A95-A435F5EF40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28545055"/>
        <c:axId val="928552959"/>
      </c:barChart>
      <c:catAx>
        <c:axId val="92854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28552959"/>
        <c:crosses val="autoZero"/>
        <c:auto val="1"/>
        <c:lblAlgn val="ctr"/>
        <c:lblOffset val="100"/>
        <c:noMultiLvlLbl val="0"/>
      </c:catAx>
      <c:valAx>
        <c:axId val="92855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2854505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340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411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201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831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979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131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590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2802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317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1955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485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5EB1-89FE-4114-A1AA-2977BBE3F7FF}" type="datetimeFigureOut">
              <a:rPr lang="en-NG" smtClean="0"/>
              <a:t>04/01/2025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2115-7E41-42D2-A333-90473DE5B36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358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9826F0-9576-412C-A8DE-B8B2BFD870D3}"/>
              </a:ext>
            </a:extLst>
          </p:cNvPr>
          <p:cNvSpPr/>
          <p:nvPr/>
        </p:nvSpPr>
        <p:spPr>
          <a:xfrm>
            <a:off x="20093" y="0"/>
            <a:ext cx="7194621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A47D4-4CCB-4AAB-BF67-3DDB20C79B99}"/>
              </a:ext>
            </a:extLst>
          </p:cNvPr>
          <p:cNvSpPr/>
          <p:nvPr/>
        </p:nvSpPr>
        <p:spPr>
          <a:xfrm>
            <a:off x="90435" y="522514"/>
            <a:ext cx="5265337" cy="212522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sz="7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38E41B2-92CA-403E-B856-4B70F2AF8DBC}"/>
              </a:ext>
            </a:extLst>
          </p:cNvPr>
          <p:cNvSpPr/>
          <p:nvPr/>
        </p:nvSpPr>
        <p:spPr>
          <a:xfrm>
            <a:off x="-344996" y="1"/>
            <a:ext cx="7194620" cy="3084844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Call Center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DD515-3E0F-42D8-BE5F-977715ACD995}"/>
              </a:ext>
            </a:extLst>
          </p:cNvPr>
          <p:cNvSpPr txBox="1"/>
          <p:nvPr/>
        </p:nvSpPr>
        <p:spPr>
          <a:xfrm>
            <a:off x="1024932" y="3949002"/>
            <a:ext cx="475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 : Richards Emmanuel</a:t>
            </a:r>
            <a:endParaRPr lang="en-NG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156B3-6CFE-45B9-A4A9-4F70D179B5DF}"/>
              </a:ext>
            </a:extLst>
          </p:cNvPr>
          <p:cNvSpPr/>
          <p:nvPr/>
        </p:nvSpPr>
        <p:spPr>
          <a:xfrm>
            <a:off x="7214714" y="0"/>
            <a:ext cx="246182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0733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582E-B463-4E87-B1A1-4AA65A91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4157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RECOMMENDATION</a:t>
            </a:r>
            <a:endParaRPr lang="en-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81F0-4D9F-4158-BE0D-F922F37D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8" y="1045029"/>
            <a:ext cx="12111612" cy="5918479"/>
          </a:xfrm>
        </p:spPr>
        <p:txBody>
          <a:bodyPr>
            <a:no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Focus on Billing Issue Resolution: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Conduct a comprehensive review of the billing process to identify systemic issues.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Train agents to handle billing complaints more effectively.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Improve Service Quality in LA: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Investigate the reasons behind LA's disproportionately high call volume.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Allocate more resources (staff, training, technology) to the LA call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manage the complaint load effectively.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Enhance Complaint Resolution Process: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Increase agent accountability by tracking resolution rates and linking performance evaluations to customer satisfaction scores.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 Sentiment-Driven Action Plans: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sentiment analysis tools to monitor real-time customer feedback and adapt strategies accordingly.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Develop Alternative Customer Support Channels: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 greater use of chatbots, email, and web channels to reduce call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congestion.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 functionality and user experience of these alternative channels to make them more appealing to customers.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these areas, the call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significantly improve its customer experience, reduce dissatisfaction, and ensure more effective handling of complaints.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2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B4DE68-C502-4DB7-8BF2-5376340A05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1A3E52-7891-46E8-A607-51A6A327C68C}"/>
              </a:ext>
            </a:extLst>
          </p:cNvPr>
          <p:cNvSpPr/>
          <p:nvPr/>
        </p:nvSpPr>
        <p:spPr>
          <a:xfrm>
            <a:off x="393560" y="2512088"/>
            <a:ext cx="11404880" cy="2823587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At the end of this presentation, participants should be able to uncover actionable insight as  well identify trends, challenges and opportunities for improvement.</a:t>
            </a:r>
            <a:endParaRPr lang="en-NG" sz="3600" dirty="0">
              <a:latin typeface="Arial Rounded MT Bold" panose="020F07040305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6D82F-C022-4E15-AFD1-DDD5F46E290A}"/>
              </a:ext>
            </a:extLst>
          </p:cNvPr>
          <p:cNvSpPr/>
          <p:nvPr/>
        </p:nvSpPr>
        <p:spPr>
          <a:xfrm>
            <a:off x="1909188" y="1024932"/>
            <a:ext cx="8088922" cy="128618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OBJECTIVE</a:t>
            </a:r>
            <a:endParaRPr lang="en-NG" sz="72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9FA7-F80C-4732-A40C-25E20699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5221"/>
          </a:xfr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32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rial Rounded MT Bold" panose="020F0704030504030204" pitchFamily="34" charset="0"/>
              </a:rPr>
              <a:t>CHANNEL  USAGE</a:t>
            </a:r>
            <a:endParaRPr lang="en-NG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0646E-B7E3-4DB8-AC62-C8265D4F2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35102"/>
              </p:ext>
            </p:extLst>
          </p:nvPr>
        </p:nvGraphicFramePr>
        <p:xfrm>
          <a:off x="90436" y="1085222"/>
          <a:ext cx="11937442" cy="4129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4AE813-45EE-48EE-8B45-0A39BAAD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13836"/>
              </p:ext>
            </p:extLst>
          </p:nvPr>
        </p:nvGraphicFramePr>
        <p:xfrm>
          <a:off x="1366574" y="5476352"/>
          <a:ext cx="9274628" cy="88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2996439339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4138988039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1470377357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1276766470"/>
                    </a:ext>
                  </a:extLst>
                </a:gridCol>
              </a:tblGrid>
              <a:tr h="413605">
                <a:tc>
                  <a:txBody>
                    <a:bodyPr/>
                    <a:lstStyle/>
                    <a:p>
                      <a:r>
                        <a:rPr lang="en-US" dirty="0"/>
                        <a:t>CALL CENTER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EMAIL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24016"/>
                  </a:ext>
                </a:extLst>
              </a:tr>
              <a:tr h="47065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N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N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25.1%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N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22.7%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N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7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2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20DA-A25F-4652-84EF-1DB496F6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8071" cy="1276141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CALL</a:t>
            </a:r>
            <a:r>
              <a:rPr lang="en-US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CENTER DISTRIBUTION BY LOCATION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23547B-4908-4636-85AC-93A8F0D37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977558"/>
              </p:ext>
            </p:extLst>
          </p:nvPr>
        </p:nvGraphicFramePr>
        <p:xfrm>
          <a:off x="123929" y="1276142"/>
          <a:ext cx="11944142" cy="428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B8AC80-7EB9-489D-97B1-6FDD0DFA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99817"/>
              </p:ext>
            </p:extLst>
          </p:nvPr>
        </p:nvGraphicFramePr>
        <p:xfrm>
          <a:off x="803868" y="5581858"/>
          <a:ext cx="10661299" cy="939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324">
                  <a:extLst>
                    <a:ext uri="{9D8B030D-6E8A-4147-A177-3AD203B41FA5}">
                      <a16:colId xmlns:a16="http://schemas.microsoft.com/office/drawing/2014/main" val="1707326022"/>
                    </a:ext>
                  </a:extLst>
                </a:gridCol>
                <a:gridCol w="2547737">
                  <a:extLst>
                    <a:ext uri="{9D8B030D-6E8A-4147-A177-3AD203B41FA5}">
                      <a16:colId xmlns:a16="http://schemas.microsoft.com/office/drawing/2014/main" val="3390614607"/>
                    </a:ext>
                  </a:extLst>
                </a:gridCol>
                <a:gridCol w="2782914">
                  <a:extLst>
                    <a:ext uri="{9D8B030D-6E8A-4147-A177-3AD203B41FA5}">
                      <a16:colId xmlns:a16="http://schemas.microsoft.com/office/drawing/2014/main" val="3852408590"/>
                    </a:ext>
                  </a:extLst>
                </a:gridCol>
                <a:gridCol w="2665324">
                  <a:extLst>
                    <a:ext uri="{9D8B030D-6E8A-4147-A177-3AD203B41FA5}">
                      <a16:colId xmlns:a16="http://schemas.microsoft.com/office/drawing/2014/main" val="3849824835"/>
                    </a:ext>
                  </a:extLst>
                </a:gridCol>
              </a:tblGrid>
              <a:tr h="466521">
                <a:tc>
                  <a:txBody>
                    <a:bodyPr/>
                    <a:lstStyle/>
                    <a:p>
                      <a:r>
                        <a:rPr lang="en-US" dirty="0"/>
                        <a:t>            MARYLAND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CHICAGO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DENVER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LOS ANGELES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281"/>
                  </a:ext>
                </a:extLst>
              </a:tr>
              <a:tr h="473001">
                <a:tc>
                  <a:txBody>
                    <a:bodyPr/>
                    <a:lstStyle/>
                    <a:p>
                      <a:r>
                        <a:rPr lang="en-US" dirty="0"/>
                        <a:t>     33.4%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16.4%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8.4%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41.8%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2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58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344C-A93F-4322-9272-38D7CA35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25414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CALL DURATION ACROSS CHANNELS IN MINS</a:t>
            </a:r>
            <a:endParaRPr lang="en-NG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57F502-D066-4936-90E4-85F11CA72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497340"/>
              </p:ext>
            </p:extLst>
          </p:nvPr>
        </p:nvGraphicFramePr>
        <p:xfrm>
          <a:off x="90436" y="1125416"/>
          <a:ext cx="12101564" cy="463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768BF23-0A33-435A-88D7-E7292585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8825"/>
              </p:ext>
            </p:extLst>
          </p:nvPr>
        </p:nvGraphicFramePr>
        <p:xfrm>
          <a:off x="1775011" y="5900071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7654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9173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8358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528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CALL CENTER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5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22.7%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5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55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1238-1F6D-4778-8E68-17915A59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522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NUMBER OF COMPLAINTS TO CHANNEL CALL CENTER</a:t>
            </a:r>
            <a:b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NG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B8151E-996F-4EC6-817B-BAE073E18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9001"/>
              </p:ext>
            </p:extLst>
          </p:nvPr>
        </p:nvGraphicFramePr>
        <p:xfrm>
          <a:off x="0" y="1215852"/>
          <a:ext cx="12192000" cy="432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1BD842-0BA1-47E2-9766-AC292157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54866"/>
              </p:ext>
            </p:extLst>
          </p:nvPr>
        </p:nvGraphicFramePr>
        <p:xfrm>
          <a:off x="1770164" y="5717512"/>
          <a:ext cx="8660025" cy="83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75">
                  <a:extLst>
                    <a:ext uri="{9D8B030D-6E8A-4147-A177-3AD203B41FA5}">
                      <a16:colId xmlns:a16="http://schemas.microsoft.com/office/drawing/2014/main" val="3688120353"/>
                    </a:ext>
                  </a:extLst>
                </a:gridCol>
                <a:gridCol w="2886675">
                  <a:extLst>
                    <a:ext uri="{9D8B030D-6E8A-4147-A177-3AD203B41FA5}">
                      <a16:colId xmlns:a16="http://schemas.microsoft.com/office/drawing/2014/main" val="1511274175"/>
                    </a:ext>
                  </a:extLst>
                </a:gridCol>
                <a:gridCol w="2886675">
                  <a:extLst>
                    <a:ext uri="{9D8B030D-6E8A-4147-A177-3AD203B41FA5}">
                      <a16:colId xmlns:a16="http://schemas.microsoft.com/office/drawing/2014/main" val="2729209217"/>
                    </a:ext>
                  </a:extLst>
                </a:gridCol>
              </a:tblGrid>
              <a:tr h="414145">
                <a:tc>
                  <a:txBody>
                    <a:bodyPr/>
                    <a:lstStyle/>
                    <a:p>
                      <a:r>
                        <a:rPr lang="en-US" dirty="0"/>
                        <a:t>BILLING QUESTION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OUTAGE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72004"/>
                  </a:ext>
                </a:extLst>
              </a:tr>
              <a:tr h="4198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71.9%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14.5%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13.6%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5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1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C2C1-E40C-47F2-B935-15154F6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49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CUSTOMER SENTIMENT ANALYSIS COUNT</a:t>
            </a:r>
            <a:endParaRPr lang="en-NG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9F1873-BF9C-4A5E-BB54-15A0A2896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70675"/>
              </p:ext>
            </p:extLst>
          </p:nvPr>
        </p:nvGraphicFramePr>
        <p:xfrm>
          <a:off x="150725" y="1034982"/>
          <a:ext cx="11947490" cy="431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101F5D-8BF8-4128-9EAA-B8EBAB58C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34439"/>
              </p:ext>
            </p:extLst>
          </p:nvPr>
        </p:nvGraphicFramePr>
        <p:xfrm>
          <a:off x="1145512" y="5456256"/>
          <a:ext cx="10038305" cy="96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661">
                  <a:extLst>
                    <a:ext uri="{9D8B030D-6E8A-4147-A177-3AD203B41FA5}">
                      <a16:colId xmlns:a16="http://schemas.microsoft.com/office/drawing/2014/main" val="3774617146"/>
                    </a:ext>
                  </a:extLst>
                </a:gridCol>
                <a:gridCol w="2007661">
                  <a:extLst>
                    <a:ext uri="{9D8B030D-6E8A-4147-A177-3AD203B41FA5}">
                      <a16:colId xmlns:a16="http://schemas.microsoft.com/office/drawing/2014/main" val="2301837370"/>
                    </a:ext>
                  </a:extLst>
                </a:gridCol>
                <a:gridCol w="2007661">
                  <a:extLst>
                    <a:ext uri="{9D8B030D-6E8A-4147-A177-3AD203B41FA5}">
                      <a16:colId xmlns:a16="http://schemas.microsoft.com/office/drawing/2014/main" val="3537959199"/>
                    </a:ext>
                  </a:extLst>
                </a:gridCol>
                <a:gridCol w="2007661">
                  <a:extLst>
                    <a:ext uri="{9D8B030D-6E8A-4147-A177-3AD203B41FA5}">
                      <a16:colId xmlns:a16="http://schemas.microsoft.com/office/drawing/2014/main" val="438310446"/>
                    </a:ext>
                  </a:extLst>
                </a:gridCol>
                <a:gridCol w="2007661">
                  <a:extLst>
                    <a:ext uri="{9D8B030D-6E8A-4147-A177-3AD203B41FA5}">
                      <a16:colId xmlns:a16="http://schemas.microsoft.com/office/drawing/2014/main" val="243900802"/>
                    </a:ext>
                  </a:extLst>
                </a:gridCol>
              </a:tblGrid>
              <a:tr h="51178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V/NEGATIVE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V/POSITIVE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23077"/>
                  </a:ext>
                </a:extLst>
              </a:tr>
              <a:tr h="450428">
                <a:tc>
                  <a:txBody>
                    <a:bodyPr/>
                    <a:lstStyle/>
                    <a:p>
                      <a:r>
                        <a:rPr lang="en-US" dirty="0"/>
                        <a:t>        33.6%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26.6%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11.9%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18.3%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9.6%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5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7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132B-64C0-461F-B19D-A444FBBB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9575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SLA COMPLIANCE COUNT</a:t>
            </a:r>
            <a:endParaRPr lang="en-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214AC-DAFA-41DD-A043-0BA9A29DD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650545"/>
              </p:ext>
            </p:extLst>
          </p:nvPr>
        </p:nvGraphicFramePr>
        <p:xfrm>
          <a:off x="0" y="1266091"/>
          <a:ext cx="12192000" cy="4451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E82E9D-D2E6-42AF-856A-A12B3B9B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0794"/>
              </p:ext>
            </p:extLst>
          </p:nvPr>
        </p:nvGraphicFramePr>
        <p:xfrm>
          <a:off x="1818752" y="5486400"/>
          <a:ext cx="89430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011">
                  <a:extLst>
                    <a:ext uri="{9D8B030D-6E8A-4147-A177-3AD203B41FA5}">
                      <a16:colId xmlns:a16="http://schemas.microsoft.com/office/drawing/2014/main" val="2410973993"/>
                    </a:ext>
                  </a:extLst>
                </a:gridCol>
                <a:gridCol w="2981011">
                  <a:extLst>
                    <a:ext uri="{9D8B030D-6E8A-4147-A177-3AD203B41FA5}">
                      <a16:colId xmlns:a16="http://schemas.microsoft.com/office/drawing/2014/main" val="3238757963"/>
                    </a:ext>
                  </a:extLst>
                </a:gridCol>
                <a:gridCol w="2981011">
                  <a:extLst>
                    <a:ext uri="{9D8B030D-6E8A-4147-A177-3AD203B41FA5}">
                      <a16:colId xmlns:a16="http://schemas.microsoft.com/office/drawing/2014/main" val="586517200"/>
                    </a:ext>
                  </a:extLst>
                </a:gridCol>
              </a:tblGrid>
              <a:tr h="635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WITHIN SLA</a:t>
                      </a:r>
                      <a:endParaRPr lang="en-NG" dirty="0"/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BELOW SLA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SLA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73333"/>
                  </a:ext>
                </a:extLst>
              </a:tr>
              <a:tr h="635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62.6%</a:t>
                      </a:r>
                      <a:endParaRPr lang="en-NG" dirty="0"/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NG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24.7%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NG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12.7%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8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84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FBD2-4B2A-4E6C-A24B-65EDF91A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5511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SUMMARY AND CONCLUSION</a:t>
            </a:r>
            <a:endParaRPr lang="en-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C605-8EBD-438D-A5FF-962BD601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61" y="1587640"/>
            <a:ext cx="11112640" cy="4589324"/>
          </a:xfrm>
        </p:spPr>
        <p:txBody>
          <a:bodyPr>
            <a:normAutofit/>
          </a:bodyPr>
          <a:lstStyle/>
          <a:p>
            <a:pPr rtl="0">
              <a:spcBef>
                <a:spcPts val="1400"/>
              </a:spcBef>
              <a:spcAft>
                <a:spcPts val="140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The dataset highlights several critical insights into the call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</a:rPr>
              <a:t>centre's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operations:</a:t>
            </a:r>
            <a:endParaRPr lang="en-US" dirty="0">
              <a:effectLst/>
            </a:endParaRPr>
          </a:p>
          <a:p>
            <a:pPr rtl="0" fontAlgn="base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The call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</a:rPr>
              <a:t>centre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is the most preferred communication channel (32.3%), with LA receiving the highest volume of complaints. This suggests regional differences in customer service needs or operational issues specific to LA.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</a:rPr>
            </a:b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Billing-related complaints dominate customer interactions, accounting for 71.9% of all complaints. However, these customers are also the most dissatisfied, contributing 51.9% of negative and </a:t>
            </a:r>
            <a:r>
              <a:rPr lang="en-US" sz="1800" dirty="0">
                <a:solidFill>
                  <a:srgbClr val="000000"/>
                </a:solidFill>
              </a:rPr>
              <a:t>v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ery negative reviews.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</a:rPr>
            </a:b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Despite 62.6% of issues being resolved within SLA, dissatisfaction remains prevalent. This indicates that resolution quality is inadequate, and customers likely feel their complaints are not effectively addressed.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</a:rPr>
            </a:b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Sentiment analysis reveals that 51.9% of customers are dissatisfied (negative + very negative reviews), with billing and service outage complaints being the primary drivers of dissatisfaction.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</a:rPr>
            </a:b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The customer experience is inconsistent across channels and regions, contributing to a breakdown in trust and satisfaction with the call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</a:rPr>
              <a:t>centre's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services.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36987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19876</TotalTime>
  <Words>536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CHANNEL  USAGE</vt:lpstr>
      <vt:lpstr>CALL CENTER DISTRIBUTION BY LOCATION </vt:lpstr>
      <vt:lpstr>      CALL DURATION ACROSS CHANNELS IN MINS</vt:lpstr>
      <vt:lpstr>NUMBER OF COMPLAINTS TO CHANNEL CALL CENTER </vt:lpstr>
      <vt:lpstr>            CUSTOMER SENTIMENT ANALYSIS COUNT</vt:lpstr>
      <vt:lpstr>SLA COMPLIANCE COUNT</vt:lpstr>
      <vt:lpstr>SUMMARY AND 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57</cp:revision>
  <dcterms:created xsi:type="dcterms:W3CDTF">2025-01-04T15:38:11Z</dcterms:created>
  <dcterms:modified xsi:type="dcterms:W3CDTF">2025-01-18T10:54:48Z</dcterms:modified>
</cp:coreProperties>
</file>