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059AD-998D-4AC6-92E8-48C5ED58ADF8}" type="doc">
      <dgm:prSet loTypeId="urn:microsoft.com/office/officeart/2005/8/layout/matrix3" loCatId="matrix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de-CH"/>
        </a:p>
      </dgm:t>
    </dgm:pt>
    <dgm:pt modelId="{581A7557-6035-48B8-AEB7-0310DBE72979}">
      <dgm:prSet phldrT="[Text]" custT="1"/>
      <dgm:spPr>
        <a:solidFill>
          <a:srgbClr val="00B050"/>
        </a:solidFill>
      </dgm:spPr>
      <dgm:t>
        <a:bodyPr/>
        <a:lstStyle/>
        <a:p>
          <a:r>
            <a:rPr lang="de-CH" sz="1800" dirty="0" smtClean="0"/>
            <a:t>Funktionierendes System</a:t>
          </a:r>
        </a:p>
        <a:p>
          <a:r>
            <a:rPr lang="de-CH" sz="1800" dirty="0" smtClean="0"/>
            <a:t>Prozesse allen bekannt</a:t>
          </a:r>
        </a:p>
        <a:p>
          <a:r>
            <a:rPr lang="de-CH" sz="1800" dirty="0" smtClean="0"/>
            <a:t>Geringe Investitionen</a:t>
          </a:r>
        </a:p>
        <a:p>
          <a:r>
            <a:rPr lang="de-CH" sz="1800" dirty="0" smtClean="0"/>
            <a:t>Autonomes System</a:t>
          </a:r>
        </a:p>
        <a:p>
          <a:endParaRPr lang="de-CH" sz="1800" dirty="0"/>
        </a:p>
      </dgm:t>
    </dgm:pt>
    <dgm:pt modelId="{55DC75F1-7DF1-40E3-BAA0-F91C427D6C03}" type="parTrans" cxnId="{6BC38C10-6B2C-49E7-8955-0EEC2D487E1C}">
      <dgm:prSet/>
      <dgm:spPr/>
      <dgm:t>
        <a:bodyPr/>
        <a:lstStyle/>
        <a:p>
          <a:endParaRPr lang="de-CH"/>
        </a:p>
      </dgm:t>
    </dgm:pt>
    <dgm:pt modelId="{C2258D16-E4EB-4ED4-BE99-2927B210E56C}" type="sibTrans" cxnId="{6BC38C10-6B2C-49E7-8955-0EEC2D487E1C}">
      <dgm:prSet/>
      <dgm:spPr/>
      <dgm:t>
        <a:bodyPr/>
        <a:lstStyle/>
        <a:p>
          <a:endParaRPr lang="de-CH"/>
        </a:p>
      </dgm:t>
    </dgm:pt>
    <dgm:pt modelId="{5E06C9FA-8206-495B-A962-4D99D086E0DF}">
      <dgm:prSet phldrT="[Text]" custT="1"/>
      <dgm:spPr>
        <a:solidFill>
          <a:srgbClr val="0070C0"/>
        </a:solidFill>
      </dgm:spPr>
      <dgm:t>
        <a:bodyPr/>
        <a:lstStyle/>
        <a:p>
          <a:r>
            <a:rPr lang="de-CH" sz="1800" dirty="0" smtClean="0"/>
            <a:t>Modernes System</a:t>
          </a:r>
        </a:p>
        <a:p>
          <a:r>
            <a:rPr lang="de-CH" sz="1800" dirty="0" smtClean="0"/>
            <a:t>Geringer Wartungskosten</a:t>
          </a:r>
        </a:p>
        <a:p>
          <a:r>
            <a:rPr lang="de-CH" sz="1800" dirty="0" smtClean="0"/>
            <a:t>Zentrale Verwaltung</a:t>
          </a:r>
        </a:p>
        <a:p>
          <a:r>
            <a:rPr lang="de-CH" sz="1800" dirty="0" smtClean="0"/>
            <a:t>Effizientere Logistik</a:t>
          </a:r>
        </a:p>
        <a:p>
          <a:r>
            <a:rPr lang="de-CH" sz="1800" dirty="0" smtClean="0"/>
            <a:t>KPI Gewinnung</a:t>
          </a:r>
        </a:p>
        <a:p>
          <a:r>
            <a:rPr lang="de-CH" sz="1800" dirty="0" smtClean="0"/>
            <a:t>Prozesse Optimierung</a:t>
          </a:r>
          <a:endParaRPr lang="de-CH" sz="1800" dirty="0"/>
        </a:p>
      </dgm:t>
    </dgm:pt>
    <dgm:pt modelId="{72854857-FDCB-4091-B6EC-E6FF6472CECC}" type="parTrans" cxnId="{7F4E0B4D-3A7D-47FE-B555-A99F1994F515}">
      <dgm:prSet/>
      <dgm:spPr/>
      <dgm:t>
        <a:bodyPr/>
        <a:lstStyle/>
        <a:p>
          <a:endParaRPr lang="de-CH"/>
        </a:p>
      </dgm:t>
    </dgm:pt>
    <dgm:pt modelId="{419FE391-43FD-4001-AC20-836545B8B123}" type="sibTrans" cxnId="{7F4E0B4D-3A7D-47FE-B555-A99F1994F515}">
      <dgm:prSet/>
      <dgm:spPr/>
      <dgm:t>
        <a:bodyPr/>
        <a:lstStyle/>
        <a:p>
          <a:endParaRPr lang="de-CH"/>
        </a:p>
      </dgm:t>
    </dgm:pt>
    <dgm:pt modelId="{CCF03F25-5E43-4EC7-ABEB-2D4BE9E0CF0F}">
      <dgm:prSet phldrT="[Text]" custT="1"/>
      <dgm:spPr>
        <a:solidFill>
          <a:srgbClr val="FF0000"/>
        </a:solidFill>
      </dgm:spPr>
      <dgm:t>
        <a:bodyPr/>
        <a:lstStyle/>
        <a:p>
          <a:r>
            <a:rPr lang="de-CH" sz="1800" dirty="0" smtClean="0"/>
            <a:t>Altes Kassensystem</a:t>
          </a:r>
        </a:p>
        <a:p>
          <a:r>
            <a:rPr lang="de-CH" sz="1800" dirty="0" smtClean="0"/>
            <a:t>Dezentral kaum Synergien</a:t>
          </a:r>
        </a:p>
        <a:p>
          <a:r>
            <a:rPr lang="de-CH" sz="1800" dirty="0" smtClean="0"/>
            <a:t>Fehleranfällig</a:t>
          </a:r>
        </a:p>
        <a:p>
          <a:r>
            <a:rPr lang="de-CH" sz="1800" dirty="0" smtClean="0"/>
            <a:t>Verwaltungsaufwand</a:t>
          </a:r>
          <a:endParaRPr lang="de-CH" sz="1800" dirty="0"/>
        </a:p>
      </dgm:t>
    </dgm:pt>
    <dgm:pt modelId="{D891AA2C-20EC-46EA-A4D9-DBACC63EDFD3}" type="parTrans" cxnId="{D338E77E-C6E0-42F9-964E-E0842E1050CC}">
      <dgm:prSet/>
      <dgm:spPr/>
      <dgm:t>
        <a:bodyPr/>
        <a:lstStyle/>
        <a:p>
          <a:endParaRPr lang="de-CH"/>
        </a:p>
      </dgm:t>
    </dgm:pt>
    <dgm:pt modelId="{E3D3C199-3FD5-4240-BF9A-3EA2322BFE98}" type="sibTrans" cxnId="{D338E77E-C6E0-42F9-964E-E0842E1050CC}">
      <dgm:prSet/>
      <dgm:spPr/>
      <dgm:t>
        <a:bodyPr/>
        <a:lstStyle/>
        <a:p>
          <a:endParaRPr lang="de-CH"/>
        </a:p>
      </dgm:t>
    </dgm:pt>
    <dgm:pt modelId="{D62DE01F-C050-4D9C-9C6E-AE27B2FFC866}">
      <dgm:prSet phldrT="[Text]" custT="1"/>
      <dgm:spPr>
        <a:solidFill>
          <a:srgbClr val="FF3300"/>
        </a:solidFill>
      </dgm:spPr>
      <dgm:t>
        <a:bodyPr/>
        <a:lstStyle/>
        <a:p>
          <a:r>
            <a:rPr lang="de-CH" sz="1800" dirty="0" smtClean="0"/>
            <a:t>Schulungsaufwand</a:t>
          </a:r>
        </a:p>
        <a:p>
          <a:r>
            <a:rPr lang="de-CH" sz="1800" dirty="0" smtClean="0"/>
            <a:t>Akzeptanz Mitarbeiter</a:t>
          </a:r>
        </a:p>
        <a:p>
          <a:r>
            <a:rPr lang="de-CH" sz="1800" dirty="0" smtClean="0"/>
            <a:t>Hohe Investitionen</a:t>
          </a:r>
        </a:p>
        <a:p>
          <a:r>
            <a:rPr lang="de-CH" sz="1800" dirty="0" smtClean="0"/>
            <a:t>Neue Prozesse</a:t>
          </a:r>
        </a:p>
        <a:p>
          <a:r>
            <a:rPr lang="de-CH" sz="1800" dirty="0" smtClean="0"/>
            <a:t>Ressourcen</a:t>
          </a:r>
          <a:endParaRPr lang="de-CH" sz="1800" dirty="0"/>
        </a:p>
      </dgm:t>
    </dgm:pt>
    <dgm:pt modelId="{197D605A-20DB-4E52-812A-ECE4B5140F1F}" type="parTrans" cxnId="{B4A5D924-4497-42DF-92C3-62CF5B98FFD0}">
      <dgm:prSet/>
      <dgm:spPr/>
      <dgm:t>
        <a:bodyPr/>
        <a:lstStyle/>
        <a:p>
          <a:endParaRPr lang="de-CH"/>
        </a:p>
      </dgm:t>
    </dgm:pt>
    <dgm:pt modelId="{247077BA-0756-49E0-B5A5-3D0FBE5C3939}" type="sibTrans" cxnId="{B4A5D924-4497-42DF-92C3-62CF5B98FFD0}">
      <dgm:prSet/>
      <dgm:spPr/>
      <dgm:t>
        <a:bodyPr/>
        <a:lstStyle/>
        <a:p>
          <a:endParaRPr lang="de-CH"/>
        </a:p>
      </dgm:t>
    </dgm:pt>
    <dgm:pt modelId="{F4F11B9B-6121-4D3A-BB5E-D084FCCC654F}" type="pres">
      <dgm:prSet presAssocID="{44E059AD-998D-4AC6-92E8-48C5ED58ADF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AEFB491-B53C-4385-B316-4FEDD9E1896C}" type="pres">
      <dgm:prSet presAssocID="{44E059AD-998D-4AC6-92E8-48C5ED58ADF8}" presName="diamond" presStyleLbl="bgShp" presStyleIdx="0" presStyleCnt="1"/>
      <dgm:spPr/>
    </dgm:pt>
    <dgm:pt modelId="{05EBAF37-1FD9-4714-8644-B5B7CB3C12BA}" type="pres">
      <dgm:prSet presAssocID="{44E059AD-998D-4AC6-92E8-48C5ED58ADF8}" presName="quad1" presStyleLbl="node1" presStyleIdx="0" presStyleCnt="4" custScaleX="168212" custScaleY="99844" custLinFactNeighborX="-50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1134283-FCBA-447D-9992-7C09AC4A6E42}" type="pres">
      <dgm:prSet presAssocID="{44E059AD-998D-4AC6-92E8-48C5ED58ADF8}" presName="quad2" presStyleLbl="node1" presStyleIdx="1" presStyleCnt="4" custScaleX="168195" custLinFactNeighborX="477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434A224-E0CA-415C-B929-1309308E012F}" type="pres">
      <dgm:prSet presAssocID="{44E059AD-998D-4AC6-92E8-48C5ED58ADF8}" presName="quad3" presStyleLbl="node1" presStyleIdx="2" presStyleCnt="4" custScaleX="168212" custLinFactNeighborX="-50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774264D-EBDC-439D-B2B4-ACE08AD2FBD4}" type="pres">
      <dgm:prSet presAssocID="{44E059AD-998D-4AC6-92E8-48C5ED58ADF8}" presName="quad4" presStyleLbl="node1" presStyleIdx="3" presStyleCnt="4" custScaleX="168212" custLinFactNeighborX="477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BF4DD4BB-2442-44D5-8073-3C514E1C1E4A}" type="presOf" srcId="{44E059AD-998D-4AC6-92E8-48C5ED58ADF8}" destId="{F4F11B9B-6121-4D3A-BB5E-D084FCCC654F}" srcOrd="0" destOrd="0" presId="urn:microsoft.com/office/officeart/2005/8/layout/matrix3"/>
    <dgm:cxn modelId="{2128D33E-D432-48E9-B32B-475CB4458361}" type="presOf" srcId="{CCF03F25-5E43-4EC7-ABEB-2D4BE9E0CF0F}" destId="{A434A224-E0CA-415C-B929-1309308E012F}" srcOrd="0" destOrd="0" presId="urn:microsoft.com/office/officeart/2005/8/layout/matrix3"/>
    <dgm:cxn modelId="{B4A5D924-4497-42DF-92C3-62CF5B98FFD0}" srcId="{44E059AD-998D-4AC6-92E8-48C5ED58ADF8}" destId="{D62DE01F-C050-4D9C-9C6E-AE27B2FFC866}" srcOrd="3" destOrd="0" parTransId="{197D605A-20DB-4E52-812A-ECE4B5140F1F}" sibTransId="{247077BA-0756-49E0-B5A5-3D0FBE5C3939}"/>
    <dgm:cxn modelId="{D338E77E-C6E0-42F9-964E-E0842E1050CC}" srcId="{44E059AD-998D-4AC6-92E8-48C5ED58ADF8}" destId="{CCF03F25-5E43-4EC7-ABEB-2D4BE9E0CF0F}" srcOrd="2" destOrd="0" parTransId="{D891AA2C-20EC-46EA-A4D9-DBACC63EDFD3}" sibTransId="{E3D3C199-3FD5-4240-BF9A-3EA2322BFE98}"/>
    <dgm:cxn modelId="{6BC38C10-6B2C-49E7-8955-0EEC2D487E1C}" srcId="{44E059AD-998D-4AC6-92E8-48C5ED58ADF8}" destId="{581A7557-6035-48B8-AEB7-0310DBE72979}" srcOrd="0" destOrd="0" parTransId="{55DC75F1-7DF1-40E3-BAA0-F91C427D6C03}" sibTransId="{C2258D16-E4EB-4ED4-BE99-2927B210E56C}"/>
    <dgm:cxn modelId="{7F4E0B4D-3A7D-47FE-B555-A99F1994F515}" srcId="{44E059AD-998D-4AC6-92E8-48C5ED58ADF8}" destId="{5E06C9FA-8206-495B-A962-4D99D086E0DF}" srcOrd="1" destOrd="0" parTransId="{72854857-FDCB-4091-B6EC-E6FF6472CECC}" sibTransId="{419FE391-43FD-4001-AC20-836545B8B123}"/>
    <dgm:cxn modelId="{DA1F81C4-D9B7-493E-A415-F9D5FB5CFC14}" type="presOf" srcId="{581A7557-6035-48B8-AEB7-0310DBE72979}" destId="{05EBAF37-1FD9-4714-8644-B5B7CB3C12BA}" srcOrd="0" destOrd="0" presId="urn:microsoft.com/office/officeart/2005/8/layout/matrix3"/>
    <dgm:cxn modelId="{860C0BAA-D3CD-4308-BDD5-686D34C4CABF}" type="presOf" srcId="{5E06C9FA-8206-495B-A962-4D99D086E0DF}" destId="{E1134283-FCBA-447D-9992-7C09AC4A6E42}" srcOrd="0" destOrd="0" presId="urn:microsoft.com/office/officeart/2005/8/layout/matrix3"/>
    <dgm:cxn modelId="{C6D7AE39-9801-487F-A178-0EB0FCB2B9DF}" type="presOf" srcId="{D62DE01F-C050-4D9C-9C6E-AE27B2FFC866}" destId="{1774264D-EBDC-439D-B2B4-ACE08AD2FBD4}" srcOrd="0" destOrd="0" presId="urn:microsoft.com/office/officeart/2005/8/layout/matrix3"/>
    <dgm:cxn modelId="{76936F7F-7194-4904-9A40-F9F71DD666AC}" type="presParOf" srcId="{F4F11B9B-6121-4D3A-BB5E-D084FCCC654F}" destId="{FAEFB491-B53C-4385-B316-4FEDD9E1896C}" srcOrd="0" destOrd="0" presId="urn:microsoft.com/office/officeart/2005/8/layout/matrix3"/>
    <dgm:cxn modelId="{AD635A0A-B1EC-4B98-8375-5C2292A155B1}" type="presParOf" srcId="{F4F11B9B-6121-4D3A-BB5E-D084FCCC654F}" destId="{05EBAF37-1FD9-4714-8644-B5B7CB3C12BA}" srcOrd="1" destOrd="0" presId="urn:microsoft.com/office/officeart/2005/8/layout/matrix3"/>
    <dgm:cxn modelId="{F77A517A-B67C-43E3-9B2D-6699643CF9F1}" type="presParOf" srcId="{F4F11B9B-6121-4D3A-BB5E-D084FCCC654F}" destId="{E1134283-FCBA-447D-9992-7C09AC4A6E42}" srcOrd="2" destOrd="0" presId="urn:microsoft.com/office/officeart/2005/8/layout/matrix3"/>
    <dgm:cxn modelId="{F78CA530-4C14-4694-AF13-8031BE8CBDDC}" type="presParOf" srcId="{F4F11B9B-6121-4D3A-BB5E-D084FCCC654F}" destId="{A434A224-E0CA-415C-B929-1309308E012F}" srcOrd="3" destOrd="0" presId="urn:microsoft.com/office/officeart/2005/8/layout/matrix3"/>
    <dgm:cxn modelId="{2015A62F-6768-42EE-8BA9-717A0A3734CE}" type="presParOf" srcId="{F4F11B9B-6121-4D3A-BB5E-D084FCCC654F}" destId="{1774264D-EBDC-439D-B2B4-ACE08AD2FB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FB491-B53C-4385-B316-4FEDD9E1896C}">
      <dsp:nvSpPr>
        <dsp:cNvPr id="0" name=""/>
        <dsp:cNvSpPr/>
      </dsp:nvSpPr>
      <dsp:spPr>
        <a:xfrm>
          <a:off x="3190081" y="0"/>
          <a:ext cx="5454650" cy="545465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EBAF37-1FD9-4714-8644-B5B7CB3C12BA}">
      <dsp:nvSpPr>
        <dsp:cNvPr id="0" name=""/>
        <dsp:cNvSpPr/>
      </dsp:nvSpPr>
      <dsp:spPr>
        <a:xfrm>
          <a:off x="1915926" y="518191"/>
          <a:ext cx="3578396" cy="2123994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Funktionierendes System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Prozesse allen bekannt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Geringe Investitionen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Autonomes System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800" kern="1200" dirty="0"/>
        </a:p>
      </dsp:txBody>
      <dsp:txXfrm>
        <a:off x="2019611" y="621876"/>
        <a:ext cx="3371026" cy="1916624"/>
      </dsp:txXfrm>
    </dsp:sp>
    <dsp:sp modelId="{E1134283-FCBA-447D-9992-7C09AC4A6E42}">
      <dsp:nvSpPr>
        <dsp:cNvPr id="0" name=""/>
        <dsp:cNvSpPr/>
      </dsp:nvSpPr>
      <dsp:spPr>
        <a:xfrm>
          <a:off x="6289870" y="518191"/>
          <a:ext cx="3578034" cy="2127313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Modernes System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Geringer Wartungskosten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Zentrale Verwaltung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Effizientere Logistik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KPI Gewinnung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Prozesse Optimierung</a:t>
          </a:r>
          <a:endParaRPr lang="de-CH" sz="1800" kern="1200" dirty="0"/>
        </a:p>
      </dsp:txBody>
      <dsp:txXfrm>
        <a:off x="6393717" y="622038"/>
        <a:ext cx="3370340" cy="1919619"/>
      </dsp:txXfrm>
    </dsp:sp>
    <dsp:sp modelId="{A434A224-E0CA-415C-B929-1309308E012F}">
      <dsp:nvSpPr>
        <dsp:cNvPr id="0" name=""/>
        <dsp:cNvSpPr/>
      </dsp:nvSpPr>
      <dsp:spPr>
        <a:xfrm>
          <a:off x="1915926" y="2809144"/>
          <a:ext cx="3578396" cy="2127313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Altes Kassensystem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Dezentral kaum Synergien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Fehleranfällig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Verwaltungsaufwand</a:t>
          </a:r>
          <a:endParaRPr lang="de-CH" sz="1800" kern="1200" dirty="0"/>
        </a:p>
      </dsp:txBody>
      <dsp:txXfrm>
        <a:off x="2019773" y="2912991"/>
        <a:ext cx="3370702" cy="1919619"/>
      </dsp:txXfrm>
    </dsp:sp>
    <dsp:sp modelId="{1774264D-EBDC-439D-B2B4-ACE08AD2FBD4}">
      <dsp:nvSpPr>
        <dsp:cNvPr id="0" name=""/>
        <dsp:cNvSpPr/>
      </dsp:nvSpPr>
      <dsp:spPr>
        <a:xfrm>
          <a:off x="6289689" y="2809144"/>
          <a:ext cx="3578396" cy="2127313"/>
        </a:xfrm>
        <a:prstGeom prst="roundRect">
          <a:avLst/>
        </a:prstGeom>
        <a:solidFill>
          <a:srgbClr val="FF3300"/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Schulungsaufwand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Akzeptanz Mitarbeiter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Hohe Investitionen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Neue Prozesse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Ressourcen</a:t>
          </a:r>
          <a:endParaRPr lang="de-CH" sz="1800" kern="1200" dirty="0"/>
        </a:p>
      </dsp:txBody>
      <dsp:txXfrm>
        <a:off x="6393536" y="2912991"/>
        <a:ext cx="3370702" cy="191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Fallstudie </a:t>
            </a:r>
            <a:r>
              <a:rPr lang="de-CH" dirty="0" err="1" smtClean="0"/>
              <a:t>Electronica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Problemlösungszyklus für das Bewirtschaftungssystem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60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Aktuelle Situation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30 Verkaufslokale Schweiz</a:t>
            </a:r>
          </a:p>
          <a:p>
            <a:r>
              <a:rPr lang="de-CH" dirty="0" smtClean="0"/>
              <a:t>Dezentrale Logistik</a:t>
            </a:r>
          </a:p>
          <a:p>
            <a:r>
              <a:rPr lang="de-CH" dirty="0" smtClean="0"/>
              <a:t>Warenlager in Lokale</a:t>
            </a:r>
          </a:p>
          <a:p>
            <a:r>
              <a:rPr lang="de-CH" dirty="0" smtClean="0"/>
              <a:t>Beträge &gt; 300.- Verträge notwendig</a:t>
            </a:r>
          </a:p>
          <a:p>
            <a:r>
              <a:rPr lang="de-CH" dirty="0" smtClean="0"/>
              <a:t>Alle Cash und Mietgeschäfte im Lokal</a:t>
            </a:r>
          </a:p>
          <a:p>
            <a:r>
              <a:rPr lang="de-CH" dirty="0" smtClean="0"/>
              <a:t>Veraltetes Kassensystem</a:t>
            </a:r>
          </a:p>
          <a:p>
            <a:r>
              <a:rPr lang="de-CH" dirty="0" smtClean="0"/>
              <a:t>Daten in der Nacht übermittelt</a:t>
            </a:r>
          </a:p>
          <a:p>
            <a:r>
              <a:rPr lang="de-CH" dirty="0" smtClean="0"/>
              <a:t>Daten müssen kontrolliert und ergänzt werden</a:t>
            </a:r>
          </a:p>
          <a:p>
            <a:r>
              <a:rPr lang="de-CH" dirty="0" smtClean="0"/>
              <a:t>Informatik, Verkauf, Einkauf &amp; Logistik, Finanz &amp; Rechnungswesen, Reparatur, Kundenservice </a:t>
            </a:r>
            <a:r>
              <a:rPr lang="de-CH" smtClean="0"/>
              <a:t>&amp; Administration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1399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SWOT Analyse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54002"/>
              </p:ext>
            </p:extLst>
          </p:nvPr>
        </p:nvGraphicFramePr>
        <p:xfrm>
          <a:off x="0" y="1219200"/>
          <a:ext cx="11834813" cy="545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6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Integriertes Warenbewirtschaftungssystem (Waren- und Geld Input/-output)</a:t>
            </a:r>
          </a:p>
          <a:p>
            <a:r>
              <a:rPr lang="de-CH" dirty="0" smtClean="0"/>
              <a:t>Schnittstelle für alle Umliegende Systeme</a:t>
            </a:r>
          </a:p>
          <a:p>
            <a:r>
              <a:rPr lang="de-CH" dirty="0" smtClean="0"/>
              <a:t>Warenbestände aktuell und zeitnah (max. 15 min)</a:t>
            </a:r>
          </a:p>
          <a:p>
            <a:r>
              <a:rPr lang="de-CH" dirty="0" smtClean="0"/>
              <a:t>Hardware, Software &amp; Kommunikationsmittel zukunftsgerichtet (mind. 5 Jahre)</a:t>
            </a:r>
          </a:p>
          <a:p>
            <a:r>
              <a:rPr lang="de-CH" dirty="0" smtClean="0"/>
              <a:t>Ab Herbst des nächsten Jahres Betriebsbereit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222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Stammdatenpflege</a:t>
            </a:r>
          </a:p>
          <a:p>
            <a:r>
              <a:rPr lang="de-CH" dirty="0" smtClean="0"/>
              <a:t>BI</a:t>
            </a:r>
          </a:p>
          <a:p>
            <a:r>
              <a:rPr lang="de-CH" dirty="0" smtClean="0"/>
              <a:t>Bestellwesen</a:t>
            </a:r>
          </a:p>
          <a:p>
            <a:r>
              <a:rPr lang="de-CH" dirty="0" smtClean="0"/>
              <a:t>Zentrale Logistik (Strichcode, Etiketten)</a:t>
            </a:r>
          </a:p>
          <a:p>
            <a:r>
              <a:rPr lang="de-CH" dirty="0" smtClean="0"/>
              <a:t>Zahlungs- und Verrechnungsmodul</a:t>
            </a:r>
          </a:p>
          <a:p>
            <a:r>
              <a:rPr lang="de-CH" dirty="0" smtClean="0"/>
              <a:t>Schulung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747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Lösungsvariante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Eigenentwicklung</a:t>
            </a:r>
          </a:p>
          <a:p>
            <a:pPr lvl="1"/>
            <a:r>
              <a:rPr lang="de-CH" dirty="0" smtClean="0"/>
              <a:t>Internes </a:t>
            </a:r>
            <a:r>
              <a:rPr lang="de-CH" dirty="0" err="1" smtClean="0"/>
              <a:t>Know-How</a:t>
            </a:r>
            <a:r>
              <a:rPr lang="de-CH" dirty="0" smtClean="0"/>
              <a:t> nutzen</a:t>
            </a:r>
          </a:p>
          <a:p>
            <a:pPr lvl="1"/>
            <a:r>
              <a:rPr lang="de-CH" dirty="0" err="1" smtClean="0"/>
              <a:t>Know-How</a:t>
            </a:r>
            <a:r>
              <a:rPr lang="de-CH" dirty="0" smtClean="0"/>
              <a:t> bleibt intern</a:t>
            </a:r>
          </a:p>
          <a:p>
            <a:pPr lvl="1"/>
            <a:r>
              <a:rPr lang="de-CH" dirty="0" smtClean="0"/>
              <a:t>Besser </a:t>
            </a:r>
            <a:r>
              <a:rPr lang="de-CH" dirty="0" err="1" smtClean="0"/>
              <a:t>Wartbar</a:t>
            </a:r>
            <a:endParaRPr lang="de-CH" dirty="0" smtClean="0"/>
          </a:p>
          <a:p>
            <a:pPr lvl="1"/>
            <a:r>
              <a:rPr lang="de-CH" dirty="0" smtClean="0"/>
              <a:t>Keine Abhängigkeit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Ressourcen gebunden</a:t>
            </a:r>
          </a:p>
          <a:p>
            <a:pPr lvl="1"/>
            <a:r>
              <a:rPr lang="de-CH" dirty="0" smtClean="0"/>
              <a:t>Ressourcen Konflikte</a:t>
            </a:r>
          </a:p>
          <a:p>
            <a:pPr lvl="1"/>
            <a:r>
              <a:rPr lang="de-CH" dirty="0" smtClean="0"/>
              <a:t>Terminplan zieht sich in die Länge</a:t>
            </a:r>
          </a:p>
          <a:p>
            <a:pPr lvl="1"/>
            <a:r>
              <a:rPr lang="de-CH" dirty="0" smtClean="0"/>
              <a:t>Kosten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23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Lösungsvariante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Branchensoftware (z.B. SAP)</a:t>
            </a:r>
          </a:p>
          <a:p>
            <a:pPr lvl="1"/>
            <a:r>
              <a:rPr lang="de-CH" dirty="0" smtClean="0"/>
              <a:t>Zeitgewinn</a:t>
            </a:r>
          </a:p>
          <a:p>
            <a:pPr lvl="1"/>
            <a:r>
              <a:rPr lang="de-CH" dirty="0" smtClean="0"/>
              <a:t>Qualität</a:t>
            </a:r>
          </a:p>
          <a:p>
            <a:pPr lvl="1"/>
            <a:r>
              <a:rPr lang="de-CH" dirty="0" smtClean="0"/>
              <a:t>Niedrige Kosten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Abhängig</a:t>
            </a:r>
          </a:p>
          <a:p>
            <a:pPr lvl="1"/>
            <a:r>
              <a:rPr lang="de-CH" dirty="0" smtClean="0"/>
              <a:t>Eingeschränkte Wartbarkeit</a:t>
            </a:r>
          </a:p>
          <a:p>
            <a:pPr lvl="1"/>
            <a:r>
              <a:rPr lang="de-CH" dirty="0" smtClean="0"/>
              <a:t>Änderungen kosten mehr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13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Lösungen müssen noch detaillierter bewertet werden</a:t>
            </a:r>
          </a:p>
          <a:p>
            <a:r>
              <a:rPr lang="de-CH" dirty="0" smtClean="0"/>
              <a:t>Nutzwertanalyse</a:t>
            </a:r>
          </a:p>
          <a:p>
            <a:r>
              <a:rPr lang="de-CH" dirty="0" smtClean="0"/>
              <a:t>Risikobewertung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116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Danke für die Aufmerksamkeit</a:t>
            </a:r>
            <a:endParaRPr lang="de-CH" dirty="0"/>
          </a:p>
        </p:txBody>
      </p:sp>
      <p:pic>
        <p:nvPicPr>
          <p:cNvPr id="4" name="Picture 2" descr="http://www.thinkoutsideyourbox.net/wp-content/uploads/Bild-10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84" y="2133600"/>
            <a:ext cx="561065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9305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213</Words>
  <Application>Microsoft Office PowerPoint</Application>
  <PresentationFormat>Breitbild</PresentationFormat>
  <Paragraphs>70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Fetzen</vt:lpstr>
      <vt:lpstr>Fallstudie Electronica</vt:lpstr>
      <vt:lpstr>Aktuelle Situation</vt:lpstr>
      <vt:lpstr>SWOT Analyse</vt:lpstr>
      <vt:lpstr>Ziele I</vt:lpstr>
      <vt:lpstr>Ziele II</vt:lpstr>
      <vt:lpstr>Lösungsvariante I</vt:lpstr>
      <vt:lpstr>Lösungsvariante II</vt:lpstr>
      <vt:lpstr>Schlusswort</vt:lpstr>
      <vt:lpstr>Danke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Electronica</dc:title>
  <dc:creator>Sandro Dallo</dc:creator>
  <cp:lastModifiedBy>Sandro Dallo</cp:lastModifiedBy>
  <cp:revision>23</cp:revision>
  <dcterms:created xsi:type="dcterms:W3CDTF">2013-06-06T18:58:27Z</dcterms:created>
  <dcterms:modified xsi:type="dcterms:W3CDTF">2013-06-07T19:32:45Z</dcterms:modified>
</cp:coreProperties>
</file>