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2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3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5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4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9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6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FE3B-5BC4-4C7C-B5BE-04E24B0C96B9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136B-4267-4809-A496-FACCF7B77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713" y="421844"/>
            <a:ext cx="650377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NON-IMMIGRATION CASES</a:t>
            </a:r>
          </a:p>
          <a:p>
            <a:r>
              <a:rPr lang="en-GB" dirty="0" smtClean="0"/>
              <a:t>YS, yield strategy – high growth yield at the cost of low growth rate</a:t>
            </a:r>
          </a:p>
          <a:p>
            <a:r>
              <a:rPr lang="en-GB" dirty="0" smtClean="0"/>
              <a:t>RS, rate strategy – high growth rate at the cost of low growth yield.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Use LHS to design an experiment  for various parameter combinations  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19693"/>
              </p:ext>
            </p:extLst>
          </p:nvPr>
        </p:nvGraphicFramePr>
        <p:xfrm>
          <a:off x="1843470" y="2559769"/>
          <a:ext cx="64948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56"/>
                <a:gridCol w="2164956"/>
                <a:gridCol w="2164956"/>
              </a:tblGrid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5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492" y="1267253"/>
            <a:ext cx="386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 smtClean="0"/>
              <a:t>Y</a:t>
            </a:r>
            <a:r>
              <a:rPr lang="en-GB" sz="5400" baseline="30000" dirty="0" smtClean="0"/>
              <a:t>_{480 x51283 x 2}</a:t>
            </a:r>
            <a:r>
              <a:rPr lang="en-GB" sz="5400" dirty="0" smtClean="0"/>
              <a:t> </a:t>
            </a:r>
            <a:endParaRPr lang="en-GB" sz="5400" dirty="0"/>
          </a:p>
        </p:txBody>
      </p:sp>
      <p:sp>
        <p:nvSpPr>
          <p:cNvPr id="3" name="Right Arrow 2"/>
          <p:cNvSpPr/>
          <p:nvPr/>
        </p:nvSpPr>
        <p:spPr>
          <a:xfrm>
            <a:off x="4651781" y="14404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472971" y="1267253"/>
            <a:ext cx="32664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 smtClean="0"/>
              <a:t>Y’</a:t>
            </a:r>
            <a:r>
              <a:rPr lang="en-GB" sz="5400" baseline="30000" dirty="0" smtClean="0"/>
              <a:t>_{</a:t>
            </a:r>
            <a:r>
              <a:rPr lang="en-GB" sz="5400" baseline="30000" dirty="0"/>
              <a:t>480 </a:t>
            </a:r>
            <a:r>
              <a:rPr lang="en-GB" sz="5400" baseline="30000" dirty="0" smtClean="0"/>
              <a:t>x5 </a:t>
            </a:r>
            <a:r>
              <a:rPr lang="en-GB" sz="5400" baseline="30000" dirty="0"/>
              <a:t>x </a:t>
            </a:r>
            <a:r>
              <a:rPr lang="en-GB" sz="5400" baseline="30000" dirty="0" smtClean="0"/>
              <a:t>2}</a:t>
            </a:r>
            <a:r>
              <a:rPr lang="en-GB" sz="5400" dirty="0" smtClean="0"/>
              <a:t> </a:t>
            </a:r>
            <a:endParaRPr lang="en-GB" sz="5400" dirty="0"/>
          </a:p>
        </p:txBody>
      </p:sp>
      <p:sp>
        <p:nvSpPr>
          <p:cNvPr id="5" name="Rectangle 4"/>
          <p:cNvSpPr/>
          <p:nvPr/>
        </p:nvSpPr>
        <p:spPr>
          <a:xfrm>
            <a:off x="351751" y="3549130"/>
            <a:ext cx="40414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 smtClean="0"/>
              <a:t>X</a:t>
            </a:r>
            <a:r>
              <a:rPr lang="en-GB" sz="5400" baseline="30000" dirty="0" smtClean="0"/>
              <a:t>_{</a:t>
            </a:r>
            <a:r>
              <a:rPr lang="en-GB" sz="5400" baseline="30000" dirty="0"/>
              <a:t>480 x51283 x 2}</a:t>
            </a:r>
            <a:r>
              <a:rPr lang="en-GB" sz="5400" dirty="0"/>
              <a:t> </a:t>
            </a:r>
            <a:endParaRPr lang="en-GB" sz="5400" dirty="0"/>
          </a:p>
        </p:txBody>
      </p:sp>
      <p:sp>
        <p:nvSpPr>
          <p:cNvPr id="6" name="Rectangle 5"/>
          <p:cNvSpPr/>
          <p:nvPr/>
        </p:nvSpPr>
        <p:spPr>
          <a:xfrm>
            <a:off x="6250550" y="3506909"/>
            <a:ext cx="32737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 smtClean="0"/>
              <a:t>X’</a:t>
            </a:r>
            <a:r>
              <a:rPr lang="en-GB" sz="5400" baseline="30000" dirty="0" smtClean="0"/>
              <a:t>_{</a:t>
            </a:r>
            <a:r>
              <a:rPr lang="en-GB" sz="5400" baseline="30000" dirty="0"/>
              <a:t>480 </a:t>
            </a:r>
            <a:r>
              <a:rPr lang="en-GB" sz="5400" baseline="30000" dirty="0" smtClean="0"/>
              <a:t>x5 </a:t>
            </a:r>
            <a:r>
              <a:rPr lang="en-GB" sz="5400" baseline="30000" dirty="0"/>
              <a:t>x 2}</a:t>
            </a:r>
            <a:r>
              <a:rPr lang="en-GB" sz="5400" dirty="0"/>
              <a:t> </a:t>
            </a:r>
            <a:endParaRPr lang="en-GB" sz="5400" dirty="0"/>
          </a:p>
        </p:txBody>
      </p:sp>
      <p:sp>
        <p:nvSpPr>
          <p:cNvPr id="7" name="Right Arrow 6"/>
          <p:cNvSpPr/>
          <p:nvPr/>
        </p:nvSpPr>
        <p:spPr>
          <a:xfrm>
            <a:off x="4609158" y="36589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313459" y="38881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</a:rPr>
              <a:t>Output &amp; input transformation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30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1535" y="3205708"/>
            <a:ext cx="9860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summary(myPCA2[[2]])</a:t>
            </a:r>
          </a:p>
          <a:p>
            <a:r>
              <a:rPr lang="en-GB" dirty="0"/>
              <a:t>Importance of components:</a:t>
            </a:r>
          </a:p>
          <a:p>
            <a:r>
              <a:rPr lang="en-GB" dirty="0"/>
              <a:t>                            PC1      PC2       PC3       PC4       PC5</a:t>
            </a:r>
          </a:p>
          <a:p>
            <a:r>
              <a:rPr lang="en-GB" dirty="0"/>
              <a:t>Standard deviation     0.003014 0.001195 0.0007458 0.0005409 0.0004238</a:t>
            </a:r>
          </a:p>
          <a:p>
            <a:r>
              <a:rPr lang="en-GB" dirty="0"/>
              <a:t>Proportion of Variance 0.739740 0.116210 0.0452900 0.0238200 0.0146300</a:t>
            </a:r>
          </a:p>
          <a:p>
            <a:r>
              <a:rPr lang="en-GB" dirty="0"/>
              <a:t>Cumulative Proportion  0.739740 0.855950 0.9012500 0.9250700 0.9396900</a:t>
            </a:r>
          </a:p>
          <a:p>
            <a:r>
              <a:rPr lang="en-GB" dirty="0"/>
              <a:t>                             PC6       PC7       PC8       PC9      PC10</a:t>
            </a:r>
          </a:p>
          <a:p>
            <a:r>
              <a:rPr lang="en-GB" dirty="0"/>
              <a:t>Standard deviation     0.0003478 0.0002961 0.0002568 0.0002273 0.0002031</a:t>
            </a:r>
          </a:p>
          <a:p>
            <a:r>
              <a:rPr lang="en-GB" dirty="0"/>
              <a:t>Proportion of Variance 0.0098500 0.0071400 0.0053700 0.0042000 0.0033600</a:t>
            </a:r>
          </a:p>
          <a:p>
            <a:r>
              <a:rPr lang="en-GB" dirty="0"/>
              <a:t>Cumulative Proportion  0.9495400 0.9566800 0.9620500 0.9662600 0.9696100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399" y="532535"/>
            <a:ext cx="84314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Importance of components:</a:t>
            </a:r>
          </a:p>
          <a:p>
            <a:r>
              <a:rPr lang="en-GB" dirty="0"/>
              <a:t>                             </a:t>
            </a:r>
            <a:r>
              <a:rPr lang="en-GB" dirty="0" smtClean="0"/>
              <a:t>               PC1           PC2             PC3            </a:t>
            </a:r>
            <a:r>
              <a:rPr lang="en-GB" dirty="0"/>
              <a:t>PC4       PC5</a:t>
            </a:r>
          </a:p>
          <a:p>
            <a:r>
              <a:rPr lang="en-GB" dirty="0"/>
              <a:t>Standard deviation     </a:t>
            </a:r>
            <a:r>
              <a:rPr lang="en-GB" dirty="0" smtClean="0"/>
              <a:t>     2.639e-05 </a:t>
            </a:r>
            <a:r>
              <a:rPr lang="en-GB" dirty="0"/>
              <a:t>8.556e-06 5.171e-06 3.698e-06 2.881e-06</a:t>
            </a:r>
          </a:p>
          <a:p>
            <a:r>
              <a:rPr lang="en-GB" dirty="0"/>
              <a:t>Proportion of Variance </a:t>
            </a:r>
            <a:r>
              <a:rPr lang="en-GB" dirty="0" smtClean="0"/>
              <a:t>  8.172e-01 </a:t>
            </a:r>
            <a:r>
              <a:rPr lang="en-GB" dirty="0"/>
              <a:t>8.591e-02 3.139e-02 1.605e-02 9.740e-03</a:t>
            </a:r>
          </a:p>
          <a:p>
            <a:r>
              <a:rPr lang="en-GB" dirty="0"/>
              <a:t>Cumulative Proportion </a:t>
            </a:r>
            <a:r>
              <a:rPr lang="en-GB" dirty="0" smtClean="0"/>
              <a:t>  </a:t>
            </a:r>
            <a:r>
              <a:rPr lang="en-GB" dirty="0"/>
              <a:t>8.172e-01 9.032e-01 9.345e-01 9.506e-01 9.603e-01</a:t>
            </a:r>
          </a:p>
        </p:txBody>
      </p:sp>
    </p:spTree>
    <p:extLst>
      <p:ext uri="{BB962C8B-B14F-4D97-AF65-F5344CB8AC3E}">
        <p14:creationId xmlns:p14="http://schemas.microsoft.com/office/powerpoint/2010/main" val="390643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474" y="755809"/>
            <a:ext cx="1023139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/>
              <a:t>DLM: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 smtClean="0"/>
              <a:t>Given a Normal prior distribution</a:t>
            </a:r>
            <a:r>
              <a:rPr lang="el-GR" sz="2800" dirty="0"/>
              <a:t> </a:t>
            </a:r>
            <a:r>
              <a:rPr lang="el-GR" sz="2800" dirty="0" smtClean="0"/>
              <a:t>θ</a:t>
            </a:r>
            <a:r>
              <a:rPr lang="en-GB" sz="1400" dirty="0" smtClean="0"/>
              <a:t>0</a:t>
            </a:r>
            <a:r>
              <a:rPr lang="en-GB" sz="2800" dirty="0" smtClean="0"/>
              <a:t>  ~N</a:t>
            </a:r>
            <a:r>
              <a:rPr lang="en-GB" sz="1400" dirty="0" smtClean="0"/>
              <a:t>p</a:t>
            </a:r>
            <a:r>
              <a:rPr lang="en-GB" sz="2800" dirty="0" smtClean="0"/>
              <a:t>(m</a:t>
            </a:r>
            <a:r>
              <a:rPr lang="en-GB" sz="1400" dirty="0" smtClean="0"/>
              <a:t>0</a:t>
            </a:r>
            <a:r>
              <a:rPr lang="en-GB" sz="2800" dirty="0" smtClean="0"/>
              <a:t>,C</a:t>
            </a:r>
            <a:r>
              <a:rPr lang="en-GB" sz="1400" dirty="0" smtClean="0"/>
              <a:t>0</a:t>
            </a:r>
            <a:r>
              <a:rPr lang="en-GB" sz="28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 smtClean="0"/>
              <a:t>Given a pair of equations for each time t &gt;0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 err="1" smtClean="0"/>
              <a:t>Y</a:t>
            </a:r>
            <a:r>
              <a:rPr lang="en-GB" sz="1400" dirty="0" err="1" smtClean="0"/>
              <a:t>t</a:t>
            </a:r>
            <a:r>
              <a:rPr lang="en-GB" sz="2800" dirty="0" smtClean="0"/>
              <a:t>=F</a:t>
            </a:r>
            <a:r>
              <a:rPr lang="en-GB" sz="1400" dirty="0" smtClean="0"/>
              <a:t>t</a:t>
            </a:r>
            <a:r>
              <a:rPr lang="el-GR" sz="2800" dirty="0"/>
              <a:t> </a:t>
            </a:r>
            <a:r>
              <a:rPr lang="el-GR" sz="2800" dirty="0" smtClean="0"/>
              <a:t>θ</a:t>
            </a:r>
            <a:r>
              <a:rPr lang="en-GB" sz="1400" dirty="0" err="1" smtClean="0"/>
              <a:t>t</a:t>
            </a:r>
            <a:r>
              <a:rPr lang="en-GB" sz="2800" dirty="0" err="1" smtClean="0"/>
              <a:t>+v</a:t>
            </a:r>
            <a:r>
              <a:rPr lang="en-GB" sz="1400" dirty="0" err="1" smtClean="0"/>
              <a:t>t</a:t>
            </a:r>
            <a:r>
              <a:rPr lang="en-GB" sz="2800" dirty="0" smtClean="0"/>
              <a:t>           </a:t>
            </a:r>
            <a:r>
              <a:rPr lang="en-GB" sz="2800" dirty="0" err="1" smtClean="0"/>
              <a:t>v</a:t>
            </a:r>
            <a:r>
              <a:rPr lang="en-GB" sz="1400" dirty="0" err="1" smtClean="0"/>
              <a:t>t</a:t>
            </a:r>
            <a:r>
              <a:rPr lang="en-GB" sz="1400" dirty="0" smtClean="0"/>
              <a:t> </a:t>
            </a:r>
            <a:r>
              <a:rPr lang="en-GB" sz="2800" dirty="0" smtClean="0"/>
              <a:t>~ N</a:t>
            </a:r>
            <a:r>
              <a:rPr lang="en-GB" sz="1400" dirty="0" smtClean="0"/>
              <a:t>m</a:t>
            </a:r>
            <a:r>
              <a:rPr lang="en-GB" sz="2800" dirty="0" smtClean="0"/>
              <a:t>(0,V</a:t>
            </a:r>
            <a:r>
              <a:rPr lang="en-GB" sz="1400" dirty="0" smtClean="0"/>
              <a:t>t</a:t>
            </a:r>
            <a:r>
              <a:rPr lang="en-GB" sz="2800" dirty="0" smtClean="0"/>
              <a:t>)          - observation equation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 smtClean="0"/>
              <a:t> </a:t>
            </a:r>
            <a:r>
              <a:rPr lang="el-GR" sz="2800" dirty="0" smtClean="0"/>
              <a:t>θ</a:t>
            </a:r>
            <a:r>
              <a:rPr lang="en-GB" sz="1400" dirty="0" smtClean="0"/>
              <a:t>t</a:t>
            </a:r>
            <a:r>
              <a:rPr lang="en-GB" sz="2800" dirty="0" smtClean="0"/>
              <a:t>=G</a:t>
            </a:r>
            <a:r>
              <a:rPr lang="en-GB" sz="1400" dirty="0" smtClean="0"/>
              <a:t>t</a:t>
            </a:r>
            <a:r>
              <a:rPr lang="el-GR" sz="2800" dirty="0" smtClean="0"/>
              <a:t>θ</a:t>
            </a:r>
            <a:r>
              <a:rPr lang="en-GB" sz="1400" dirty="0" smtClean="0"/>
              <a:t>{t-1}</a:t>
            </a:r>
            <a:r>
              <a:rPr lang="en-GB" sz="2800" dirty="0" smtClean="0"/>
              <a:t> +</a:t>
            </a:r>
            <a:r>
              <a:rPr lang="en-GB" sz="2800" dirty="0" err="1" smtClean="0"/>
              <a:t>w</a:t>
            </a:r>
            <a:r>
              <a:rPr lang="en-GB" sz="1400" dirty="0" err="1" smtClean="0"/>
              <a:t>t</a:t>
            </a:r>
            <a:r>
              <a:rPr lang="en-GB" sz="2800" dirty="0" smtClean="0"/>
              <a:t>     </a:t>
            </a:r>
            <a:r>
              <a:rPr lang="en-GB" sz="2800" dirty="0" err="1" smtClean="0"/>
              <a:t>w</a:t>
            </a:r>
            <a:r>
              <a:rPr lang="en-GB" sz="1400" dirty="0" err="1" smtClean="0"/>
              <a:t>t</a:t>
            </a:r>
            <a:r>
              <a:rPr lang="en-GB" sz="2800" dirty="0" smtClean="0"/>
              <a:t> ~ N</a:t>
            </a:r>
            <a:r>
              <a:rPr lang="en-GB" sz="1400" dirty="0" smtClean="0"/>
              <a:t>p</a:t>
            </a:r>
            <a:r>
              <a:rPr lang="en-GB" sz="2800" dirty="0" smtClean="0"/>
              <a:t>(0,W</a:t>
            </a:r>
            <a:r>
              <a:rPr lang="en-GB" sz="1400" dirty="0" smtClean="0"/>
              <a:t>t</a:t>
            </a:r>
            <a:r>
              <a:rPr lang="en-GB" sz="2800" dirty="0" smtClean="0"/>
              <a:t>)       - state equation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/>
              <a:t> </a:t>
            </a:r>
            <a:r>
              <a:rPr lang="en-GB" sz="2800" dirty="0" smtClean="0"/>
              <a:t>F</a:t>
            </a:r>
            <a:r>
              <a:rPr lang="en-GB" sz="1400" dirty="0" smtClean="0"/>
              <a:t>t </a:t>
            </a:r>
            <a:r>
              <a:rPr lang="en-GB" sz="2800" dirty="0" smtClean="0"/>
              <a:t>and</a:t>
            </a:r>
            <a:r>
              <a:rPr lang="en-GB" sz="1400" dirty="0" smtClean="0"/>
              <a:t>  </a:t>
            </a:r>
            <a:r>
              <a:rPr lang="en-GB" sz="2800" dirty="0" smtClean="0"/>
              <a:t>G</a:t>
            </a:r>
            <a:r>
              <a:rPr lang="en-GB" sz="1400" dirty="0" smtClean="0"/>
              <a:t>t  </a:t>
            </a:r>
            <a:r>
              <a:rPr lang="en-GB" sz="2800" dirty="0" smtClean="0"/>
              <a:t>are known matrices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6048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5" y="228600"/>
            <a:ext cx="1025610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7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733425"/>
            <a:ext cx="8725988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8" y="733425"/>
            <a:ext cx="8281852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827" y="1166843"/>
            <a:ext cx="81801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"Ks"   </a:t>
            </a:r>
            <a:r>
              <a:rPr lang="en-GB" dirty="0" smtClean="0"/>
              <a:t>             </a:t>
            </a:r>
            <a:r>
              <a:rPr lang="en-GB" dirty="0"/>
              <a:t>"</a:t>
            </a:r>
            <a:r>
              <a:rPr lang="en-GB" dirty="0" err="1"/>
              <a:t>muAOB</a:t>
            </a:r>
            <a:r>
              <a:rPr lang="en-GB" dirty="0"/>
              <a:t>" </a:t>
            </a:r>
            <a:r>
              <a:rPr lang="en-GB" dirty="0" smtClean="0"/>
              <a:t>        "</a:t>
            </a:r>
            <a:r>
              <a:rPr lang="en-GB" dirty="0" err="1"/>
              <a:t>muNOB</a:t>
            </a:r>
            <a:r>
              <a:rPr lang="en-GB" dirty="0"/>
              <a:t>" </a:t>
            </a:r>
            <a:r>
              <a:rPr lang="en-GB" dirty="0" smtClean="0"/>
              <a:t>         "</a:t>
            </a:r>
            <a:r>
              <a:rPr lang="en-GB" dirty="0"/>
              <a:t>YAOB" </a:t>
            </a:r>
            <a:r>
              <a:rPr lang="en-GB" dirty="0" smtClean="0"/>
              <a:t>     </a:t>
            </a:r>
            <a:r>
              <a:rPr lang="en-GB" dirty="0"/>
              <a:t>"YNOB" </a:t>
            </a:r>
          </a:p>
          <a:p>
            <a:r>
              <a:rPr lang="en-GB" dirty="0" smtClean="0"/>
              <a:t>0.004537047  8.940191e-06  1.691726e-05  </a:t>
            </a:r>
            <a:r>
              <a:rPr lang="en-GB" dirty="0"/>
              <a:t>0.3342081 </a:t>
            </a:r>
            <a:r>
              <a:rPr lang="en-GB" dirty="0" smtClean="0"/>
              <a:t> 1.901506e-09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0.004597487  8.658336e-06  1.661435e-05  0.3381469  2.242592e-09</a:t>
            </a:r>
          </a:p>
          <a:p>
            <a:endParaRPr lang="en-GB" dirty="0"/>
          </a:p>
          <a:p>
            <a:r>
              <a:rPr lang="en-GB" dirty="0" smtClean="0"/>
              <a:t>0.005016012  8.894099e-06  1.607562e-05  0.3444349  2.101491e-09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0.004448884  8.436421e-06  1.767823e-05  0.3463136  2.111887e-09</a:t>
            </a:r>
          </a:p>
          <a:p>
            <a:endParaRPr lang="en-GB" dirty="0"/>
          </a:p>
          <a:p>
            <a:r>
              <a:rPr lang="en-GB" dirty="0" smtClean="0"/>
              <a:t>0.004473969  9.168767e-06  1.628882e-05  0.3750678  1.982032e-09</a:t>
            </a:r>
          </a:p>
          <a:p>
            <a:endParaRPr lang="en-GB" dirty="0"/>
          </a:p>
          <a:p>
            <a:r>
              <a:rPr lang="en-GB" dirty="0" smtClean="0"/>
              <a:t>0.004709407  8.326612e-06  1.788353e-05  0.3941435  1.921420e-09</a:t>
            </a:r>
          </a:p>
          <a:p>
            <a:endParaRPr lang="en-GB" dirty="0"/>
          </a:p>
          <a:p>
            <a:r>
              <a:rPr lang="en-GB" dirty="0" smtClean="0"/>
              <a:t>0.005327553  8.595797e-06  1.775388e-05  </a:t>
            </a:r>
            <a:r>
              <a:rPr lang="en-GB" dirty="0"/>
              <a:t>0.2988956 </a:t>
            </a:r>
            <a:r>
              <a:rPr lang="en-GB" dirty="0" smtClean="0"/>
              <a:t> 1.791347e-09</a:t>
            </a:r>
          </a:p>
          <a:p>
            <a:endParaRPr lang="en-GB" dirty="0"/>
          </a:p>
          <a:p>
            <a:r>
              <a:rPr lang="en-GB" dirty="0" smtClean="0"/>
              <a:t>0.005520501  9.798590e-06  2.001919e-05  0.3234727  2.068810e-09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28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097" y="58847"/>
            <a:ext cx="96534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summary(mod1)</a:t>
            </a:r>
          </a:p>
          <a:p>
            <a:r>
              <a:rPr lang="en-GB" dirty="0" smtClean="0"/>
              <a:t>Data:   X dimension: 4860 5 </a:t>
            </a:r>
          </a:p>
          <a:p>
            <a:r>
              <a:rPr lang="en-GB" dirty="0" smtClean="0"/>
              <a:t>        Y dimension: 4860 2</a:t>
            </a:r>
          </a:p>
          <a:p>
            <a:r>
              <a:rPr lang="en-GB" dirty="0" smtClean="0"/>
              <a:t>Fit method: </a:t>
            </a:r>
            <a:r>
              <a:rPr lang="en-GB" dirty="0" err="1" smtClean="0"/>
              <a:t>kernelpls</a:t>
            </a:r>
            <a:endParaRPr lang="en-GB" dirty="0" smtClean="0"/>
          </a:p>
          <a:p>
            <a:r>
              <a:rPr lang="en-GB" dirty="0" smtClean="0"/>
              <a:t>Number of components considered: 4</a:t>
            </a:r>
          </a:p>
          <a:p>
            <a:endParaRPr lang="en-GB" dirty="0" smtClean="0"/>
          </a:p>
          <a:p>
            <a:r>
              <a:rPr lang="en-GB" dirty="0" smtClean="0"/>
              <a:t>VALIDATION: RMSEP</a:t>
            </a:r>
          </a:p>
          <a:p>
            <a:r>
              <a:rPr lang="en-GB" dirty="0" smtClean="0"/>
              <a:t>Cross-validated using 4860 leave-one-out segments.</a:t>
            </a:r>
          </a:p>
          <a:p>
            <a:endParaRPr lang="en-GB" dirty="0" smtClean="0"/>
          </a:p>
          <a:p>
            <a:r>
              <a:rPr lang="en-GB" dirty="0" smtClean="0"/>
              <a:t>Response: YS </a:t>
            </a:r>
          </a:p>
          <a:p>
            <a:r>
              <a:rPr lang="en-GB" dirty="0" smtClean="0"/>
              <a:t>       (Intercept)  1 comps  2 comps  3 comps  4 comps</a:t>
            </a:r>
          </a:p>
          <a:p>
            <a:r>
              <a:rPr lang="en-GB" dirty="0" smtClean="0"/>
              <a:t>CV           8.622    8.622    8.618    8.378     8.35</a:t>
            </a:r>
          </a:p>
          <a:p>
            <a:r>
              <a:rPr lang="en-GB" dirty="0" err="1" smtClean="0"/>
              <a:t>adjCV</a:t>
            </a:r>
            <a:r>
              <a:rPr lang="en-GB" dirty="0" smtClean="0"/>
              <a:t>        8.622    8.622    8.618    8.378     8.35</a:t>
            </a:r>
          </a:p>
          <a:p>
            <a:endParaRPr lang="en-GB" dirty="0" smtClean="0"/>
          </a:p>
          <a:p>
            <a:r>
              <a:rPr lang="en-GB" dirty="0" smtClean="0"/>
              <a:t>Response: RS </a:t>
            </a:r>
          </a:p>
          <a:p>
            <a:r>
              <a:rPr lang="en-GB" dirty="0" smtClean="0"/>
              <a:t>       (Intercept)  1 comps  2 comps  3 comps  4 comps</a:t>
            </a:r>
          </a:p>
          <a:p>
            <a:r>
              <a:rPr lang="en-GB" dirty="0" smtClean="0"/>
              <a:t>CV           4.578    4.579    4.554    4.555    4.468</a:t>
            </a:r>
          </a:p>
          <a:p>
            <a:r>
              <a:rPr lang="en-GB" dirty="0" err="1" smtClean="0"/>
              <a:t>adjCV</a:t>
            </a:r>
            <a:r>
              <a:rPr lang="en-GB" dirty="0" smtClean="0"/>
              <a:t>        4.578    4.579    4.554    4.555    4.468</a:t>
            </a:r>
          </a:p>
          <a:p>
            <a:endParaRPr lang="en-GB" dirty="0" smtClean="0"/>
          </a:p>
          <a:p>
            <a:r>
              <a:rPr lang="en-GB" dirty="0" smtClean="0"/>
              <a:t>TRAINING: % variance explained</a:t>
            </a:r>
          </a:p>
          <a:p>
            <a:r>
              <a:rPr lang="en-GB" dirty="0" smtClean="0"/>
              <a:t>     1 comps   2 comps  3 comps  4 comps</a:t>
            </a:r>
          </a:p>
          <a:p>
            <a:r>
              <a:rPr lang="en-GB" dirty="0" smtClean="0"/>
              <a:t>X   99.97955  100.0000  100.000  100.000</a:t>
            </a:r>
          </a:p>
          <a:p>
            <a:r>
              <a:rPr lang="en-GB" dirty="0" smtClean="0"/>
              <a:t>YS   0.04069    0.1814    6.106    6.380</a:t>
            </a:r>
          </a:p>
          <a:p>
            <a:r>
              <a:rPr lang="en-GB" dirty="0" smtClean="0"/>
              <a:t>RS   0.02543    1.1384    1.203    4.938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56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33425"/>
            <a:ext cx="10019211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233362"/>
            <a:ext cx="9836331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7" y="378823"/>
            <a:ext cx="10162902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2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7546" y="369841"/>
            <a:ext cx="8740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000" dirty="0" smtClean="0">
                <a:solidFill>
                  <a:srgbClr val="C00000"/>
                </a:solidFill>
              </a:rPr>
              <a:t>PCA &amp; DLM on HETR and HETY</a:t>
            </a:r>
            <a:endParaRPr lang="da-DK" sz="4000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875264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 has the ability of projecting the observations described by   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&lt;img src="https://s0.wp.com/latex.php?latex=p+&amp;#038;bg=f9f9f9&amp;#038;%23038;fg=555555&amp;#038;%23038;s=1" alt="p " title="p " class="latex" /&gt; variables into few orthogonal components defined at where the data </a:t>
            </a:r>
          </a:p>
        </p:txBody>
      </p:sp>
      <p:pic>
        <p:nvPicPr>
          <p:cNvPr id="1026" name="Picture 2" descr="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061713" y="-182563"/>
            <a:ext cx="857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875264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 has the ability of projecting the observations described by   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&lt;img src="https://s0.wp.com/latex.php?latex=p+&amp;#038;bg=f9f9f9&amp;#038;%23038;fg=555555&amp;#038;%23038;s=1" alt="p " title="p " class="latex" /&gt; variables into few orthogonal components defined at where the data </a:t>
            </a:r>
          </a:p>
        </p:txBody>
      </p:sp>
      <p:pic>
        <p:nvPicPr>
          <p:cNvPr id="1028" name="Picture 4" descr="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909313" y="-30163"/>
            <a:ext cx="857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875264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 has the ability of projecting the observations described by   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&lt;img src="https://s0.wp.com/latex.php?latex=p+&amp;#038;bg=f9f9f9&amp;#038;%23038;fg=555555&amp;#038;%23038;s=1" alt="p " title="p " class="latex" /&gt; variables into few orthogonal components defined at where the data </a:t>
            </a:r>
          </a:p>
        </p:txBody>
      </p:sp>
      <p:pic>
        <p:nvPicPr>
          <p:cNvPr id="1030" name="Picture 6" descr="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756913" y="122237"/>
            <a:ext cx="857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1725136"/>
            <a:ext cx="9359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>
                <a:latin typeface="Times New Roman" panose="02020603050405020304" pitchFamily="18" charset="0"/>
              </a:rPr>
              <a:t>Apply Principal </a:t>
            </a:r>
            <a:r>
              <a:rPr lang="en-GB" dirty="0">
                <a:latin typeface="Times New Roman" panose="02020603050405020304" pitchFamily="18" charset="0"/>
              </a:rPr>
              <a:t>component analysis (PCA) </a:t>
            </a:r>
            <a:r>
              <a:rPr lang="en-GB" dirty="0" smtClean="0">
                <a:latin typeface="Times New Roman" panose="02020603050405020304" pitchFamily="18" charset="0"/>
              </a:rPr>
              <a:t>for projecting </a:t>
            </a:r>
            <a:r>
              <a:rPr lang="en-GB" dirty="0">
                <a:latin typeface="Times New Roman" panose="02020603050405020304" pitchFamily="18" charset="0"/>
              </a:rPr>
              <a:t>the </a:t>
            </a:r>
            <a:r>
              <a:rPr lang="en-GB" dirty="0" smtClean="0">
                <a:latin typeface="Times New Roman" panose="02020603050405020304" pitchFamily="18" charset="0"/>
              </a:rPr>
              <a:t>simulations </a:t>
            </a:r>
            <a:r>
              <a:rPr lang="en-GB" dirty="0">
                <a:latin typeface="Times New Roman" panose="02020603050405020304" pitchFamily="18" charset="0"/>
              </a:rPr>
              <a:t>described by variables into few orthogonal </a:t>
            </a:r>
            <a:r>
              <a:rPr lang="en-GB" dirty="0" smtClean="0">
                <a:latin typeface="Times New Roman" panose="02020603050405020304" pitchFamily="18" charset="0"/>
              </a:rPr>
              <a:t>components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</a:rPr>
              <a:t>Decompose the simulation data spatially to reduce the dimension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</a:rPr>
              <a:t>Select the first few set of PCs or scores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</a:rPr>
              <a:t>Perform Bayesian dynamic linear model (DLM) for regressing the two input variables </a:t>
            </a:r>
            <a:r>
              <a:rPr lang="en-GB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(O2 liquid; O2 gas) on the two outputs (HETY &amp; HETR)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2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489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Oluwole Oyebamiji</dc:creator>
  <cp:lastModifiedBy>Oluwole Oyebamiji</cp:lastModifiedBy>
  <cp:revision>15</cp:revision>
  <dcterms:created xsi:type="dcterms:W3CDTF">2017-03-01T09:55:03Z</dcterms:created>
  <dcterms:modified xsi:type="dcterms:W3CDTF">2017-03-15T14:54:40Z</dcterms:modified>
</cp:coreProperties>
</file>