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9" r:id="rId4"/>
    <p:sldId id="260" r:id="rId5"/>
    <p:sldId id="261" r:id="rId6"/>
    <p:sldId id="263" r:id="rId7"/>
    <p:sldId id="268" r:id="rId8"/>
    <p:sldId id="269" r:id="rId9"/>
    <p:sldId id="270" r:id="rId10"/>
    <p:sldId id="271" r:id="rId11"/>
    <p:sldId id="272" r:id="rId12"/>
    <p:sldId id="273" r:id="rId13"/>
    <p:sldId id="274" r:id="rId14"/>
    <p:sldId id="266"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lear Sans Regula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90748" autoAdjust="0"/>
  </p:normalViewPr>
  <p:slideViewPr>
    <p:cSldViewPr>
      <p:cViewPr varScale="1">
        <p:scale>
          <a:sx n="40" d="100"/>
          <a:sy n="40" d="100"/>
        </p:scale>
        <p:origin x="3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Nugi</a:t>
            </a:r>
            <a:r>
              <a:rPr lang="en-US" dirty="0"/>
              <a:t>, and I’m going to present you the results of our analysis regarding the Social Buzz contents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most popular form of content in Social Buzz were photos with 6589 contents and videos with 6245 contents. The average most reactions per contents per content types were uniform, with GIF and photos having an average of 26 reactions, followed by video and audio with 25 reactions.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34881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sentiments of reactions in Social Buzz were mostly positive with 13807 reactions, followed by negative in 7695 reactions. The mean of score of contents per content type were uniform in the range of 39 and 40.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239920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Reactions to the contents were dominated by ‘heart’ with 1622 reactions, followed by ‘scared’ with 1572 reactions, ‘peeking’ with 1559 reactions and ‘hate’ with 1552 reactions.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2537029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208566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Here are the main points we are going to talk about in this presentation :</a:t>
            </a:r>
          </a:p>
          <a:p>
            <a:pPr lvl="0"/>
            <a:endParaRPr lang="en-US" dirty="0"/>
          </a:p>
          <a:p>
            <a:pPr lvl="0"/>
            <a:r>
              <a:rPr lang="en-US" dirty="0"/>
              <a:t>First, we’ll define the business problem we’re tackling.</a:t>
            </a:r>
          </a:p>
          <a:p>
            <a:pPr lvl="0"/>
            <a:r>
              <a:rPr lang="en-US" dirty="0"/>
              <a:t>Second, we will briefly introduce you to the data analytics team responsible for the task.</a:t>
            </a:r>
          </a:p>
          <a:p>
            <a:pPr lvl="0"/>
            <a:r>
              <a:rPr lang="en-US" dirty="0"/>
              <a:t>Third, we’ll describe of our analysis process.</a:t>
            </a:r>
          </a:p>
          <a:p>
            <a:pPr lvl="0"/>
            <a:r>
              <a:rPr lang="en-US" dirty="0"/>
              <a:t>Lastly, we’ll present you insight we extracted from our analysis.</a:t>
            </a:r>
          </a:p>
          <a:p>
            <a:pPr lvl="0"/>
            <a:endParaRPr lang="en-US" dirty="0"/>
          </a:p>
          <a:p>
            <a:pPr lvl="0"/>
            <a:r>
              <a:rPr lang="en-US" dirty="0"/>
              <a:t>To wrap up, we will summarize and open a question and answer session.</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Let’s discuss our problem statement.</a:t>
            </a:r>
          </a:p>
          <a:p>
            <a:pPr lvl="0"/>
            <a:endParaRPr lang="en-US" dirty="0"/>
          </a:p>
          <a:p>
            <a:pPr lvl="0"/>
            <a:r>
              <a:rPr lang="en-US" dirty="0"/>
              <a:t>You aim at of maximizing user experience and you want to leverage your data to meet that goal.</a:t>
            </a:r>
          </a:p>
          <a:p>
            <a:pPr lvl="0"/>
            <a:endParaRPr lang="en-US" dirty="0"/>
          </a:p>
          <a:p>
            <a:pPr lvl="0"/>
            <a:r>
              <a:rPr lang="en-US" dirty="0"/>
              <a:t>Social Buzz receive and store a lot of data in its operations. There are over a hundred thousand posts each day in your platform. This is a massive amount of data. You want to leverage this data.</a:t>
            </a:r>
          </a:p>
          <a:p>
            <a:pPr lvl="0"/>
            <a:endParaRPr lang="en-US" dirty="0"/>
          </a:p>
          <a:p>
            <a:pPr lvl="0"/>
            <a:r>
              <a:rPr lang="en-US" dirty="0"/>
              <a:t>The goal is to understand what your customers do and look for in you platform, so that you can accommodate that interest for your customers’ benefit.</a:t>
            </a:r>
          </a:p>
          <a:p>
            <a:pPr lvl="0"/>
            <a:endParaRPr lang="en-US" dirty="0"/>
          </a:p>
          <a:p>
            <a:pPr lvl="0"/>
            <a:r>
              <a:rPr lang="en-US" dirty="0"/>
              <a:t>In our current task, specifically you want to look at what peoples’ interest are in terms of categories of the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 have experienced and qualified people to tackle our business problem.</a:t>
            </a:r>
          </a:p>
          <a:p>
            <a:pPr lvl="0"/>
            <a:endParaRPr lang="en-US" dirty="0"/>
          </a:p>
          <a:p>
            <a:pPr lvl="0"/>
            <a:r>
              <a:rPr lang="en-US" dirty="0"/>
              <a:t>First, we have Andrew Fleming </a:t>
            </a:r>
            <a:r>
              <a:rPr lang="en-US" dirty="0" err="1"/>
              <a:t>whow</a:t>
            </a:r>
            <a:r>
              <a:rPr lang="en-US" dirty="0"/>
              <a:t> is our Chief Technical Architect. His expertise really helped to guide the team to produce high quality analysis.</a:t>
            </a:r>
          </a:p>
          <a:p>
            <a:pPr lvl="0"/>
            <a:endParaRPr lang="en-US" dirty="0"/>
          </a:p>
          <a:p>
            <a:pPr lvl="0"/>
            <a:r>
              <a:rPr lang="en-US" dirty="0"/>
              <a:t>Next, we have Marcus </a:t>
            </a:r>
            <a:r>
              <a:rPr lang="en-US" dirty="0" err="1"/>
              <a:t>Rompton</a:t>
            </a:r>
            <a:r>
              <a:rPr lang="en-US" dirty="0"/>
              <a:t>, a senior data expert who has worked with the worlds biggest clients on solving their data problems. He was heavily involved in the data engineering side of this project.</a:t>
            </a:r>
          </a:p>
          <a:p>
            <a:pPr lvl="0"/>
            <a:endParaRPr lang="en-US" dirty="0"/>
          </a:p>
          <a:p>
            <a:pPr lvl="0"/>
            <a:r>
              <a:rPr lang="en-US" dirty="0"/>
              <a:t>And finally, there’s me, Nugroho Budianggoro,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Here are our process steps we took from receiving the raw data to producing insights:</a:t>
            </a:r>
          </a:p>
          <a:p>
            <a:pPr lvl="0"/>
            <a:endParaRPr lang="en-US" dirty="0"/>
          </a:p>
          <a:p>
            <a:pPr lvl="0"/>
            <a:r>
              <a:rPr lang="en-US" dirty="0"/>
              <a:t>First, understanding the context of the data. We discussed with stakeholders regarding what information every variable in the data contains. We did this in order to determine which variables we need to include or exclude in our analysis, also to determine the appropriate way to process and interpret them.</a:t>
            </a:r>
          </a:p>
          <a:p>
            <a:pPr lvl="0"/>
            <a:endParaRPr lang="en-US" dirty="0"/>
          </a:p>
          <a:p>
            <a:pPr lvl="0"/>
            <a:r>
              <a:rPr lang="en-US" dirty="0"/>
              <a:t>Second, processing the data. The data processing we did was handling inconsistencies, handling null values, developing relational model between datasets, and transform variables to produce the right form for our analysis.</a:t>
            </a:r>
          </a:p>
          <a:p>
            <a:pPr lvl="0"/>
            <a:endParaRPr lang="en-US" dirty="0"/>
          </a:p>
          <a:p>
            <a:pPr lvl="0"/>
            <a:r>
              <a:rPr lang="en-US" dirty="0"/>
              <a:t>Third, analyzing the data. We applied critical thinking process to uncover insights. We combine different variables with different shape to find patterns and shapes.</a:t>
            </a:r>
          </a:p>
          <a:p>
            <a:pPr lvl="0"/>
            <a:endParaRPr lang="en-US" dirty="0"/>
          </a:p>
          <a:p>
            <a:pPr lvl="0"/>
            <a:r>
              <a:rPr lang="en-US" dirty="0"/>
              <a:t>Lastly, visualizing the insights. We curated the insight that are most meaningful and visualize them. We also added number details to present more complete situation of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Here, we see that the category with the most contents are of ‘animals’ category with 1897 posts, and ‘science’ category with 1976 posts. Followed by ‘healthy eating’, ‘food’, and ‘technology’.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63957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Average reaction count per category was dominated by ‘healthy eating’ with 29 reactions per content. Followed by ‘cooking’ with 28 reactions per content and ‘animals’, ‘food’, ‘science’, each with 27 reactions per post. So, from comparison with the previous slide we see that category with the most content doesn’t necessarily have the average most reaction. Although these top categories were consistently among the top in each visualizations.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01462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reactions sentiment were quantified by score. The higher the score, the more positive the sentiment. Here we see that the average score of contents for all categories were more or less uniform. With ‘technology’, ‘public speaking, ‘ healthy eating’, ‘education’ in the top with the average score of 40 for their contents.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90018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28688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68960" y="92191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76155" y="2901962"/>
            <a:ext cx="15287296" cy="4270400"/>
          </a:xfrm>
          <a:prstGeom prst="rect">
            <a:avLst/>
          </a:prstGeom>
        </p:spPr>
        <p:txBody>
          <a:bodyPr wrap="square" lIns="0" tIns="0" rIns="0" bIns="0" rtlCol="0" anchor="t">
            <a:spAutoFit/>
          </a:bodyPr>
          <a:lstStyle/>
          <a:p>
            <a:pPr>
              <a:lnSpc>
                <a:spcPts val="11059"/>
              </a:lnSpc>
            </a:pPr>
            <a:r>
              <a:rPr lang="en-US" sz="9600" spc="-105" dirty="0">
                <a:solidFill>
                  <a:srgbClr val="FFFFFF"/>
                </a:solidFill>
                <a:latin typeface="Graphik Regular" panose="020B0503030202060203" pitchFamily="34" charset="0"/>
              </a:rPr>
              <a:t>Social Buzz :</a:t>
            </a:r>
          </a:p>
          <a:p>
            <a:pPr>
              <a:lnSpc>
                <a:spcPts val="11059"/>
              </a:lnSpc>
            </a:pPr>
            <a:r>
              <a:rPr lang="en-US" sz="9600" spc="-105" dirty="0">
                <a:solidFill>
                  <a:srgbClr val="FFFFFF"/>
                </a:solidFill>
                <a:latin typeface="Graphik Regular" panose="020B0503030202060203" pitchFamily="34" charset="0"/>
              </a:rPr>
              <a:t>Analyzing Data</a:t>
            </a:r>
          </a:p>
          <a:p>
            <a:pPr>
              <a:lnSpc>
                <a:spcPts val="11059"/>
              </a:lnSpc>
            </a:pPr>
            <a:r>
              <a:rPr lang="en-US" sz="9600" spc="-105" dirty="0">
                <a:solidFill>
                  <a:srgbClr val="FFFFFF"/>
                </a:solidFill>
                <a:latin typeface="Graphik Regular" panose="020B0503030202060203" pitchFamily="34" charset="0"/>
              </a:rPr>
              <a:t>of Top Content Categories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7" y="493283"/>
            <a:ext cx="13733033" cy="707886"/>
          </a:xfrm>
          <a:prstGeom prst="rect">
            <a:avLst/>
          </a:prstGeom>
          <a:noFill/>
        </p:spPr>
        <p:txBody>
          <a:bodyPr wrap="square" rtlCol="0">
            <a:spAutoFit/>
          </a:bodyPr>
          <a:lstStyle/>
          <a:p>
            <a:r>
              <a:rPr lang="en-US" sz="4000" dirty="0"/>
              <a:t>Insight 5 : Content count and reaction count per content type</a:t>
            </a:r>
            <a:endParaRPr lang="en-ID" sz="4000" dirty="0"/>
          </a:p>
        </p:txBody>
      </p:sp>
      <p:pic>
        <p:nvPicPr>
          <p:cNvPr id="16" name="Picture 15">
            <a:extLst>
              <a:ext uri="{FF2B5EF4-FFF2-40B4-BE49-F238E27FC236}">
                <a16:creationId xmlns:a16="http://schemas.microsoft.com/office/drawing/2014/main" id="{219FBE5D-3F82-421F-A0CD-F3DDDA182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8272" y="1472307"/>
            <a:ext cx="9079928" cy="4282986"/>
          </a:xfrm>
          <a:prstGeom prst="rect">
            <a:avLst/>
          </a:prstGeom>
        </p:spPr>
      </p:pic>
      <p:pic>
        <p:nvPicPr>
          <p:cNvPr id="18" name="Picture 17">
            <a:extLst>
              <a:ext uri="{FF2B5EF4-FFF2-40B4-BE49-F238E27FC236}">
                <a16:creationId xmlns:a16="http://schemas.microsoft.com/office/drawing/2014/main" id="{4B9D9718-B0BE-4479-8CFC-8D702D43A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6380" y="5849831"/>
            <a:ext cx="11252608" cy="4062382"/>
          </a:xfrm>
          <a:prstGeom prst="rect">
            <a:avLst/>
          </a:prstGeom>
        </p:spPr>
      </p:pic>
    </p:spTree>
    <p:extLst>
      <p:ext uri="{BB962C8B-B14F-4D97-AF65-F5344CB8AC3E}">
        <p14:creationId xmlns:p14="http://schemas.microsoft.com/office/powerpoint/2010/main" val="299664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386482" y="-61135"/>
            <a:ext cx="13645710" cy="1323439"/>
          </a:xfrm>
          <a:prstGeom prst="rect">
            <a:avLst/>
          </a:prstGeom>
          <a:noFill/>
        </p:spPr>
        <p:txBody>
          <a:bodyPr wrap="square" rtlCol="0">
            <a:spAutoFit/>
          </a:bodyPr>
          <a:lstStyle/>
          <a:p>
            <a:r>
              <a:rPr lang="en-US" sz="4000" dirty="0"/>
              <a:t>Insight 6 : Overall sentiments of contents and mean score of contents per content type</a:t>
            </a:r>
            <a:endParaRPr lang="en-ID" sz="4000" dirty="0"/>
          </a:p>
        </p:txBody>
      </p:sp>
      <p:pic>
        <p:nvPicPr>
          <p:cNvPr id="16" name="Picture 15">
            <a:extLst>
              <a:ext uri="{FF2B5EF4-FFF2-40B4-BE49-F238E27FC236}">
                <a16:creationId xmlns:a16="http://schemas.microsoft.com/office/drawing/2014/main" id="{505D9E8C-F78D-41DE-91D4-1D569A025E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2797" y="5185274"/>
            <a:ext cx="12109276" cy="4361392"/>
          </a:xfrm>
          <a:prstGeom prst="rect">
            <a:avLst/>
          </a:prstGeom>
        </p:spPr>
      </p:pic>
      <p:pic>
        <p:nvPicPr>
          <p:cNvPr id="18" name="Picture 17">
            <a:extLst>
              <a:ext uri="{FF2B5EF4-FFF2-40B4-BE49-F238E27FC236}">
                <a16:creationId xmlns:a16="http://schemas.microsoft.com/office/drawing/2014/main" id="{17B34918-F5B8-421C-B9D5-99D6FFF6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6482" y="1201169"/>
            <a:ext cx="10227600" cy="3860052"/>
          </a:xfrm>
          <a:prstGeom prst="rect">
            <a:avLst/>
          </a:prstGeom>
        </p:spPr>
      </p:pic>
    </p:spTree>
    <p:extLst>
      <p:ext uri="{BB962C8B-B14F-4D97-AF65-F5344CB8AC3E}">
        <p14:creationId xmlns:p14="http://schemas.microsoft.com/office/powerpoint/2010/main" val="42831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9" y="493283"/>
            <a:ext cx="8937596" cy="707886"/>
          </a:xfrm>
          <a:prstGeom prst="rect">
            <a:avLst/>
          </a:prstGeom>
          <a:noFill/>
        </p:spPr>
        <p:txBody>
          <a:bodyPr wrap="square" rtlCol="0">
            <a:spAutoFit/>
          </a:bodyPr>
          <a:lstStyle/>
          <a:p>
            <a:r>
              <a:rPr lang="en-US" sz="4000" dirty="0"/>
              <a:t>Insight 7 : Count of reaction types</a:t>
            </a:r>
            <a:endParaRPr lang="en-ID" sz="4000" dirty="0"/>
          </a:p>
        </p:txBody>
      </p:sp>
      <p:pic>
        <p:nvPicPr>
          <p:cNvPr id="16" name="Picture 15">
            <a:extLst>
              <a:ext uri="{FF2B5EF4-FFF2-40B4-BE49-F238E27FC236}">
                <a16:creationId xmlns:a16="http://schemas.microsoft.com/office/drawing/2014/main" id="{8C4DF2AE-0597-4B31-840B-735238D599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0921" y="1500121"/>
            <a:ext cx="12177720" cy="8698372"/>
          </a:xfrm>
          <a:prstGeom prst="rect">
            <a:avLst/>
          </a:prstGeom>
        </p:spPr>
      </p:pic>
    </p:spTree>
    <p:extLst>
      <p:ext uri="{BB962C8B-B14F-4D97-AF65-F5344CB8AC3E}">
        <p14:creationId xmlns:p14="http://schemas.microsoft.com/office/powerpoint/2010/main" val="107892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9" y="493283"/>
            <a:ext cx="8937596" cy="830997"/>
          </a:xfrm>
          <a:prstGeom prst="rect">
            <a:avLst/>
          </a:prstGeom>
          <a:noFill/>
        </p:spPr>
        <p:txBody>
          <a:bodyPr wrap="square" rtlCol="0">
            <a:spAutoFit/>
          </a:bodyPr>
          <a:lstStyle/>
          <a:p>
            <a:r>
              <a:rPr lang="en-US" sz="4800" dirty="0"/>
              <a:t>CONCLUSION</a:t>
            </a:r>
            <a:endParaRPr lang="en-ID" sz="4800" dirty="0"/>
          </a:p>
        </p:txBody>
      </p:sp>
      <p:sp>
        <p:nvSpPr>
          <p:cNvPr id="14" name="TextBox 13">
            <a:extLst>
              <a:ext uri="{FF2B5EF4-FFF2-40B4-BE49-F238E27FC236}">
                <a16:creationId xmlns:a16="http://schemas.microsoft.com/office/drawing/2014/main" id="{AEA9DB46-0A19-4C63-9981-7DDF218ED041}"/>
              </a:ext>
            </a:extLst>
          </p:cNvPr>
          <p:cNvSpPr txBox="1"/>
          <p:nvPr/>
        </p:nvSpPr>
        <p:spPr>
          <a:xfrm>
            <a:off x="2536555" y="1578994"/>
            <a:ext cx="14573284" cy="8710077"/>
          </a:xfrm>
          <a:prstGeom prst="rect">
            <a:avLst/>
          </a:prstGeom>
          <a:noFill/>
        </p:spPr>
        <p:txBody>
          <a:bodyPr wrap="square" rtlCol="0">
            <a:spAutoFit/>
          </a:bodyPr>
          <a:lstStyle/>
          <a:p>
            <a:pPr marL="285750" indent="-285750">
              <a:buFontTx/>
              <a:buChar char="-"/>
            </a:pPr>
            <a:r>
              <a:rPr lang="en-US" sz="4000" dirty="0"/>
              <a:t>Process of data logging may be worth investigating further</a:t>
            </a:r>
          </a:p>
          <a:p>
            <a:endParaRPr lang="en-US" sz="4000" dirty="0"/>
          </a:p>
          <a:p>
            <a:pPr marL="285750" indent="-285750">
              <a:buFontTx/>
              <a:buChar char="-"/>
            </a:pPr>
            <a:r>
              <a:rPr lang="en-US" sz="4000" dirty="0"/>
              <a:t>Categories with the most content don’t necessarily have the most reaction, the categories ‘healthy eating’, ‘animals’, ‘food’, were consistently in the top ranks in those two categories</a:t>
            </a:r>
          </a:p>
          <a:p>
            <a:endParaRPr lang="en-US" sz="4000" dirty="0"/>
          </a:p>
          <a:p>
            <a:pPr marL="285750" indent="-285750">
              <a:buFontTx/>
              <a:buChar char="-"/>
            </a:pPr>
            <a:r>
              <a:rPr lang="en-US" sz="4000" dirty="0"/>
              <a:t>Most popular form of content were photos and videos, but the reaction counts per content were uniform in all of content types</a:t>
            </a:r>
          </a:p>
          <a:p>
            <a:pPr marL="285750" indent="-285750">
              <a:buFontTx/>
              <a:buChar char="-"/>
            </a:pPr>
            <a:endParaRPr lang="en-US" sz="4000" dirty="0"/>
          </a:p>
          <a:p>
            <a:pPr marL="285750" indent="-285750">
              <a:buFontTx/>
              <a:buChar char="-"/>
            </a:pPr>
            <a:r>
              <a:rPr lang="en-US" sz="4000" dirty="0"/>
              <a:t>Overall sentiments of the contents were dominated by ‘positive’ type, specifically the ‘heart’ reaction</a:t>
            </a:r>
          </a:p>
          <a:p>
            <a:pPr marL="285750" indent="-285750">
              <a:buFontTx/>
              <a:buChar char="-"/>
            </a:pPr>
            <a:endParaRPr lang="en-US" sz="4000" dirty="0"/>
          </a:p>
          <a:p>
            <a:pPr marL="285750" indent="-285750">
              <a:buFontTx/>
              <a:buChar char="-"/>
            </a:pPr>
            <a:endParaRPr lang="en-US" sz="4000" dirty="0"/>
          </a:p>
          <a:p>
            <a:pPr marL="285750" indent="-285750">
              <a:buFontTx/>
              <a:buChar char="-"/>
            </a:pPr>
            <a:endParaRPr lang="en-ID" sz="4000" dirty="0"/>
          </a:p>
        </p:txBody>
      </p:sp>
    </p:spTree>
    <p:extLst>
      <p:ext uri="{BB962C8B-B14F-4D97-AF65-F5344CB8AC3E}">
        <p14:creationId xmlns:p14="http://schemas.microsoft.com/office/powerpoint/2010/main" val="171832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3">
            <a:extLst>
              <a:ext uri="{FF2B5EF4-FFF2-40B4-BE49-F238E27FC236}">
                <a16:creationId xmlns:a16="http://schemas.microsoft.com/office/drawing/2014/main" id="{A6AD8E4F-098E-48FC-B3C1-3D20D491487F}"/>
              </a:ext>
            </a:extLst>
          </p:cNvPr>
          <p:cNvSpPr txBox="1"/>
          <p:nvPr/>
        </p:nvSpPr>
        <p:spPr>
          <a:xfrm>
            <a:off x="517112" y="7816089"/>
            <a:ext cx="15501631" cy="1815882"/>
          </a:xfrm>
          <a:prstGeom prst="rect">
            <a:avLst/>
          </a:prstGeom>
          <a:noFill/>
        </p:spPr>
        <p:txBody>
          <a:bodyPr wrap="square" rtlCol="0">
            <a:spAutoFit/>
          </a:bodyPr>
          <a:lstStyle/>
          <a:p>
            <a:r>
              <a:rPr lang="en-ID" sz="2800" dirty="0">
                <a:solidFill>
                  <a:schemeClr val="bg1"/>
                </a:solidFill>
              </a:rPr>
              <a:t>The Python Notebook for this task can be found at :</a:t>
            </a:r>
          </a:p>
          <a:p>
            <a:r>
              <a:rPr lang="en-ID" sz="2800" dirty="0">
                <a:solidFill>
                  <a:schemeClr val="bg1"/>
                </a:solidFill>
              </a:rPr>
              <a:t>https://github.com/nugi1209/Accenture_Data_Analytics_Virtual_Experience</a:t>
            </a:r>
          </a:p>
          <a:p>
            <a:r>
              <a:rPr lang="en-ID" sz="2800" dirty="0">
                <a:solidFill>
                  <a:schemeClr val="bg1"/>
                </a:solidFill>
              </a:rPr>
              <a:t>OR</a:t>
            </a:r>
          </a:p>
          <a:p>
            <a:r>
              <a:rPr lang="en-ID" sz="2800" dirty="0">
                <a:solidFill>
                  <a:schemeClr val="bg1"/>
                </a:solidFill>
              </a:rPr>
              <a:t>https://colab.research.google.com/drive/1xDjhMIO34kTTjZD7OUi_CA3Rq9h4CL44?usp=sharing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432683"/>
            <a:chOff x="0" y="0"/>
            <a:chExt cx="11564591" cy="457691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278744"/>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BUSINESS PROBLEM</a:t>
              </a:r>
            </a:p>
            <a:p>
              <a:pPr>
                <a:lnSpc>
                  <a:spcPts val="2660"/>
                </a:lnSpc>
              </a:pPr>
              <a:r>
                <a:rPr lang="en-US" sz="1900" spc="-19" dirty="0">
                  <a:solidFill>
                    <a:srgbClr val="000000"/>
                  </a:solidFill>
                  <a:latin typeface="Graphik Regular" panose="020B0503030202060203" pitchFamily="34" charset="0"/>
                </a:rPr>
                <a:t>TEAM INTRODUCTION</a:t>
              </a:r>
            </a:p>
            <a:p>
              <a:pPr>
                <a:lnSpc>
                  <a:spcPts val="2660"/>
                </a:lnSpc>
              </a:pPr>
              <a:r>
                <a:rPr lang="en-US" sz="1900" spc="-19" dirty="0">
                  <a:solidFill>
                    <a:srgbClr val="000000"/>
                  </a:solidFill>
                  <a:latin typeface="Graphik Regular" panose="020B0503030202060203" pitchFamily="34" charset="0"/>
                </a:rPr>
                <a:t>ANALYSIS 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a:solidFill>
                    <a:srgbClr val="000000"/>
                  </a:solidFill>
                  <a:latin typeface="Graphik Regular" panose="020B0503030202060203" pitchFamily="34" charset="0"/>
                </a:rPr>
                <a:t>CONCLUSION </a:t>
              </a:r>
              <a:r>
                <a:rPr lang="en-US" sz="1900" spc="-19" dirty="0">
                  <a:solidFill>
                    <a:srgbClr val="000000"/>
                  </a:solidFill>
                  <a:latin typeface="Graphik Regular" panose="020B0503030202060203" pitchFamily="34" charset="0"/>
                </a:rPr>
                <a:t>&amp; </a:t>
              </a:r>
              <a:r>
                <a:rPr lang="en-US" sz="1900" spc="-19" dirty="0" err="1">
                  <a:solidFill>
                    <a:srgbClr val="000000"/>
                  </a:solidFill>
                  <a:latin typeface="Graphik Regular" panose="020B0503030202060203" pitchFamily="34" charset="0"/>
                </a:rPr>
                <a:t>QnA</a:t>
              </a: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4D45C4E5-2D59-443A-A0C0-9A97258C0DA6}"/>
              </a:ext>
            </a:extLst>
          </p:cNvPr>
          <p:cNvSpPr txBox="1"/>
          <p:nvPr/>
        </p:nvSpPr>
        <p:spPr>
          <a:xfrm>
            <a:off x="2667000" y="5325260"/>
            <a:ext cx="6960054" cy="3170099"/>
          </a:xfrm>
          <a:prstGeom prst="rect">
            <a:avLst/>
          </a:prstGeom>
          <a:noFill/>
        </p:spPr>
        <p:txBody>
          <a:bodyPr wrap="square" rtlCol="0">
            <a:spAutoFit/>
          </a:bodyPr>
          <a:lstStyle/>
          <a:p>
            <a:r>
              <a:rPr lang="en-US" sz="4000" dirty="0">
                <a:solidFill>
                  <a:schemeClr val="bg1"/>
                </a:solidFill>
              </a:rPr>
              <a:t>Maximizing user experience by leveraging data, specifically regarding the popularity of post categories</a:t>
            </a:r>
          </a:p>
          <a:p>
            <a:endParaRPr lang="en-ID" sz="4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81466CC-9E1F-43AA-A70E-F2F017503653}"/>
              </a:ext>
            </a:extLst>
          </p:cNvPr>
          <p:cNvSpPr txBox="1"/>
          <p:nvPr/>
        </p:nvSpPr>
        <p:spPr>
          <a:xfrm>
            <a:off x="3881766" y="1284816"/>
            <a:ext cx="8919833" cy="769441"/>
          </a:xfrm>
          <a:prstGeom prst="rect">
            <a:avLst/>
          </a:prstGeom>
          <a:noFill/>
        </p:spPr>
        <p:txBody>
          <a:bodyPr wrap="square" rtlCol="0">
            <a:spAutoFit/>
          </a:bodyPr>
          <a:lstStyle/>
          <a:p>
            <a:r>
              <a:rPr lang="en-US" sz="4400" dirty="0">
                <a:solidFill>
                  <a:schemeClr val="bg1"/>
                </a:solidFill>
              </a:rPr>
              <a:t>Understanding the context of the data</a:t>
            </a:r>
            <a:endParaRPr lang="en-ID" sz="4400" dirty="0">
              <a:solidFill>
                <a:schemeClr val="bg1"/>
              </a:solidFill>
            </a:endParaRPr>
          </a:p>
        </p:txBody>
      </p:sp>
      <p:sp>
        <p:nvSpPr>
          <p:cNvPr id="40" name="TextBox 39">
            <a:extLst>
              <a:ext uri="{FF2B5EF4-FFF2-40B4-BE49-F238E27FC236}">
                <a16:creationId xmlns:a16="http://schemas.microsoft.com/office/drawing/2014/main" id="{076E6B7A-49CC-40E4-8604-6F2F5939294C}"/>
              </a:ext>
            </a:extLst>
          </p:cNvPr>
          <p:cNvSpPr txBox="1"/>
          <p:nvPr/>
        </p:nvSpPr>
        <p:spPr>
          <a:xfrm>
            <a:off x="5960437" y="2882089"/>
            <a:ext cx="8919833" cy="769441"/>
          </a:xfrm>
          <a:prstGeom prst="rect">
            <a:avLst/>
          </a:prstGeom>
          <a:noFill/>
        </p:spPr>
        <p:txBody>
          <a:bodyPr wrap="square" rtlCol="0">
            <a:spAutoFit/>
          </a:bodyPr>
          <a:lstStyle/>
          <a:p>
            <a:r>
              <a:rPr lang="en-US" sz="4400" dirty="0">
                <a:solidFill>
                  <a:schemeClr val="bg1"/>
                </a:solidFill>
              </a:rPr>
              <a:t>Processing the data</a:t>
            </a:r>
            <a:endParaRPr lang="en-ID" sz="4400" dirty="0">
              <a:solidFill>
                <a:schemeClr val="bg1"/>
              </a:solidFill>
            </a:endParaRPr>
          </a:p>
        </p:txBody>
      </p:sp>
      <p:sp>
        <p:nvSpPr>
          <p:cNvPr id="41" name="TextBox 40">
            <a:extLst>
              <a:ext uri="{FF2B5EF4-FFF2-40B4-BE49-F238E27FC236}">
                <a16:creationId xmlns:a16="http://schemas.microsoft.com/office/drawing/2014/main" id="{263A8105-D2EF-42E9-9FD7-9A02FE3962BC}"/>
              </a:ext>
            </a:extLst>
          </p:cNvPr>
          <p:cNvSpPr txBox="1"/>
          <p:nvPr/>
        </p:nvSpPr>
        <p:spPr>
          <a:xfrm>
            <a:off x="9531036" y="6211437"/>
            <a:ext cx="8919833" cy="769441"/>
          </a:xfrm>
          <a:prstGeom prst="rect">
            <a:avLst/>
          </a:prstGeom>
          <a:noFill/>
        </p:spPr>
        <p:txBody>
          <a:bodyPr wrap="square" rtlCol="0">
            <a:spAutoFit/>
          </a:bodyPr>
          <a:lstStyle/>
          <a:p>
            <a:r>
              <a:rPr lang="en-US" sz="4400" dirty="0">
                <a:solidFill>
                  <a:schemeClr val="bg1"/>
                </a:solidFill>
              </a:rPr>
              <a:t>Visualizing the insights</a:t>
            </a:r>
            <a:endParaRPr lang="en-ID" sz="4400" dirty="0">
              <a:solidFill>
                <a:schemeClr val="bg1"/>
              </a:solidFill>
            </a:endParaRPr>
          </a:p>
        </p:txBody>
      </p:sp>
      <p:sp>
        <p:nvSpPr>
          <p:cNvPr id="42" name="TextBox 41">
            <a:extLst>
              <a:ext uri="{FF2B5EF4-FFF2-40B4-BE49-F238E27FC236}">
                <a16:creationId xmlns:a16="http://schemas.microsoft.com/office/drawing/2014/main" id="{41286480-B677-46DD-8966-DFAD28E8FD5F}"/>
              </a:ext>
            </a:extLst>
          </p:cNvPr>
          <p:cNvSpPr txBox="1"/>
          <p:nvPr/>
        </p:nvSpPr>
        <p:spPr>
          <a:xfrm>
            <a:off x="7626237" y="4522348"/>
            <a:ext cx="8919833" cy="769441"/>
          </a:xfrm>
          <a:prstGeom prst="rect">
            <a:avLst/>
          </a:prstGeom>
          <a:noFill/>
        </p:spPr>
        <p:txBody>
          <a:bodyPr wrap="square" rtlCol="0">
            <a:spAutoFit/>
          </a:bodyPr>
          <a:lstStyle/>
          <a:p>
            <a:r>
              <a:rPr lang="en-US" sz="4400" dirty="0">
                <a:solidFill>
                  <a:schemeClr val="bg1"/>
                </a:solidFill>
              </a:rPr>
              <a:t>Analyzing the data</a:t>
            </a:r>
            <a:endParaRPr lang="en-ID" sz="4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584E63A7-0901-4400-B2C3-52772295F5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204" y="1601812"/>
            <a:ext cx="12186304" cy="7196702"/>
          </a:xfrm>
          <a:prstGeom prst="rect">
            <a:avLst/>
          </a:prstGeom>
        </p:spPr>
      </p:pic>
      <p:sp>
        <p:nvSpPr>
          <p:cNvPr id="30" name="TextBox 29">
            <a:extLst>
              <a:ext uri="{FF2B5EF4-FFF2-40B4-BE49-F238E27FC236}">
                <a16:creationId xmlns:a16="http://schemas.microsoft.com/office/drawing/2014/main" id="{026E679E-32EA-4EBE-AFD0-C1670A900DFC}"/>
              </a:ext>
            </a:extLst>
          </p:cNvPr>
          <p:cNvSpPr txBox="1"/>
          <p:nvPr/>
        </p:nvSpPr>
        <p:spPr>
          <a:xfrm>
            <a:off x="2573769" y="493283"/>
            <a:ext cx="8937596" cy="707886"/>
          </a:xfrm>
          <a:prstGeom prst="rect">
            <a:avLst/>
          </a:prstGeom>
          <a:noFill/>
        </p:spPr>
        <p:txBody>
          <a:bodyPr wrap="square" rtlCol="0">
            <a:spAutoFit/>
          </a:bodyPr>
          <a:lstStyle/>
          <a:p>
            <a:r>
              <a:rPr lang="en-US" sz="4000" dirty="0"/>
              <a:t>Insight 1 : Contents per day</a:t>
            </a:r>
            <a:endParaRPr lang="en-ID"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9" y="493283"/>
            <a:ext cx="8937596" cy="707886"/>
          </a:xfrm>
          <a:prstGeom prst="rect">
            <a:avLst/>
          </a:prstGeom>
          <a:noFill/>
        </p:spPr>
        <p:txBody>
          <a:bodyPr wrap="square" rtlCol="0">
            <a:spAutoFit/>
          </a:bodyPr>
          <a:lstStyle/>
          <a:p>
            <a:r>
              <a:rPr lang="en-US" sz="4000" dirty="0"/>
              <a:t>Insight 2 : Contents per category</a:t>
            </a:r>
            <a:endParaRPr lang="en-ID" sz="4000" dirty="0"/>
          </a:p>
        </p:txBody>
      </p:sp>
      <p:pic>
        <p:nvPicPr>
          <p:cNvPr id="15" name="Picture 14">
            <a:extLst>
              <a:ext uri="{FF2B5EF4-FFF2-40B4-BE49-F238E27FC236}">
                <a16:creationId xmlns:a16="http://schemas.microsoft.com/office/drawing/2014/main" id="{745FED25-DF0D-418A-825A-95997D0DCC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3845" y="1161255"/>
            <a:ext cx="11582402" cy="8104854"/>
          </a:xfrm>
          <a:prstGeom prst="rect">
            <a:avLst/>
          </a:prstGeom>
        </p:spPr>
      </p:pic>
    </p:spTree>
    <p:extLst>
      <p:ext uri="{BB962C8B-B14F-4D97-AF65-F5344CB8AC3E}">
        <p14:creationId xmlns:p14="http://schemas.microsoft.com/office/powerpoint/2010/main" val="52814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8" y="493283"/>
            <a:ext cx="10913631" cy="707886"/>
          </a:xfrm>
          <a:prstGeom prst="rect">
            <a:avLst/>
          </a:prstGeom>
          <a:noFill/>
        </p:spPr>
        <p:txBody>
          <a:bodyPr wrap="square" rtlCol="0">
            <a:spAutoFit/>
          </a:bodyPr>
          <a:lstStyle/>
          <a:p>
            <a:r>
              <a:rPr lang="en-US" sz="4000" dirty="0"/>
              <a:t>Insight 3 : Mean of reaction count per category</a:t>
            </a:r>
            <a:endParaRPr lang="en-ID" sz="4000" dirty="0"/>
          </a:p>
        </p:txBody>
      </p:sp>
      <p:pic>
        <p:nvPicPr>
          <p:cNvPr id="16" name="Picture 15">
            <a:extLst>
              <a:ext uri="{FF2B5EF4-FFF2-40B4-BE49-F238E27FC236}">
                <a16:creationId xmlns:a16="http://schemas.microsoft.com/office/drawing/2014/main" id="{2420C9A2-DEDE-4D04-A514-A9372722C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3322" y="2374042"/>
            <a:ext cx="15675371" cy="5411433"/>
          </a:xfrm>
          <a:prstGeom prst="rect">
            <a:avLst/>
          </a:prstGeom>
        </p:spPr>
      </p:pic>
    </p:spTree>
    <p:extLst>
      <p:ext uri="{BB962C8B-B14F-4D97-AF65-F5344CB8AC3E}">
        <p14:creationId xmlns:p14="http://schemas.microsoft.com/office/powerpoint/2010/main" val="402676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026E679E-32EA-4EBE-AFD0-C1670A900DFC}"/>
              </a:ext>
            </a:extLst>
          </p:cNvPr>
          <p:cNvSpPr txBox="1"/>
          <p:nvPr/>
        </p:nvSpPr>
        <p:spPr>
          <a:xfrm>
            <a:off x="2573768" y="493283"/>
            <a:ext cx="10552171" cy="707886"/>
          </a:xfrm>
          <a:prstGeom prst="rect">
            <a:avLst/>
          </a:prstGeom>
          <a:noFill/>
        </p:spPr>
        <p:txBody>
          <a:bodyPr wrap="square" rtlCol="0">
            <a:spAutoFit/>
          </a:bodyPr>
          <a:lstStyle/>
          <a:p>
            <a:r>
              <a:rPr lang="en-US" sz="4000" dirty="0"/>
              <a:t>Insight 4 : Mean of content score per category</a:t>
            </a:r>
            <a:endParaRPr lang="en-ID" sz="4000" dirty="0"/>
          </a:p>
        </p:txBody>
      </p:sp>
      <p:pic>
        <p:nvPicPr>
          <p:cNvPr id="16" name="Picture 15">
            <a:extLst>
              <a:ext uri="{FF2B5EF4-FFF2-40B4-BE49-F238E27FC236}">
                <a16:creationId xmlns:a16="http://schemas.microsoft.com/office/drawing/2014/main" id="{1911045E-DDE4-4CD2-9AE0-97ACB988D9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0125" y="2444135"/>
            <a:ext cx="12067749" cy="5398730"/>
          </a:xfrm>
          <a:prstGeom prst="rect">
            <a:avLst/>
          </a:prstGeom>
        </p:spPr>
      </p:pic>
    </p:spTree>
    <p:extLst>
      <p:ext uri="{BB962C8B-B14F-4D97-AF65-F5344CB8AC3E}">
        <p14:creationId xmlns:p14="http://schemas.microsoft.com/office/powerpoint/2010/main" val="257243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1253</Words>
  <Application>Microsoft Office PowerPoint</Application>
  <PresentationFormat>Custom</PresentationFormat>
  <Paragraphs>117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Nugroho Budianggoro</cp:lastModifiedBy>
  <cp:revision>62</cp:revision>
  <dcterms:created xsi:type="dcterms:W3CDTF">2006-08-16T00:00:00Z</dcterms:created>
  <dcterms:modified xsi:type="dcterms:W3CDTF">2021-12-11T07:42:47Z</dcterms:modified>
  <dc:identifier>DAEhDyfaYKE</dc:identifier>
</cp:coreProperties>
</file>