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12/05/2023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457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12/05/2023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493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12/05/2023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09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12/05/2023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134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12/05/2023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2997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12/05/2023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965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12/05/2023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12/05/2023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506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12/05/2023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950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12/05/2023</a:t>
            </a:fld>
            <a:endParaRPr lang="en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329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B1D445C-30FF-4AFA-9CD6-9ED6DA611676}" type="datetimeFigureOut">
              <a:rPr lang="en-ID" smtClean="0"/>
              <a:t>12/05/2023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568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B1D445C-30FF-4AFA-9CD6-9ED6DA611676}" type="datetimeFigureOut">
              <a:rPr lang="en-ID" smtClean="0"/>
              <a:t>12/05/2023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477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AAA3-4DFB-FFCE-A29E-0820FC5F0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3205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</a:t>
            </a:r>
            <a:r>
              <a:rPr lang="en-US" dirty="0" err="1"/>
              <a:t>eXplainability</a:t>
            </a:r>
            <a:r>
              <a:rPr lang="en-US" dirty="0"/>
              <a:t> for retail banking marketing prediction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A264B-D5D3-213E-494B-53DC3BFE0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2603"/>
            <a:ext cx="9144000" cy="2864583"/>
          </a:xfrm>
        </p:spPr>
        <p:txBody>
          <a:bodyPr>
            <a:normAutofit fontScale="55000" lnSpcReduction="20000"/>
          </a:bodyPr>
          <a:lstStyle/>
          <a:p>
            <a:r>
              <a:rPr lang="en-US" sz="5100" i="1" dirty="0"/>
              <a:t>Task 1 PwC Digital Intelligence Virtual Case Experience</a:t>
            </a:r>
          </a:p>
          <a:p>
            <a:r>
              <a:rPr lang="en-US" sz="5100" dirty="0"/>
              <a:t>By Nugroho Budianggoro</a:t>
            </a:r>
          </a:p>
          <a:p>
            <a:r>
              <a:rPr lang="en-US" sz="5100" dirty="0"/>
              <a:t>12/05/2023</a:t>
            </a:r>
          </a:p>
          <a:p>
            <a:endParaRPr lang="en-ID" sz="3200" dirty="0"/>
          </a:p>
          <a:p>
            <a:endParaRPr lang="en-ID" sz="3200" dirty="0"/>
          </a:p>
          <a:p>
            <a:r>
              <a:rPr lang="en-ID" sz="3200" dirty="0" err="1"/>
              <a:t>Github</a:t>
            </a:r>
            <a:r>
              <a:rPr lang="en-ID" sz="3200" dirty="0"/>
              <a:t>: https://github.com/nug1209/PwC_Switzerland_Digital_Intelligence_Virtual_Case_Experience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439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0635-BB16-742F-091F-740FF781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8" y="242760"/>
            <a:ext cx="7313235" cy="652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Problem Statement</a:t>
            </a:r>
          </a:p>
          <a:p>
            <a:pPr marL="0" indent="0">
              <a:buNone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Suppose there is a model that predicts whether a customer would subscribe to term deposit based on the customer data. What would be the characteristics of the customer that have most contribution to the model’s prediction?</a:t>
            </a:r>
          </a:p>
          <a:p>
            <a:pPr marL="0" indent="0">
              <a:buNone/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Model</a:t>
            </a:r>
            <a:endParaRPr lang="en-US" sz="1400" b="1" i="0" dirty="0">
              <a:solidFill>
                <a:srgbClr val="202124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 the customer data, I built an </a:t>
            </a:r>
            <a:r>
              <a:rPr lang="en-US" sz="1400" dirty="0" err="1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classification model. The model’s performance is not great but it is better than random guess (AUC score 0.64).</a:t>
            </a:r>
            <a:endParaRPr lang="en-US" sz="1400" i="0" dirty="0">
              <a:solidFill>
                <a:srgbClr val="202124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General Important Customer Characteristics</a:t>
            </a:r>
          </a:p>
          <a:p>
            <a:pPr marL="0" indent="0">
              <a:buNone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Four most important customer characteristics for prediction are:</a:t>
            </a:r>
          </a:p>
          <a:p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Euribor 3 month when the customer was contacted</a:t>
            </a:r>
          </a:p>
          <a:p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Customer’s age</a:t>
            </a:r>
          </a:p>
          <a:p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Customer’s job</a:t>
            </a:r>
          </a:p>
          <a:p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Number of contacts made in the current campaign</a:t>
            </a:r>
          </a:p>
          <a:p>
            <a:pPr marL="0" indent="0">
              <a:buNone/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Specific Important Customer Characteristics</a:t>
            </a:r>
          </a:p>
          <a:p>
            <a:pPr marL="0" indent="0">
              <a:buNone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customer no. 4, most important characteristics that predicted her/his decision (not to buy) were: customer’s age, number of contacts in the current campaign, number of contacts before current campaign.</a:t>
            </a:r>
          </a:p>
          <a:p>
            <a:pPr marL="0" indent="0">
              <a:buNone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customer no. 20, most important characteristics that predicted her/his decision (not to buy) were: number of contacts in the current campaign, customer’s age, number of contacts before current campaign, Euribor 3 month.</a:t>
            </a:r>
          </a:p>
          <a:p>
            <a:pPr marL="0" indent="0">
              <a:buNone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important customer characteristics were evaluated using SHAP and LIME frameworks.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C7E79D-7A0D-CBA7-F0C1-26406D31C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313" y="1877352"/>
            <a:ext cx="3938124" cy="4697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A281E5-5AD8-14B4-8D61-EB60A11AAB78}"/>
              </a:ext>
            </a:extLst>
          </p:cNvPr>
          <p:cNvSpPr txBox="1"/>
          <p:nvPr/>
        </p:nvSpPr>
        <p:spPr>
          <a:xfrm>
            <a:off x="8116313" y="1600353"/>
            <a:ext cx="3863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General Important Customer Characteristics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44457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9F41DF-679E-9488-3CC3-163093FA9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" y="1355416"/>
            <a:ext cx="4458686" cy="5166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083CEA-2CD5-05E9-3F58-EEF7A8D3B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403" y="706966"/>
            <a:ext cx="6957551" cy="2163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5724C5-E34A-ED6E-88EB-0434E04D7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63" y="4107644"/>
            <a:ext cx="7025291" cy="2163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CE942B-8B06-1C5F-3EB6-96F9534ED162}"/>
              </a:ext>
            </a:extLst>
          </p:cNvPr>
          <p:cNvSpPr txBox="1"/>
          <p:nvPr/>
        </p:nvSpPr>
        <p:spPr>
          <a:xfrm>
            <a:off x="70046" y="969174"/>
            <a:ext cx="445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General Important Customer Characteristics</a:t>
            </a:r>
          </a:p>
          <a:p>
            <a:pPr algn="ctr"/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with Direction of the Contribution</a:t>
            </a:r>
            <a:endParaRPr lang="en-ID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13B94F-93E5-18FB-2C97-7DEB5DC03761}"/>
              </a:ext>
            </a:extLst>
          </p:cNvPr>
          <p:cNvSpPr txBox="1"/>
          <p:nvPr/>
        </p:nvSpPr>
        <p:spPr>
          <a:xfrm>
            <a:off x="5096663" y="448173"/>
            <a:ext cx="695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Important Customer Characteristics for Customer no. 4</a:t>
            </a:r>
            <a:endParaRPr lang="en-ID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EF29FE-B9F1-D8AA-B80A-ACD52327BEE8}"/>
              </a:ext>
            </a:extLst>
          </p:cNvPr>
          <p:cNvSpPr txBox="1"/>
          <p:nvPr/>
        </p:nvSpPr>
        <p:spPr>
          <a:xfrm>
            <a:off x="5164402" y="3625385"/>
            <a:ext cx="695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Important Customer Characteristics for Customer no. 20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5232149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266</TotalTime>
  <Words>276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Roboto</vt:lpstr>
      <vt:lpstr>Parcel</vt:lpstr>
      <vt:lpstr>model eXplainability for retail banking marketing prediction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 Groceries</dc:title>
  <dc:creator>Nugroho Budianggoro</dc:creator>
  <cp:lastModifiedBy>Nugroho Budianggoro</cp:lastModifiedBy>
  <cp:revision>25</cp:revision>
  <dcterms:created xsi:type="dcterms:W3CDTF">2023-04-22T14:10:06Z</dcterms:created>
  <dcterms:modified xsi:type="dcterms:W3CDTF">2023-05-12T06:59:37Z</dcterms:modified>
</cp:coreProperties>
</file>