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Nunito"/>
      <p:regular r:id="rId41"/>
      <p:bold r:id="rId42"/>
      <p:italic r:id="rId43"/>
      <p:boldItalic r:id="rId44"/>
    </p:embeddedFont>
    <p:embeddedFont>
      <p:font typeface="Lexend"/>
      <p:regular r:id="rId45"/>
      <p:bold r:id="rId46"/>
    </p:embeddedFont>
    <p:embeddedFont>
      <p:font typeface="Comfortaa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Nunito-bold.fntdata"/><Relationship Id="rId41" Type="http://schemas.openxmlformats.org/officeDocument/2006/relationships/font" Target="fonts/Nunito-regular.fntdata"/><Relationship Id="rId22" Type="http://schemas.openxmlformats.org/officeDocument/2006/relationships/slide" Target="slides/slide17.xml"/><Relationship Id="rId44" Type="http://schemas.openxmlformats.org/officeDocument/2006/relationships/font" Target="fonts/Nunito-boldItalic.fntdata"/><Relationship Id="rId21" Type="http://schemas.openxmlformats.org/officeDocument/2006/relationships/slide" Target="slides/slide16.xml"/><Relationship Id="rId43" Type="http://schemas.openxmlformats.org/officeDocument/2006/relationships/font" Target="fonts/Nunito-italic.fntdata"/><Relationship Id="rId24" Type="http://schemas.openxmlformats.org/officeDocument/2006/relationships/slide" Target="slides/slide19.xml"/><Relationship Id="rId46" Type="http://schemas.openxmlformats.org/officeDocument/2006/relationships/font" Target="fonts/Lexend-bold.fntdata"/><Relationship Id="rId23" Type="http://schemas.openxmlformats.org/officeDocument/2006/relationships/slide" Target="slides/slide18.xml"/><Relationship Id="rId45" Type="http://schemas.openxmlformats.org/officeDocument/2006/relationships/font" Target="fonts/Lexen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Comfortaa-bold.fntdata"/><Relationship Id="rId25" Type="http://schemas.openxmlformats.org/officeDocument/2006/relationships/slide" Target="slides/slide20.xml"/><Relationship Id="rId47" Type="http://schemas.openxmlformats.org/officeDocument/2006/relationships/font" Target="fonts/Comfortaa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2e41b6335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2e41b6335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2e41b633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2e41b633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8b6eb7c27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8b6eb7c27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2e41b5a9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2e41b5a9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8bc6a4ebb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88bc6a4eb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2e41b5a9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2e41b5a9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2e41b5a96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2e41b5a96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880fc4e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880fc4e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2e41b5a96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2e41b5a96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2e41b5a96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2e41b5a96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88a18c28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88a18c28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2e41b633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2e41b633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2e41b633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a2e41b633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2e41b633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2e41b633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2e41b633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a2e41b633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a2e41b63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a2e41b63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2e41b633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2e41b63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2e41b633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2e41b633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2e41b633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2e41b633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a2e41b633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a2e41b633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a2e41b633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a2e41b633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880fc4e4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880fc4e4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a2e41b633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a2e41b633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a2e41b633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a2e41b633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a2e41b633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a2e41b633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633950c1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633950c1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633950c19e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633950c19e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8880fc4e4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8880fc4e4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8b6eb7c27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8b6eb7c27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2e41b6335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2e41b633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2e41b6335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2e41b6335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2e41b6335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2e41b6335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2e41b6335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2e41b6335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2e41b6335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2e41b6335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17200" y="324400"/>
            <a:ext cx="7950000" cy="2322000"/>
          </a:xfrm>
          <a:prstGeom prst="rect">
            <a:avLst/>
          </a:prstGeom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8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A Comparative Study of</a:t>
            </a:r>
            <a:r>
              <a:rPr lang="en" sz="448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 Different Lock-free Linearizable Queues</a:t>
            </a:r>
            <a:endParaRPr sz="4480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17200" y="3809050"/>
            <a:ext cx="4164600" cy="369300"/>
          </a:xfrm>
          <a:prstGeom prst="rect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34F5C"/>
                </a:solidFill>
                <a:latin typeface="Nunito"/>
                <a:ea typeface="Nunito"/>
                <a:cs typeface="Nunito"/>
                <a:sym typeface="Nunito"/>
              </a:rPr>
              <a:t>Course name: Parallel &amp; Concurrent Programming 2023</a:t>
            </a:r>
            <a:endParaRPr b="1" sz="1200">
              <a:solidFill>
                <a:srgbClr val="134F5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574200" y="3793600"/>
            <a:ext cx="25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348375" y="3601150"/>
            <a:ext cx="3318600" cy="785100"/>
          </a:xfrm>
          <a:prstGeom prst="rect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134F5C"/>
                </a:solidFill>
                <a:latin typeface="Nunito"/>
                <a:ea typeface="Nunito"/>
                <a:cs typeface="Nunito"/>
                <a:sym typeface="Nunito"/>
              </a:rPr>
              <a:t>Shagun                  :  CS23MTECH14013</a:t>
            </a:r>
            <a:endParaRPr b="1" sz="1300">
              <a:solidFill>
                <a:srgbClr val="134F5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134F5C"/>
                </a:solidFill>
                <a:latin typeface="Nunito"/>
                <a:ea typeface="Nunito"/>
                <a:cs typeface="Nunito"/>
                <a:sym typeface="Nunito"/>
              </a:rPr>
              <a:t>A Phani Sahasra   :  CS23MTECH14008</a:t>
            </a:r>
            <a:endParaRPr b="1" sz="1300">
              <a:solidFill>
                <a:srgbClr val="134F5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134F5C"/>
                </a:solidFill>
                <a:latin typeface="Nunito"/>
                <a:ea typeface="Nunito"/>
                <a:cs typeface="Nunito"/>
                <a:sym typeface="Nunito"/>
              </a:rPr>
              <a:t>Aishwarya Dash   :  CS23MTECH14001</a:t>
            </a:r>
            <a:endParaRPr b="1" sz="1300">
              <a:solidFill>
                <a:srgbClr val="134F5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2567250" y="316925"/>
            <a:ext cx="4009500" cy="572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Circular Queue Algorithm</a:t>
            </a:r>
            <a:endParaRPr b="1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266775" y="1319825"/>
            <a:ext cx="3619800" cy="277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Lexend"/>
                <a:ea typeface="Lexend"/>
                <a:cs typeface="Lexend"/>
                <a:sym typeface="Lexend"/>
              </a:rPr>
              <a:t>Initialization:</a:t>
            </a:r>
            <a:endParaRPr b="1">
              <a:solidFill>
                <a:srgbClr val="38761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1.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int* data;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2. Queue *aq, *fq;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3. int capacity;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4. Constructor: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Lexend"/>
                <a:ea typeface="Lexend"/>
                <a:cs typeface="Lexend"/>
                <a:sym typeface="Lexend"/>
              </a:rPr>
              <a:t>CircularQueue(int capacity):</a:t>
            </a:r>
            <a:endParaRPr b="1">
              <a:solidFill>
                <a:srgbClr val="38761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5.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data = new int[capacity];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6. aq = new Queue(0, capacity); 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7. fq = new Queue(1, capacity);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4132700" y="1319825"/>
            <a:ext cx="4918500" cy="277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Lexend"/>
                <a:ea typeface="Lexend"/>
                <a:cs typeface="Lexend"/>
                <a:sym typeface="Lexend"/>
              </a:rPr>
              <a:t>Enqueue Operation (enque_data method):</a:t>
            </a:r>
            <a:endParaRPr b="1">
              <a:solidFill>
                <a:srgbClr val="38761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8.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pair&lt;int, timeval&gt; enqueIndex = fq-&gt;dequeue()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9. data[enqueIndex] = val;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10. timeval enqueueTime = aq-&gt;enqueue(enqueIndex);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11. return {1, enqueueTime};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Lexend"/>
                <a:ea typeface="Lexend"/>
                <a:cs typeface="Lexend"/>
                <a:sym typeface="Lexend"/>
              </a:rPr>
              <a:t>Dequeue Operation (dequeue_data method):</a:t>
            </a:r>
            <a:endParaRPr b="1">
              <a:solidFill>
                <a:srgbClr val="38761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12.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pair&lt;int, timeval&gt; dequeIndex = aq-&gt;dequeue();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13. int val = data[dequeIndex];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14. timeval enqueueTime = fq-&gt;enqueue(dequeIndex);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15. return {val, enqueueTime}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254400" y="2571750"/>
            <a:ext cx="4485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CASE 1 : 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• If CAS operation fails in the enqueue it again repeats the loops, =) the entry Entries[j] was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updated by another thread who called enqueue method ; dequeue method didn’t modify entries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Array.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 =) That other thread was making progress and it succeded in its enqueue operation.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4740000" y="2571750"/>
            <a:ext cx="4275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CASE 2 : 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• If CAS operation fails in the dequeue it again repeats the loops, =) the Head pointer was updated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by another thread who called dequeue method ; enqueue method didn’t modify head pointer.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=) That other thread was making progress and it succeded in its dequeue operation.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254400" y="2123550"/>
            <a:ext cx="5058000" cy="448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741B47"/>
                </a:solidFill>
                <a:latin typeface="Lexend"/>
                <a:ea typeface="Lexend"/>
                <a:cs typeface="Lexend"/>
                <a:sym typeface="Lexend"/>
              </a:rPr>
              <a:t>The Algorithm is Lock-Free because : 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129" name="Google Shape;129;p23"/>
          <p:cNvSpPr txBox="1"/>
          <p:nvPr>
            <p:ph type="title"/>
          </p:nvPr>
        </p:nvSpPr>
        <p:spPr>
          <a:xfrm>
            <a:off x="0" y="423650"/>
            <a:ext cx="4221600" cy="572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Linearization Points  =&gt;</a:t>
            </a:r>
            <a:endParaRPr b="1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4221600" y="423650"/>
            <a:ext cx="4221600" cy="136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For successful enqueue(), LP is line 10 of CQ AlgorithmFor successful enqueue, LP is Line 10 of CQ algorithm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For successful dequeue(), LP is line 14 of CQ AlgorithmFor successful dequeue, LP is Line 14 of CQ algorithm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576925" y="1713750"/>
            <a:ext cx="8027400" cy="30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34F5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34F5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6" name="Google Shape;136;p24"/>
          <p:cNvSpPr txBox="1"/>
          <p:nvPr>
            <p:ph type="title"/>
          </p:nvPr>
        </p:nvSpPr>
        <p:spPr>
          <a:xfrm>
            <a:off x="1207975" y="562425"/>
            <a:ext cx="6765300" cy="572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Basket Queue</a:t>
            </a:r>
            <a:endParaRPr b="1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8079"/>
          <a:stretch/>
        </p:blipFill>
        <p:spPr>
          <a:xfrm>
            <a:off x="1311625" y="1713749"/>
            <a:ext cx="6772275" cy="263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, Data Structures and Algorithms 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50" y="1064112"/>
            <a:ext cx="6152750" cy="35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315825"/>
            <a:ext cx="3958800" cy="29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26"/>
          <p:cNvSpPr txBox="1"/>
          <p:nvPr>
            <p:ph type="title"/>
          </p:nvPr>
        </p:nvSpPr>
        <p:spPr>
          <a:xfrm>
            <a:off x="-670175" y="2285400"/>
            <a:ext cx="46848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Enqueue </a:t>
            </a:r>
            <a:endParaRPr b="1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500" y="74388"/>
            <a:ext cx="4684801" cy="5411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315825"/>
            <a:ext cx="3958800" cy="29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7" name="Google Shape;157;p27"/>
          <p:cNvSpPr txBox="1"/>
          <p:nvPr>
            <p:ph type="title"/>
          </p:nvPr>
        </p:nvSpPr>
        <p:spPr>
          <a:xfrm>
            <a:off x="-667775" y="2285400"/>
            <a:ext cx="38343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Enqueue </a:t>
            </a:r>
            <a:endParaRPr b="1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075" y="-113975"/>
            <a:ext cx="4372826" cy="26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 rotWithShape="1">
          <a:blip r:embed="rId4">
            <a:alphaModFix/>
          </a:blip>
          <a:srcRect b="0" l="-8040" r="8039" t="0"/>
          <a:stretch/>
        </p:blipFill>
        <p:spPr>
          <a:xfrm>
            <a:off x="4414275" y="2508475"/>
            <a:ext cx="4372824" cy="2635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idx="1" type="body"/>
          </p:nvPr>
        </p:nvSpPr>
        <p:spPr>
          <a:xfrm flipH="1" rot="10800000">
            <a:off x="311700" y="3593850"/>
            <a:ext cx="23448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5" name="Google Shape;165;p28"/>
          <p:cNvSpPr txBox="1"/>
          <p:nvPr>
            <p:ph type="title"/>
          </p:nvPr>
        </p:nvSpPr>
        <p:spPr>
          <a:xfrm>
            <a:off x="371600" y="2108175"/>
            <a:ext cx="38343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De</a:t>
            </a:r>
            <a:r>
              <a:rPr b="1" lang="en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queue </a:t>
            </a:r>
            <a:endParaRPr b="1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475" y="82325"/>
            <a:ext cx="4468316" cy="506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/>
        </p:nvSpPr>
        <p:spPr>
          <a:xfrm>
            <a:off x="605400" y="674550"/>
            <a:ext cx="8082600" cy="1211400"/>
          </a:xfrm>
          <a:prstGeom prst="rect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34F5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34F5C"/>
                </a:solidFill>
                <a:latin typeface="Nunito"/>
                <a:ea typeface="Nunito"/>
                <a:cs typeface="Nunito"/>
                <a:sym typeface="Nunito"/>
              </a:rPr>
              <a:t>ABA Problem ??</a:t>
            </a:r>
            <a:endParaRPr b="1" sz="1800">
              <a:solidFill>
                <a:srgbClr val="134F5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rgbClr val="134F5C"/>
                </a:solidFill>
                <a:latin typeface="Nunito"/>
                <a:ea typeface="Nunito"/>
                <a:cs typeface="Nunito"/>
                <a:sym typeface="Nunito"/>
              </a:rPr>
              <a:t>ABA problem is dealt by BQ by use tags </a:t>
            </a:r>
            <a:endParaRPr b="1" sz="1800">
              <a:solidFill>
                <a:srgbClr val="134F5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2735400" cy="1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BQ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-2096450" y="1601525"/>
            <a:ext cx="6892200" cy="29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Dequeue Algorithm </a:t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 rotWithShape="1">
          <a:blip r:embed="rId3">
            <a:alphaModFix/>
          </a:blip>
          <a:srcRect b="0" l="0" r="4652" t="0"/>
          <a:stretch/>
        </p:blipFill>
        <p:spPr>
          <a:xfrm>
            <a:off x="2945775" y="67688"/>
            <a:ext cx="6198226" cy="500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315825"/>
            <a:ext cx="3958800" cy="29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4" name="Google Shape;184;p31"/>
          <p:cNvSpPr txBox="1"/>
          <p:nvPr>
            <p:ph type="title"/>
          </p:nvPr>
        </p:nvSpPr>
        <p:spPr>
          <a:xfrm>
            <a:off x="514800" y="402350"/>
            <a:ext cx="46848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BQ </a:t>
            </a:r>
            <a:r>
              <a:rPr b="1" lang="en" sz="2577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Enqueue Algorithm </a:t>
            </a:r>
            <a:endParaRPr b="1" sz="2577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5" name="Google Shape;185;p31"/>
          <p:cNvPicPr preferRelativeResize="0"/>
          <p:nvPr/>
        </p:nvPicPr>
        <p:blipFill rotWithShape="1">
          <a:blip r:embed="rId3">
            <a:alphaModFix/>
          </a:blip>
          <a:srcRect b="0" l="0" r="4159" t="0"/>
          <a:stretch/>
        </p:blipFill>
        <p:spPr>
          <a:xfrm>
            <a:off x="0" y="1315825"/>
            <a:ext cx="5191574" cy="19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3700" y="3220025"/>
            <a:ext cx="5363426" cy="17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533800" y="284975"/>
            <a:ext cx="40764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OBJECTIVES</a:t>
            </a:r>
            <a:endParaRPr b="1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1084150"/>
            <a:ext cx="8302200" cy="3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500"/>
              <a:buFont typeface="Nunito"/>
              <a:buChar char="❖"/>
            </a:pPr>
            <a:r>
              <a:rPr b="1" lang="en" sz="1500">
                <a:solidFill>
                  <a:srgbClr val="134F5C"/>
                </a:solidFill>
                <a:latin typeface="Nunito"/>
                <a:ea typeface="Nunito"/>
                <a:cs typeface="Nunito"/>
                <a:sym typeface="Nunito"/>
              </a:rPr>
              <a:t>This project aims to implement and compare three lock-free queue in terms of performance efficiency and scalability. </a:t>
            </a:r>
            <a:endParaRPr b="1" sz="1500">
              <a:solidFill>
                <a:srgbClr val="134F5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500"/>
              <a:buFont typeface="Nunito"/>
              <a:buChar char="❖"/>
            </a:pPr>
            <a:r>
              <a:rPr b="1" lang="en" sz="1500">
                <a:solidFill>
                  <a:srgbClr val="134F5C"/>
                </a:solidFill>
                <a:latin typeface="Nunito"/>
                <a:ea typeface="Nunito"/>
                <a:cs typeface="Nunito"/>
                <a:sym typeface="Nunito"/>
              </a:rPr>
              <a:t>Lock-free data structures aim to minimize contention and improve parallelism in multi-threaded applications without the need </a:t>
            </a:r>
            <a:r>
              <a:rPr b="1" lang="en" sz="1500">
                <a:solidFill>
                  <a:srgbClr val="134F5C"/>
                </a:solidFill>
                <a:latin typeface="Nunito"/>
                <a:ea typeface="Nunito"/>
                <a:cs typeface="Nunito"/>
                <a:sym typeface="Nunito"/>
              </a:rPr>
              <a:t>for traditional locking mechanisms like mutexes or semaphores. </a:t>
            </a:r>
            <a:endParaRPr b="1" sz="1500">
              <a:solidFill>
                <a:srgbClr val="134F5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500"/>
              <a:buFont typeface="Nunito"/>
              <a:buChar char="❖"/>
            </a:pPr>
            <a:r>
              <a:rPr b="1" lang="en" sz="1500">
                <a:solidFill>
                  <a:srgbClr val="134F5C"/>
                </a:solidFill>
                <a:latin typeface="Nunito"/>
                <a:ea typeface="Nunito"/>
                <a:cs typeface="Nunito"/>
                <a:sym typeface="Nunito"/>
              </a:rPr>
              <a:t>We aim to implement the following algorithms : </a:t>
            </a:r>
            <a:endParaRPr b="1" sz="1500">
              <a:solidFill>
                <a:srgbClr val="134F5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34F5C"/>
                </a:solidFill>
                <a:latin typeface="Nunito"/>
                <a:ea typeface="Nunito"/>
                <a:cs typeface="Nunito"/>
                <a:sym typeface="Nunito"/>
              </a:rPr>
              <a:t>	1. Circular Queue (Ring Buffer)</a:t>
            </a:r>
            <a:endParaRPr b="1" sz="1500">
              <a:solidFill>
                <a:srgbClr val="134F5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34F5C"/>
                </a:solidFill>
                <a:latin typeface="Nunito"/>
                <a:ea typeface="Nunito"/>
                <a:cs typeface="Nunito"/>
                <a:sym typeface="Nunito"/>
              </a:rPr>
              <a:t>	2. Basket Queue</a:t>
            </a:r>
            <a:endParaRPr b="1" sz="1500">
              <a:solidFill>
                <a:srgbClr val="134F5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34F5C"/>
                </a:solidFill>
                <a:latin typeface="Nunito"/>
                <a:ea typeface="Nunito"/>
                <a:cs typeface="Nunito"/>
                <a:sym typeface="Nunito"/>
              </a:rPr>
              <a:t>	3. Wait-Free Queue using fast-path slow-path method</a:t>
            </a:r>
            <a:endParaRPr b="1" sz="1500">
              <a:solidFill>
                <a:srgbClr val="134F5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34F5C"/>
              </a:buClr>
              <a:buSzPts val="1500"/>
              <a:buFont typeface="Nunito"/>
              <a:buChar char="❖"/>
            </a:pPr>
            <a:r>
              <a:rPr b="1" lang="en" sz="1500">
                <a:solidFill>
                  <a:srgbClr val="134F5C"/>
                </a:solidFill>
                <a:latin typeface="Nunito"/>
                <a:ea typeface="Nunito"/>
                <a:cs typeface="Nunito"/>
                <a:sym typeface="Nunito"/>
              </a:rPr>
              <a:t>We build above three queues based on existing literature and ensure that the queues adhere to FIFO property and satisfies consistency. </a:t>
            </a:r>
            <a:endParaRPr b="1" sz="1500">
              <a:solidFill>
                <a:srgbClr val="134F5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414900"/>
            <a:ext cx="8520600" cy="29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This is a wait free queue based on FAA which is also linearizable.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Usually CAS performs poorly, due to work wasted by CAS failure.This method also addresses this problem.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Here we use “fast-path-slow-path” methodology proposed by Kagon and Petrank.</a:t>
            </a:r>
            <a:endParaRPr/>
          </a:p>
        </p:txBody>
      </p:sp>
      <p:sp>
        <p:nvSpPr>
          <p:cNvPr id="192" name="Google Shape;192;p32"/>
          <p:cNvSpPr txBox="1"/>
          <p:nvPr>
            <p:ph type="title"/>
          </p:nvPr>
        </p:nvSpPr>
        <p:spPr>
          <a:xfrm>
            <a:off x="802475" y="402350"/>
            <a:ext cx="7651200" cy="583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A Wait-free Queue as Fast as Fetch-and-Add</a:t>
            </a:r>
            <a:endParaRPr b="1" sz="2700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/>
        </p:nvSpPr>
        <p:spPr>
          <a:xfrm>
            <a:off x="511650" y="905875"/>
            <a:ext cx="8120700" cy="2290500"/>
          </a:xfrm>
          <a:prstGeom prst="rect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34F5C"/>
                </a:solidFill>
                <a:latin typeface="Nunito"/>
                <a:ea typeface="Nunito"/>
                <a:cs typeface="Nunito"/>
                <a:sym typeface="Nunito"/>
              </a:rPr>
              <a:t>Fast-path-slow-path methodology</a:t>
            </a:r>
            <a:endParaRPr b="1" sz="1800">
              <a:solidFill>
                <a:srgbClr val="134F5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34F5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rgbClr val="134F5C"/>
                </a:solidFill>
                <a:latin typeface="Nunito"/>
                <a:ea typeface="Nunito"/>
                <a:cs typeface="Nunito"/>
                <a:sym typeface="Nunito"/>
              </a:rPr>
              <a:t>We make use of this methodology to construct our wait free queue.</a:t>
            </a:r>
            <a:endParaRPr b="1" sz="1800">
              <a:solidFill>
                <a:srgbClr val="134F5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rgbClr val="134F5C"/>
                </a:solidFill>
                <a:latin typeface="Nunito"/>
                <a:ea typeface="Nunito"/>
                <a:cs typeface="Nunito"/>
                <a:sym typeface="Nunito"/>
              </a:rPr>
              <a:t>For a single operation 2 paths are designed, fast and slow.</a:t>
            </a:r>
            <a:endParaRPr b="1" sz="1800">
              <a:solidFill>
                <a:srgbClr val="134F5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Nunito"/>
              <a:buChar char="●"/>
            </a:pPr>
            <a:r>
              <a:rPr b="1" lang="en" sz="1800">
                <a:solidFill>
                  <a:srgbClr val="134F5C"/>
                </a:solidFill>
                <a:latin typeface="Nunito"/>
                <a:ea typeface="Nunito"/>
                <a:cs typeface="Nunito"/>
                <a:sym typeface="Nunito"/>
              </a:rPr>
              <a:t>Fast is designed to handle simple scenarios with little or no contention. Similarly Slow path is designed to handle complex scenarios and is sure to complete. This increases performance.</a:t>
            </a:r>
            <a:endParaRPr b="1" sz="1800">
              <a:solidFill>
                <a:srgbClr val="134F5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153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 details</a:t>
            </a:r>
            <a:endParaRPr/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8300"/>
            <a:ext cx="8839200" cy="38706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11700" y="11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calls </a:t>
            </a:r>
            <a:endParaRPr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11700" y="787675"/>
            <a:ext cx="2500500" cy="23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enqueue()</a:t>
            </a:r>
            <a:br>
              <a:rPr lang="en"/>
            </a:br>
            <a:r>
              <a:rPr lang="en"/>
              <a:t>	enq_fast()</a:t>
            </a:r>
            <a:br>
              <a:rPr lang="en"/>
            </a:br>
            <a:r>
              <a:rPr lang="en"/>
              <a:t>	enq_slow()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dequeue()</a:t>
            </a:r>
            <a:br>
              <a:rPr lang="en"/>
            </a:br>
            <a:r>
              <a:rPr lang="en"/>
              <a:t>	deq_fast()</a:t>
            </a:r>
            <a:br>
              <a:rPr lang="en"/>
            </a:br>
            <a:r>
              <a:rPr lang="en"/>
              <a:t>	deq_slow()</a:t>
            </a:r>
            <a:endParaRPr/>
          </a:p>
        </p:txBody>
      </p:sp>
      <p:sp>
        <p:nvSpPr>
          <p:cNvPr id="210" name="Google Shape;210;p35"/>
          <p:cNvSpPr txBox="1"/>
          <p:nvPr/>
        </p:nvSpPr>
        <p:spPr>
          <a:xfrm>
            <a:off x="3979500" y="689425"/>
            <a:ext cx="45321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3. enq_fast()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4. enq_slow()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5. deq_fast()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	help_enq()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6. deq_slow()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	help_deq()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7. help_deq()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	help_enq()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8. help_enq()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100" y="0"/>
            <a:ext cx="4153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7"/>
          <p:cNvPicPr preferRelativeResize="0"/>
          <p:nvPr/>
        </p:nvPicPr>
        <p:blipFill rotWithShape="1">
          <a:blip r:embed="rId3">
            <a:alphaModFix/>
          </a:blip>
          <a:srcRect b="0" l="2884" r="3446" t="0"/>
          <a:stretch/>
        </p:blipFill>
        <p:spPr>
          <a:xfrm>
            <a:off x="2286000" y="0"/>
            <a:ext cx="4572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title"/>
          </p:nvPr>
        </p:nvSpPr>
        <p:spPr>
          <a:xfrm>
            <a:off x="311700" y="141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Linearizable points </a:t>
            </a:r>
            <a:endParaRPr/>
          </a:p>
        </p:txBody>
      </p:sp>
      <p:pic>
        <p:nvPicPr>
          <p:cNvPr id="226" name="Google Shape;2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674" y="1056774"/>
            <a:ext cx="3514275" cy="12986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7" name="Google Shape;227;p38"/>
          <p:cNvSpPr txBox="1"/>
          <p:nvPr/>
        </p:nvSpPr>
        <p:spPr>
          <a:xfrm>
            <a:off x="939600" y="2698450"/>
            <a:ext cx="7003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Consider the case:-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Enq (e2) entered the </a:t>
            </a:r>
            <a:r>
              <a:rPr lang="en" sz="1800">
                <a:solidFill>
                  <a:schemeClr val="dk2"/>
                </a:solidFill>
              </a:rPr>
              <a:t>timeline</a:t>
            </a:r>
            <a:r>
              <a:rPr lang="en" sz="1800">
                <a:solidFill>
                  <a:schemeClr val="dk2"/>
                </a:solidFill>
              </a:rPr>
              <a:t> first but Enq (e1) got the location to enqueue its element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Now e2 is wants to get a location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228" name="Google Shape;228;p38"/>
          <p:cNvCxnSpPr/>
          <p:nvPr/>
        </p:nvCxnSpPr>
        <p:spPr>
          <a:xfrm>
            <a:off x="3736300" y="1088825"/>
            <a:ext cx="0" cy="4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38"/>
          <p:cNvCxnSpPr/>
          <p:nvPr/>
        </p:nvCxnSpPr>
        <p:spPr>
          <a:xfrm>
            <a:off x="4052450" y="1745450"/>
            <a:ext cx="12300" cy="46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226600" y="8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Linearizable points</a:t>
            </a:r>
            <a:endParaRPr/>
          </a:p>
        </p:txBody>
      </p:sp>
      <p:sp>
        <p:nvSpPr>
          <p:cNvPr id="235" name="Google Shape;235;p39"/>
          <p:cNvSpPr txBox="1"/>
          <p:nvPr>
            <p:ph idx="1" type="body"/>
          </p:nvPr>
        </p:nvSpPr>
        <p:spPr>
          <a:xfrm>
            <a:off x="5779125" y="827888"/>
            <a:ext cx="3489900" cy="27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, mean-while multiple dequeue s came in as shown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For, enq to have a point of linearization there, its contender, deq will help</a:t>
            </a:r>
            <a:endParaRPr/>
          </a:p>
        </p:txBody>
      </p:sp>
      <p:pic>
        <p:nvPicPr>
          <p:cNvPr id="236" name="Google Shape;2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175" y="735200"/>
            <a:ext cx="5119200" cy="28949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37" name="Google Shape;237;p39"/>
          <p:cNvCxnSpPr/>
          <p:nvPr/>
        </p:nvCxnSpPr>
        <p:spPr>
          <a:xfrm>
            <a:off x="1681325" y="797000"/>
            <a:ext cx="0" cy="4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39"/>
          <p:cNvCxnSpPr/>
          <p:nvPr/>
        </p:nvCxnSpPr>
        <p:spPr>
          <a:xfrm>
            <a:off x="2106925" y="1319875"/>
            <a:ext cx="12300" cy="5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39"/>
          <p:cNvSpPr txBox="1"/>
          <p:nvPr/>
        </p:nvSpPr>
        <p:spPr>
          <a:xfrm>
            <a:off x="684250" y="3788250"/>
            <a:ext cx="7003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Lp for e1 would be lp of enq_fast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Lp for e2 can be either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	*  Lp of enq_slow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 	*  Lp of help_enq—-&gt; (Called by contending Dequeue)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/>
        </p:nvSpPr>
        <p:spPr>
          <a:xfrm>
            <a:off x="246500" y="176875"/>
            <a:ext cx="700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Linearizable points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25" y="1042325"/>
            <a:ext cx="5727124" cy="3645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6" name="Google Shape;246;p40"/>
          <p:cNvSpPr txBox="1"/>
          <p:nvPr/>
        </p:nvSpPr>
        <p:spPr>
          <a:xfrm>
            <a:off x="6289800" y="1222575"/>
            <a:ext cx="2440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Lp for deq (d1)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Lp of deq_fast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Lp of deq_slow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Both help_enq() and help_deq() </a:t>
            </a:r>
            <a:r>
              <a:rPr lang="en" sz="1800">
                <a:solidFill>
                  <a:schemeClr val="dk2"/>
                </a:solidFill>
              </a:rPr>
              <a:t>support</a:t>
            </a:r>
            <a:r>
              <a:rPr lang="en" sz="1800">
                <a:solidFill>
                  <a:schemeClr val="dk2"/>
                </a:solidFill>
              </a:rPr>
              <a:t> deq to </a:t>
            </a:r>
            <a:r>
              <a:rPr lang="en" sz="1800">
                <a:solidFill>
                  <a:schemeClr val="dk2"/>
                </a:solidFill>
              </a:rPr>
              <a:t>achieve</a:t>
            </a:r>
            <a:r>
              <a:rPr lang="en" sz="1800">
                <a:solidFill>
                  <a:schemeClr val="dk2"/>
                </a:solidFill>
              </a:rPr>
              <a:t> its </a:t>
            </a:r>
            <a:r>
              <a:rPr lang="en" sz="1800">
                <a:solidFill>
                  <a:schemeClr val="dk2"/>
                </a:solidFill>
              </a:rPr>
              <a:t>operations</a:t>
            </a:r>
            <a:r>
              <a:rPr lang="en" sz="1800">
                <a:solidFill>
                  <a:schemeClr val="dk2"/>
                </a:solidFill>
              </a:rPr>
              <a:t> and help pending enqueues.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/>
        </p:nvSpPr>
        <p:spPr>
          <a:xfrm>
            <a:off x="672100" y="213350"/>
            <a:ext cx="700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Graphs and Observations</a:t>
            </a:r>
            <a:endParaRPr sz="1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52" name="Google Shape;25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100" y="827450"/>
            <a:ext cx="7638015" cy="41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07725" y="1434225"/>
            <a:ext cx="8174100" cy="28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Its a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lock-free multiple-producer and multiple-consumer (MPMC) FIFO queue design which i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s also linearizable.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The approach involves building ring buffers using indirection and two additional separate queues.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Use of single-width CAS operations instead of double-width CAS, aids in enhancing portability across different CPU architectures like PowerPC, MIPS, SPARC and RISC-V. This algorithm can run virtually anywhere.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1189350" y="242275"/>
            <a:ext cx="6765300" cy="572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Circular Queue (Ring Buffer)</a:t>
            </a:r>
            <a:endParaRPr b="1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/>
          <p:nvPr/>
        </p:nvSpPr>
        <p:spPr>
          <a:xfrm>
            <a:off x="672100" y="213350"/>
            <a:ext cx="700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Graphs and Observations</a:t>
            </a:r>
            <a:endParaRPr sz="1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58" name="Google Shape;25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525" y="755625"/>
            <a:ext cx="7554938" cy="41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/>
        </p:nvSpPr>
        <p:spPr>
          <a:xfrm>
            <a:off x="672100" y="213350"/>
            <a:ext cx="700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Graphs and Observations</a:t>
            </a:r>
            <a:endParaRPr sz="1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64" name="Google Shape;26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7450"/>
            <a:ext cx="7868831" cy="41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/>
        </p:nvSpPr>
        <p:spPr>
          <a:xfrm>
            <a:off x="672100" y="213350"/>
            <a:ext cx="700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Graphs and Observations</a:t>
            </a:r>
            <a:endParaRPr sz="1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70" name="Google Shape;27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750" y="675050"/>
            <a:ext cx="7575776" cy="415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962650" y="38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Graph for Throughput vs Number of Threads for </a:t>
            </a:r>
            <a:r>
              <a:rPr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Wait Free</a:t>
            </a:r>
            <a:r>
              <a:rPr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Queue</a:t>
            </a:r>
            <a:endParaRPr sz="1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45"/>
          <p:cNvPicPr preferRelativeResize="0"/>
          <p:nvPr/>
        </p:nvPicPr>
        <p:blipFill rotWithShape="1">
          <a:blip r:embed="rId3">
            <a:alphaModFix/>
          </a:blip>
          <a:srcRect b="0" l="0" r="11808" t="0"/>
          <a:stretch/>
        </p:blipFill>
        <p:spPr>
          <a:xfrm>
            <a:off x="1272875" y="953675"/>
            <a:ext cx="5420074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5"/>
          <p:cNvSpPr txBox="1"/>
          <p:nvPr/>
        </p:nvSpPr>
        <p:spPr>
          <a:xfrm>
            <a:off x="6618250" y="1519575"/>
            <a:ext cx="7683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Wait-free queue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/>
          <p:nvPr>
            <p:ph type="title"/>
          </p:nvPr>
        </p:nvSpPr>
        <p:spPr>
          <a:xfrm>
            <a:off x="1387950" y="413000"/>
            <a:ext cx="63681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Graph for Throughput vs Number of Threads to compare </a:t>
            </a:r>
            <a:endParaRPr sz="1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	wait-free queue, </a:t>
            </a:r>
            <a:r>
              <a:rPr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circular</a:t>
            </a:r>
            <a:r>
              <a:rPr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queue and basket queue</a:t>
            </a:r>
            <a:endParaRPr sz="1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075" y="1028700"/>
            <a:ext cx="6006949" cy="371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"/>
          <p:cNvSpPr txBox="1"/>
          <p:nvPr>
            <p:ph type="title"/>
          </p:nvPr>
        </p:nvSpPr>
        <p:spPr>
          <a:xfrm>
            <a:off x="1734100" y="1977600"/>
            <a:ext cx="5269500" cy="18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6320">
                <a:solidFill>
                  <a:srgbClr val="E06666"/>
                </a:solidFill>
              </a:rPr>
              <a:t>Thank you!</a:t>
            </a:r>
            <a:endParaRPr b="1" i="1" sz="632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87475" y="1363725"/>
            <a:ext cx="5367600" cy="26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2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1. </a:t>
            </a:r>
            <a:r>
              <a:rPr lang="en" sz="122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design is based on </a:t>
            </a:r>
            <a:r>
              <a:rPr b="1" lang="en" sz="122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two key ideas</a:t>
            </a:r>
            <a:r>
              <a:rPr lang="en" sz="122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 </a:t>
            </a:r>
            <a:endParaRPr sz="1225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6387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25"/>
              <a:buFont typeface="Nunito"/>
              <a:buAutoNum type="alphaLcPeriod"/>
            </a:pPr>
            <a:r>
              <a:rPr lang="en" sz="122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First, we use </a:t>
            </a:r>
            <a:r>
              <a:rPr b="1" lang="en" sz="122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indirection</a:t>
            </a:r>
            <a:r>
              <a:rPr lang="en" sz="122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i.e., data entries are not stored in the queue itself. Instead, a queue entry simply records an index into the array of data. </a:t>
            </a:r>
            <a:endParaRPr sz="1225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638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5"/>
              <a:buFont typeface="Nunito"/>
              <a:buAutoNum type="alphaLcPeriod"/>
            </a:pPr>
            <a:r>
              <a:rPr lang="en" sz="122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Second, we maintain </a:t>
            </a:r>
            <a:r>
              <a:rPr b="1" lang="en" sz="122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two queues</a:t>
            </a:r>
            <a:r>
              <a:rPr lang="en" sz="122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endParaRPr sz="1225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22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            </a:t>
            </a:r>
            <a:r>
              <a:rPr b="1" lang="en" sz="122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‘fq’</a:t>
            </a:r>
            <a:r>
              <a:rPr lang="en" sz="122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-&gt; which keeps indices to unallocated entries of the array,</a:t>
            </a:r>
            <a:endParaRPr sz="1225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22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            </a:t>
            </a:r>
            <a:r>
              <a:rPr b="1" lang="en" sz="122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‘aq’</a:t>
            </a:r>
            <a:r>
              <a:rPr lang="en" sz="122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-&gt; which keeps allocated indices to be consumed.</a:t>
            </a:r>
            <a:endParaRPr sz="1225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22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2. Actual data entry values are stored in a separate array whose indexes that are available for enqueue/dequeue are stored in the circular queues </a:t>
            </a:r>
            <a:r>
              <a:rPr b="1" lang="en" sz="122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‘fq’</a:t>
            </a:r>
            <a:r>
              <a:rPr lang="en" sz="122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en" sz="122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‘aq’</a:t>
            </a:r>
            <a:r>
              <a:rPr lang="en" sz="1225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225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125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475" y="975050"/>
            <a:ext cx="3468724" cy="309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301500" y="402350"/>
            <a:ext cx="45132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Data-structure Design</a:t>
            </a:r>
            <a:endParaRPr b="1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567250" y="210225"/>
            <a:ext cx="4009500" cy="572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PRODUCER</a:t>
            </a:r>
            <a:endParaRPr b="1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1123500" y="3739175"/>
            <a:ext cx="7432500" cy="11634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A producer thread will dequeue an index from fq . If NULL / -1 is returned the queue is full, else, will return a valid index in which case we write data to corresponding index and insert the index into  aq.</a:t>
            </a:r>
            <a:endParaRPr i="1" sz="1500"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500" y="935325"/>
            <a:ext cx="6113700" cy="26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2157700" y="3098900"/>
            <a:ext cx="5763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‘fq’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6119675" y="3159975"/>
            <a:ext cx="5763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‘aq’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2567250" y="210225"/>
            <a:ext cx="4009500" cy="572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CONSUMER</a:t>
            </a:r>
            <a:endParaRPr b="1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1096050" y="3728525"/>
            <a:ext cx="7432500" cy="11634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A consumer thread will dequeue index from aq . If NULL/-1 is returned the queue is empty, else, we get a valid index in which case we read the data from data array and insert the entry back into fq.</a:t>
            </a:r>
            <a:endParaRPr i="1" sz="1500"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0" l="0" r="2572" t="0"/>
          <a:stretch/>
        </p:blipFill>
        <p:spPr>
          <a:xfrm>
            <a:off x="1184550" y="935325"/>
            <a:ext cx="6362102" cy="269414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2253750" y="3226975"/>
            <a:ext cx="5442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‘aq’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6375800" y="3226975"/>
            <a:ext cx="5442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‘fq’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1981750" y="210225"/>
            <a:ext cx="4839300" cy="572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Queue Class for ‘aq’ and ‘fq’</a:t>
            </a:r>
            <a:endParaRPr b="1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535700" y="1020000"/>
            <a:ext cx="8344800" cy="3583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134F5C"/>
                </a:solidFill>
                <a:latin typeface="Lexend"/>
                <a:ea typeface="Lexend"/>
                <a:cs typeface="Lexend"/>
                <a:sym typeface="Lexend"/>
              </a:rPr>
              <a:t>Each queue has an n sized array called entries which will store the cycle and index of the elements</a:t>
            </a:r>
            <a:endParaRPr b="1" i="1" sz="1200">
              <a:solidFill>
                <a:srgbClr val="134F5C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134F5C"/>
                </a:solidFill>
                <a:latin typeface="Lexend"/>
                <a:ea typeface="Lexend"/>
                <a:cs typeface="Lexend"/>
                <a:sym typeface="Lexend"/>
              </a:rPr>
              <a:t>in queue. It can be represented as follows :</a:t>
            </a:r>
            <a:endParaRPr b="1" i="1" sz="1200">
              <a:solidFill>
                <a:srgbClr val="134F5C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A64D79"/>
                </a:solidFill>
                <a:latin typeface="Lexend"/>
                <a:ea typeface="Lexend"/>
                <a:cs typeface="Lexend"/>
                <a:sym typeface="Lexend"/>
              </a:rPr>
              <a:t>Entries[] array -&gt; Each entry contains &lt;cycle, index&gt;. </a:t>
            </a:r>
            <a:endParaRPr b="1" i="1" sz="1200">
              <a:solidFill>
                <a:srgbClr val="A64D7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A86E8"/>
                </a:solidFill>
                <a:latin typeface="Lexend"/>
                <a:ea typeface="Lexend"/>
                <a:cs typeface="Lexend"/>
                <a:sym typeface="Lexend"/>
              </a:rPr>
              <a:t>Each index can be represented as : i * n + j</a:t>
            </a:r>
            <a:endParaRPr b="1" i="1" sz="1200">
              <a:solidFill>
                <a:srgbClr val="4A86E8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A86E8"/>
                </a:solidFill>
                <a:latin typeface="Lexend"/>
                <a:ea typeface="Lexend"/>
                <a:cs typeface="Lexend"/>
                <a:sym typeface="Lexend"/>
              </a:rPr>
              <a:t>                                 Where,  i = cycle number ;  </a:t>
            </a:r>
            <a:endParaRPr b="1" i="1" sz="1200">
              <a:solidFill>
                <a:srgbClr val="4A86E8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A86E8"/>
                </a:solidFill>
                <a:latin typeface="Lexend"/>
                <a:ea typeface="Lexend"/>
                <a:cs typeface="Lexend"/>
                <a:sym typeface="Lexend"/>
              </a:rPr>
              <a:t>    n = queue capacity ; </a:t>
            </a:r>
            <a:endParaRPr b="1" i="1" sz="1200">
              <a:solidFill>
                <a:srgbClr val="4A86E8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A86E8"/>
                </a:solidFill>
                <a:latin typeface="Lexend"/>
                <a:ea typeface="Lexend"/>
                <a:cs typeface="Lexend"/>
                <a:sym typeface="Lexend"/>
              </a:rPr>
              <a:t>    j = index denotes position in circular array</a:t>
            </a:r>
            <a:endParaRPr b="1" i="1" sz="1200">
              <a:solidFill>
                <a:srgbClr val="4A86E8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134F5C"/>
                </a:solidFill>
                <a:latin typeface="Lexend"/>
                <a:ea typeface="Lexend"/>
                <a:cs typeface="Lexend"/>
                <a:sym typeface="Lexend"/>
              </a:rPr>
              <a:t>• ‘aq’ is initialized to be an empty queue. All entries are initialized to </a:t>
            </a:r>
            <a:r>
              <a:rPr b="1" i="1" lang="en" sz="12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cycle 0 and Head = n , Tail = n</a:t>
            </a:r>
            <a:endParaRPr b="1" i="1" sz="1200"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134F5C"/>
                </a:solidFill>
                <a:latin typeface="Lexend"/>
                <a:ea typeface="Lexend"/>
                <a:cs typeface="Lexend"/>
                <a:sym typeface="Lexend"/>
              </a:rPr>
              <a:t>• ‘fq’ is initialized to be a full queue. It will contains all the n entries. All entries are initialized to </a:t>
            </a:r>
            <a:r>
              <a:rPr b="1" i="1" lang="en" sz="120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cycle 0 and Head = 0 , Tail = n</a:t>
            </a:r>
            <a:endParaRPr b="1" i="1" sz="1200"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rgbClr val="134F5C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2600675" y="231575"/>
            <a:ext cx="4497900" cy="572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Enqueue Algorithm</a:t>
            </a:r>
            <a:endParaRPr b="1" sz="2320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3809600" y="1120450"/>
            <a:ext cx="5145600" cy="363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• New entry (Tail / N , value) is enqueued at index = (tail % N)</a:t>
            </a:r>
            <a:endParaRPr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Lexend"/>
                <a:ea typeface="Lexend"/>
                <a:cs typeface="Lexend"/>
                <a:sym typeface="Lexend"/>
              </a:rPr>
              <a:t>• Tail must be one cycle in front of the current entry.</a:t>
            </a:r>
            <a:endParaRPr>
              <a:solidFill>
                <a:srgbClr val="38761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Lexend"/>
                <a:ea typeface="Lexend"/>
                <a:cs typeface="Lexend"/>
                <a:sym typeface="Lexend"/>
              </a:rPr>
              <a:t>• If Tail’s cycle number is same as entry’s cycle number =) Some other thread has enqueued but has not advanced tail. So we increase tail for global progress.</a:t>
            </a:r>
            <a:endParaRPr>
              <a:solidFill>
                <a:srgbClr val="38761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  <a:latin typeface="Lexend"/>
                <a:ea typeface="Lexend"/>
                <a:cs typeface="Lexend"/>
                <a:sym typeface="Lexend"/>
              </a:rPr>
              <a:t>• If both the conditions are satisfied we are reading an old value of tail ( n enqueues happened). So we again fetch the new value of tail.</a:t>
            </a:r>
            <a:endParaRPr>
              <a:solidFill>
                <a:srgbClr val="E0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Lexend"/>
                <a:ea typeface="Lexend"/>
                <a:cs typeface="Lexend"/>
                <a:sym typeface="Lexend"/>
              </a:rPr>
              <a:t>• If the conditions are satisfied we do a Compare &amp; Swap operation to update the entry at this index with new entry ( Cycle(Tail) , value)</a:t>
            </a:r>
            <a:endParaRPr>
              <a:solidFill>
                <a:srgbClr val="38761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25" y="1319500"/>
            <a:ext cx="3504800" cy="3070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2600675" y="231575"/>
            <a:ext cx="4497900" cy="572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Dequeue</a:t>
            </a:r>
            <a:r>
              <a:rPr b="1" lang="en" sz="232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 Algorithm</a:t>
            </a:r>
            <a:endParaRPr b="1" sz="2320">
              <a:solidFill>
                <a:schemeClr val="accent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4343150" y="1493950"/>
            <a:ext cx="4569300" cy="233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Lexend"/>
                <a:ea typeface="Lexend"/>
                <a:cs typeface="Lexend"/>
                <a:sym typeface="Lexend"/>
              </a:rPr>
              <a:t>• Cycle number of current entry and Head should match.</a:t>
            </a:r>
            <a:endParaRPr>
              <a:solidFill>
                <a:srgbClr val="38761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  <a:latin typeface="Lexend"/>
                <a:ea typeface="Lexend"/>
                <a:cs typeface="Lexend"/>
                <a:sym typeface="Lexend"/>
              </a:rPr>
              <a:t>• If Head is one cycle ahead =) empty queue in this case we return NULL.</a:t>
            </a:r>
            <a:endParaRPr>
              <a:solidFill>
                <a:srgbClr val="E0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Lexend"/>
                <a:ea typeface="Lexend"/>
                <a:cs typeface="Lexend"/>
                <a:sym typeface="Lexend"/>
              </a:rPr>
              <a:t>• In any other case we are reading an old value. So we again fetch the new value of Head</a:t>
            </a:r>
            <a:endParaRPr>
              <a:solidFill>
                <a:srgbClr val="38761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50" y="1294888"/>
            <a:ext cx="3766025" cy="2953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