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67" r:id="rId5"/>
    <p:sldId id="259" r:id="rId6"/>
    <p:sldId id="268" r:id="rId7"/>
    <p:sldId id="265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A1252-2BA2-F4FD-2349-2682A1996A2C}" v="511" dt="2025-02-19T03:26:23.934"/>
    <p1510:client id="{D86162AA-FAF0-38A3-CF3A-7309FBC4BAD2}" v="318" dt="2025-02-20T15:48:06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010A8-18B5-4A40-8B79-47771B86A6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B67775-9A6F-451F-9348-B7B55E55B196}">
      <dgm:prSet/>
      <dgm:spPr/>
      <dgm:t>
        <a:bodyPr/>
        <a:lstStyle/>
        <a:p>
          <a:r>
            <a:rPr lang="en-US" dirty="0"/>
            <a:t>Show all students and their assigned classes. If a student isn't enrolled, still display their name.</a:t>
          </a:r>
        </a:p>
      </dgm:t>
    </dgm:pt>
    <dgm:pt modelId="{DEBD47D5-AA7A-4BE0-A50F-27183A5EAF85}" type="parTrans" cxnId="{3FA653B7-20C4-46DE-BAB2-2037A7CBA21F}">
      <dgm:prSet/>
      <dgm:spPr/>
      <dgm:t>
        <a:bodyPr/>
        <a:lstStyle/>
        <a:p>
          <a:endParaRPr lang="en-US"/>
        </a:p>
      </dgm:t>
    </dgm:pt>
    <dgm:pt modelId="{D29B98DE-E039-4DDF-9901-C68ED16D805B}" type="sibTrans" cxnId="{3FA653B7-20C4-46DE-BAB2-2037A7CBA21F}">
      <dgm:prSet/>
      <dgm:spPr/>
      <dgm:t>
        <a:bodyPr/>
        <a:lstStyle/>
        <a:p>
          <a:endParaRPr lang="en-US"/>
        </a:p>
      </dgm:t>
    </dgm:pt>
    <dgm:pt modelId="{83E7BC85-23B7-459F-9C40-083D0061CE1A}">
      <dgm:prSet/>
      <dgm:spPr/>
      <dgm:t>
        <a:bodyPr/>
        <a:lstStyle/>
        <a:p>
          <a:r>
            <a:rPr lang="en-US" dirty="0"/>
            <a:t>Used in CRM software to show all customers, even those without orders.</a:t>
          </a:r>
        </a:p>
      </dgm:t>
    </dgm:pt>
    <dgm:pt modelId="{C2363020-0B34-42DE-90BE-7C11617306D6}" type="parTrans" cxnId="{E69EFF02-AE53-43E0-B299-E06910FE1211}">
      <dgm:prSet/>
      <dgm:spPr/>
      <dgm:t>
        <a:bodyPr/>
        <a:lstStyle/>
        <a:p>
          <a:endParaRPr lang="en-US"/>
        </a:p>
      </dgm:t>
    </dgm:pt>
    <dgm:pt modelId="{EF61363F-7678-4E2B-8AC7-5DB76C82CD95}" type="sibTrans" cxnId="{E69EFF02-AE53-43E0-B299-E06910FE1211}">
      <dgm:prSet/>
      <dgm:spPr/>
      <dgm:t>
        <a:bodyPr/>
        <a:lstStyle/>
        <a:p>
          <a:endParaRPr lang="en-US"/>
        </a:p>
      </dgm:t>
    </dgm:pt>
    <dgm:pt modelId="{3A99CA72-E555-4EA6-B0E6-AEFA89164114}">
      <dgm:prSet/>
      <dgm:spPr/>
      <dgm:t>
        <a:bodyPr/>
        <a:lstStyle/>
        <a:p>
          <a:r>
            <a:rPr lang="en-US" dirty="0"/>
            <a:t>Used in inventory management to ensure all products from the supplier appear, even if none are sold yet.</a:t>
          </a:r>
        </a:p>
      </dgm:t>
    </dgm:pt>
    <dgm:pt modelId="{B0A22C95-6219-4BA9-AD09-B5BEC6948335}" type="parTrans" cxnId="{7A3BF0E1-D274-49D8-80BA-486E82891113}">
      <dgm:prSet/>
      <dgm:spPr/>
      <dgm:t>
        <a:bodyPr/>
        <a:lstStyle/>
        <a:p>
          <a:endParaRPr lang="en-US"/>
        </a:p>
      </dgm:t>
    </dgm:pt>
    <dgm:pt modelId="{7FD0EEA5-5550-44A3-8056-C1744494B9E0}" type="sibTrans" cxnId="{7A3BF0E1-D274-49D8-80BA-486E82891113}">
      <dgm:prSet/>
      <dgm:spPr/>
      <dgm:t>
        <a:bodyPr/>
        <a:lstStyle/>
        <a:p>
          <a:endParaRPr lang="en-US"/>
        </a:p>
      </dgm:t>
    </dgm:pt>
    <dgm:pt modelId="{280C279D-DC68-479A-804B-4CD00D700E71}" type="pres">
      <dgm:prSet presAssocID="{AA0010A8-18B5-4A40-8B79-47771B86A6EA}" presName="root" presStyleCnt="0">
        <dgm:presLayoutVars>
          <dgm:dir/>
          <dgm:resizeHandles val="exact"/>
        </dgm:presLayoutVars>
      </dgm:prSet>
      <dgm:spPr/>
    </dgm:pt>
    <dgm:pt modelId="{F9C4819E-93F9-4F7E-A81A-9C08CAB70076}" type="pres">
      <dgm:prSet presAssocID="{7CB67775-9A6F-451F-9348-B7B55E55B196}" presName="compNode" presStyleCnt="0"/>
      <dgm:spPr/>
    </dgm:pt>
    <dgm:pt modelId="{8ECCCE95-4572-45B2-9CF0-A725B63D8ACF}" type="pres">
      <dgm:prSet presAssocID="{7CB67775-9A6F-451F-9348-B7B55E55B196}" presName="bgRect" presStyleLbl="bgShp" presStyleIdx="0" presStyleCnt="3"/>
      <dgm:spPr/>
    </dgm:pt>
    <dgm:pt modelId="{12BBAAE9-8451-46B1-9C00-E0B41A36221D}" type="pres">
      <dgm:prSet presAssocID="{7CB67775-9A6F-451F-9348-B7B55E55B1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A73C925-1D33-4BB6-B936-FF40C382FC73}" type="pres">
      <dgm:prSet presAssocID="{7CB67775-9A6F-451F-9348-B7B55E55B196}" presName="spaceRect" presStyleCnt="0"/>
      <dgm:spPr/>
    </dgm:pt>
    <dgm:pt modelId="{A4EE6898-6CB8-4170-A14F-C4504764496C}" type="pres">
      <dgm:prSet presAssocID="{7CB67775-9A6F-451F-9348-B7B55E55B196}" presName="parTx" presStyleLbl="revTx" presStyleIdx="0" presStyleCnt="3">
        <dgm:presLayoutVars>
          <dgm:chMax val="0"/>
          <dgm:chPref val="0"/>
        </dgm:presLayoutVars>
      </dgm:prSet>
      <dgm:spPr/>
    </dgm:pt>
    <dgm:pt modelId="{C50381F2-F5DF-47E8-9D19-4E40F4534CAF}" type="pres">
      <dgm:prSet presAssocID="{D29B98DE-E039-4DDF-9901-C68ED16D805B}" presName="sibTrans" presStyleCnt="0"/>
      <dgm:spPr/>
    </dgm:pt>
    <dgm:pt modelId="{0DEDE94D-3E4F-42DF-983A-568EBD2B9081}" type="pres">
      <dgm:prSet presAssocID="{83E7BC85-23B7-459F-9C40-083D0061CE1A}" presName="compNode" presStyleCnt="0"/>
      <dgm:spPr/>
    </dgm:pt>
    <dgm:pt modelId="{53E2C23A-9977-4C8D-AA63-4D5D6A8C66D6}" type="pres">
      <dgm:prSet presAssocID="{83E7BC85-23B7-459F-9C40-083D0061CE1A}" presName="bgRect" presStyleLbl="bgShp" presStyleIdx="1" presStyleCnt="3"/>
      <dgm:spPr/>
    </dgm:pt>
    <dgm:pt modelId="{31417012-677D-44CC-B585-0716776E2D54}" type="pres">
      <dgm:prSet presAssocID="{83E7BC85-23B7-459F-9C40-083D0061CE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EB0BB1F-1214-43AE-BF91-A245A4379DC2}" type="pres">
      <dgm:prSet presAssocID="{83E7BC85-23B7-459F-9C40-083D0061CE1A}" presName="spaceRect" presStyleCnt="0"/>
      <dgm:spPr/>
    </dgm:pt>
    <dgm:pt modelId="{B8F25066-89DB-4BB2-B487-542E6C70CC36}" type="pres">
      <dgm:prSet presAssocID="{83E7BC85-23B7-459F-9C40-083D0061CE1A}" presName="parTx" presStyleLbl="revTx" presStyleIdx="1" presStyleCnt="3">
        <dgm:presLayoutVars>
          <dgm:chMax val="0"/>
          <dgm:chPref val="0"/>
        </dgm:presLayoutVars>
      </dgm:prSet>
      <dgm:spPr/>
    </dgm:pt>
    <dgm:pt modelId="{629DD810-3CDE-41C9-B9B2-8030EA7323A9}" type="pres">
      <dgm:prSet presAssocID="{EF61363F-7678-4E2B-8AC7-5DB76C82CD95}" presName="sibTrans" presStyleCnt="0"/>
      <dgm:spPr/>
    </dgm:pt>
    <dgm:pt modelId="{16DCD356-B69B-487C-886C-C48E864E3531}" type="pres">
      <dgm:prSet presAssocID="{3A99CA72-E555-4EA6-B0E6-AEFA89164114}" presName="compNode" presStyleCnt="0"/>
      <dgm:spPr/>
    </dgm:pt>
    <dgm:pt modelId="{8BCC93C3-C35A-4AF8-945F-957621A948A9}" type="pres">
      <dgm:prSet presAssocID="{3A99CA72-E555-4EA6-B0E6-AEFA89164114}" presName="bgRect" presStyleLbl="bgShp" presStyleIdx="2" presStyleCnt="3"/>
      <dgm:spPr/>
    </dgm:pt>
    <dgm:pt modelId="{C9A67B9A-F3A9-4708-A052-E956119D793C}" type="pres">
      <dgm:prSet presAssocID="{3A99CA72-E555-4EA6-B0E6-AEFA891641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D6451C3A-DA41-44CE-BED4-70F7951B6535}" type="pres">
      <dgm:prSet presAssocID="{3A99CA72-E555-4EA6-B0E6-AEFA89164114}" presName="spaceRect" presStyleCnt="0"/>
      <dgm:spPr/>
    </dgm:pt>
    <dgm:pt modelId="{A0B81B84-E48C-433A-9C44-6F57035EFF2F}" type="pres">
      <dgm:prSet presAssocID="{3A99CA72-E555-4EA6-B0E6-AEFA891641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9EFB01-D204-4FAB-8E86-7AEFB7D5E218}" type="presOf" srcId="{7CB67775-9A6F-451F-9348-B7B55E55B196}" destId="{A4EE6898-6CB8-4170-A14F-C4504764496C}" srcOrd="0" destOrd="0" presId="urn:microsoft.com/office/officeart/2018/2/layout/IconVerticalSolidList"/>
    <dgm:cxn modelId="{E69EFF02-AE53-43E0-B299-E06910FE1211}" srcId="{AA0010A8-18B5-4A40-8B79-47771B86A6EA}" destId="{83E7BC85-23B7-459F-9C40-083D0061CE1A}" srcOrd="1" destOrd="0" parTransId="{C2363020-0B34-42DE-90BE-7C11617306D6}" sibTransId="{EF61363F-7678-4E2B-8AC7-5DB76C82CD95}"/>
    <dgm:cxn modelId="{87C7F05C-DC2F-4461-A8ED-544C7253BD2D}" type="presOf" srcId="{AA0010A8-18B5-4A40-8B79-47771B86A6EA}" destId="{280C279D-DC68-479A-804B-4CD00D700E71}" srcOrd="0" destOrd="0" presId="urn:microsoft.com/office/officeart/2018/2/layout/IconVerticalSolidList"/>
    <dgm:cxn modelId="{A3AF1D8E-2522-4F76-8BA8-2F3EE8659CDD}" type="presOf" srcId="{3A99CA72-E555-4EA6-B0E6-AEFA89164114}" destId="{A0B81B84-E48C-433A-9C44-6F57035EFF2F}" srcOrd="0" destOrd="0" presId="urn:microsoft.com/office/officeart/2018/2/layout/IconVerticalSolidList"/>
    <dgm:cxn modelId="{37E167B0-1B10-43A7-8741-4A642069BFAB}" type="presOf" srcId="{83E7BC85-23B7-459F-9C40-083D0061CE1A}" destId="{B8F25066-89DB-4BB2-B487-542E6C70CC36}" srcOrd="0" destOrd="0" presId="urn:microsoft.com/office/officeart/2018/2/layout/IconVerticalSolidList"/>
    <dgm:cxn modelId="{3FA653B7-20C4-46DE-BAB2-2037A7CBA21F}" srcId="{AA0010A8-18B5-4A40-8B79-47771B86A6EA}" destId="{7CB67775-9A6F-451F-9348-B7B55E55B196}" srcOrd="0" destOrd="0" parTransId="{DEBD47D5-AA7A-4BE0-A50F-27183A5EAF85}" sibTransId="{D29B98DE-E039-4DDF-9901-C68ED16D805B}"/>
    <dgm:cxn modelId="{7A3BF0E1-D274-49D8-80BA-486E82891113}" srcId="{AA0010A8-18B5-4A40-8B79-47771B86A6EA}" destId="{3A99CA72-E555-4EA6-B0E6-AEFA89164114}" srcOrd="2" destOrd="0" parTransId="{B0A22C95-6219-4BA9-AD09-B5BEC6948335}" sibTransId="{7FD0EEA5-5550-44A3-8056-C1744494B9E0}"/>
    <dgm:cxn modelId="{F87DDCF8-ED87-4738-868E-2A3873DC8119}" type="presParOf" srcId="{280C279D-DC68-479A-804B-4CD00D700E71}" destId="{F9C4819E-93F9-4F7E-A81A-9C08CAB70076}" srcOrd="0" destOrd="0" presId="urn:microsoft.com/office/officeart/2018/2/layout/IconVerticalSolidList"/>
    <dgm:cxn modelId="{893F803B-32DA-4DCA-BD6E-C4DBA3A10D70}" type="presParOf" srcId="{F9C4819E-93F9-4F7E-A81A-9C08CAB70076}" destId="{8ECCCE95-4572-45B2-9CF0-A725B63D8ACF}" srcOrd="0" destOrd="0" presId="urn:microsoft.com/office/officeart/2018/2/layout/IconVerticalSolidList"/>
    <dgm:cxn modelId="{27218A6E-6C07-447A-96E7-680441A4E8F6}" type="presParOf" srcId="{F9C4819E-93F9-4F7E-A81A-9C08CAB70076}" destId="{12BBAAE9-8451-46B1-9C00-E0B41A36221D}" srcOrd="1" destOrd="0" presId="urn:microsoft.com/office/officeart/2018/2/layout/IconVerticalSolidList"/>
    <dgm:cxn modelId="{878CCB75-5D40-4085-954B-FA1E1E23ABAE}" type="presParOf" srcId="{F9C4819E-93F9-4F7E-A81A-9C08CAB70076}" destId="{CA73C925-1D33-4BB6-B936-FF40C382FC73}" srcOrd="2" destOrd="0" presId="urn:microsoft.com/office/officeart/2018/2/layout/IconVerticalSolidList"/>
    <dgm:cxn modelId="{8E3EBF8F-FC89-4FF5-B1E1-798830E55946}" type="presParOf" srcId="{F9C4819E-93F9-4F7E-A81A-9C08CAB70076}" destId="{A4EE6898-6CB8-4170-A14F-C4504764496C}" srcOrd="3" destOrd="0" presId="urn:microsoft.com/office/officeart/2018/2/layout/IconVerticalSolidList"/>
    <dgm:cxn modelId="{45947802-E66C-49EC-A4E0-0018DF92760D}" type="presParOf" srcId="{280C279D-DC68-479A-804B-4CD00D700E71}" destId="{C50381F2-F5DF-47E8-9D19-4E40F4534CAF}" srcOrd="1" destOrd="0" presId="urn:microsoft.com/office/officeart/2018/2/layout/IconVerticalSolidList"/>
    <dgm:cxn modelId="{93B0252D-301E-43E6-9E2E-CA157D75E4CE}" type="presParOf" srcId="{280C279D-DC68-479A-804B-4CD00D700E71}" destId="{0DEDE94D-3E4F-42DF-983A-568EBD2B9081}" srcOrd="2" destOrd="0" presId="urn:microsoft.com/office/officeart/2018/2/layout/IconVerticalSolidList"/>
    <dgm:cxn modelId="{73E23BFF-4BAA-4573-A4FD-6AB2C96C0C7B}" type="presParOf" srcId="{0DEDE94D-3E4F-42DF-983A-568EBD2B9081}" destId="{53E2C23A-9977-4C8D-AA63-4D5D6A8C66D6}" srcOrd="0" destOrd="0" presId="urn:microsoft.com/office/officeart/2018/2/layout/IconVerticalSolidList"/>
    <dgm:cxn modelId="{71EB84D2-AC7E-4745-8C8D-058C20ECCA2C}" type="presParOf" srcId="{0DEDE94D-3E4F-42DF-983A-568EBD2B9081}" destId="{31417012-677D-44CC-B585-0716776E2D54}" srcOrd="1" destOrd="0" presId="urn:microsoft.com/office/officeart/2018/2/layout/IconVerticalSolidList"/>
    <dgm:cxn modelId="{F8D6DFCE-B261-490E-B4E4-01531EFA6BD8}" type="presParOf" srcId="{0DEDE94D-3E4F-42DF-983A-568EBD2B9081}" destId="{5EB0BB1F-1214-43AE-BF91-A245A4379DC2}" srcOrd="2" destOrd="0" presId="urn:microsoft.com/office/officeart/2018/2/layout/IconVerticalSolidList"/>
    <dgm:cxn modelId="{97A749AE-7A57-4FDD-951B-CE87C12194E2}" type="presParOf" srcId="{0DEDE94D-3E4F-42DF-983A-568EBD2B9081}" destId="{B8F25066-89DB-4BB2-B487-542E6C70CC36}" srcOrd="3" destOrd="0" presId="urn:microsoft.com/office/officeart/2018/2/layout/IconVerticalSolidList"/>
    <dgm:cxn modelId="{B68424E8-E336-412E-A19A-E7C1A7A2C800}" type="presParOf" srcId="{280C279D-DC68-479A-804B-4CD00D700E71}" destId="{629DD810-3CDE-41C9-B9B2-8030EA7323A9}" srcOrd="3" destOrd="0" presId="urn:microsoft.com/office/officeart/2018/2/layout/IconVerticalSolidList"/>
    <dgm:cxn modelId="{A8B8D172-2D00-497E-907B-41577BF4960A}" type="presParOf" srcId="{280C279D-DC68-479A-804B-4CD00D700E71}" destId="{16DCD356-B69B-487C-886C-C48E864E3531}" srcOrd="4" destOrd="0" presId="urn:microsoft.com/office/officeart/2018/2/layout/IconVerticalSolidList"/>
    <dgm:cxn modelId="{BA25A0EB-7544-492A-B74D-84E602A31ECD}" type="presParOf" srcId="{16DCD356-B69B-487C-886C-C48E864E3531}" destId="{8BCC93C3-C35A-4AF8-945F-957621A948A9}" srcOrd="0" destOrd="0" presId="urn:microsoft.com/office/officeart/2018/2/layout/IconVerticalSolidList"/>
    <dgm:cxn modelId="{353E1087-60B3-4336-A93F-37166ABAEEC7}" type="presParOf" srcId="{16DCD356-B69B-487C-886C-C48E864E3531}" destId="{C9A67B9A-F3A9-4708-A052-E956119D793C}" srcOrd="1" destOrd="0" presId="urn:microsoft.com/office/officeart/2018/2/layout/IconVerticalSolidList"/>
    <dgm:cxn modelId="{B45354E7-B709-485E-9C7C-A0B94646DD5D}" type="presParOf" srcId="{16DCD356-B69B-487C-886C-C48E864E3531}" destId="{D6451C3A-DA41-44CE-BED4-70F7951B6535}" srcOrd="2" destOrd="0" presId="urn:microsoft.com/office/officeart/2018/2/layout/IconVerticalSolidList"/>
    <dgm:cxn modelId="{13A80A47-87C2-4428-9EEB-20C8AADD9258}" type="presParOf" srcId="{16DCD356-B69B-487C-886C-C48E864E3531}" destId="{A0B81B84-E48C-433A-9C44-6F57035EFF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CE95-4572-45B2-9CF0-A725B63D8ACF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BAAE9-8451-46B1-9C00-E0B41A36221D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E6898-6CB8-4170-A14F-C4504764496C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Show all students and their assigned classes. If a student isn't enrolled, still display their name.</a:t>
          </a:r>
        </a:p>
      </dsp:txBody>
      <dsp:txXfrm>
        <a:off x="1844034" y="682"/>
        <a:ext cx="4401230" cy="1596566"/>
      </dsp:txXfrm>
    </dsp:sp>
    <dsp:sp modelId="{53E2C23A-9977-4C8D-AA63-4D5D6A8C66D6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17012-677D-44CC-B585-0716776E2D54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25066-89DB-4BB2-B487-542E6C70CC36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Used in CRM software to show all customers, even those without orders.</a:t>
          </a:r>
        </a:p>
      </dsp:txBody>
      <dsp:txXfrm>
        <a:off x="1844034" y="1996390"/>
        <a:ext cx="4401230" cy="1596566"/>
      </dsp:txXfrm>
    </dsp:sp>
    <dsp:sp modelId="{8BCC93C3-C35A-4AF8-945F-957621A948A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67B9A-F3A9-4708-A052-E956119D793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81B84-E48C-433A-9C44-6F57035EFF2F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Used in inventory management to ensure all products from the supplier appear, even if none are sold yet.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SQL Joins: Left &amp; Right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By: Michael Nugent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09A9-207D-87D5-838D-11072400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Theme: </a:t>
            </a:r>
            <a:r>
              <a:rPr lang="en-US" sz="4000" dirty="0">
                <a:solidFill>
                  <a:srgbClr val="FFFFFF"/>
                </a:solidFill>
              </a:rPr>
              <a:t>Unmatched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3BC4A-99D2-FC98-8522-2E19F8A76974}"/>
              </a:ext>
            </a:extLst>
          </p:cNvPr>
          <p:cNvSpPr txBox="1"/>
          <p:nvPr/>
        </p:nvSpPr>
        <p:spPr>
          <a:xfrm>
            <a:off x="9063788" y="6386568"/>
            <a:ext cx="3123296" cy="472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latin typeface="+mn-lt"/>
                <a:ea typeface="+mn-ea"/>
                <a:cs typeface="+mn-cs"/>
              </a:rPr>
              <a:t>https://joins.spathon.com/</a:t>
            </a:r>
            <a:endParaRPr lang="en-US" sz="2000" kern="1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39ADF-E720-8F5F-7034-770FADE0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3158734"/>
            <a:ext cx="11327549" cy="206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4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016B7-4715-B00E-F8D5-C3ACA1582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1F8D3-17DF-5146-4D27-9D468B09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What is a Left Join?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6A07-C6BF-4E5B-323B-419B5798F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 </a:t>
            </a:r>
            <a:r>
              <a:rPr lang="en-US" sz="2000" b="1">
                <a:ea typeface="+mn-lt"/>
                <a:cs typeface="+mn-lt"/>
              </a:rPr>
              <a:t>Left Join (LEFT OUTER JOIN)</a:t>
            </a:r>
            <a:r>
              <a:rPr lang="en-US" sz="2000">
                <a:ea typeface="+mn-lt"/>
                <a:cs typeface="+mn-lt"/>
              </a:rPr>
              <a:t> returns </a:t>
            </a:r>
            <a:r>
              <a:rPr lang="en-US" sz="2000" b="1">
                <a:ea typeface="+mn-lt"/>
                <a:cs typeface="+mn-lt"/>
              </a:rPr>
              <a:t>all records from the left table</a:t>
            </a:r>
            <a:r>
              <a:rPr lang="en-US" sz="2000">
                <a:ea typeface="+mn-lt"/>
                <a:cs typeface="+mn-lt"/>
              </a:rPr>
              <a:t> and only </a:t>
            </a:r>
            <a:r>
              <a:rPr lang="en-US" sz="2000" b="1">
                <a:ea typeface="+mn-lt"/>
                <a:cs typeface="+mn-lt"/>
              </a:rPr>
              <a:t>matching records from the right table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r>
              <a:rPr lang="en-US" sz="2000">
                <a:ea typeface="+mn-lt"/>
                <a:cs typeface="+mn-lt"/>
              </a:rPr>
              <a:t>If no match is found, NULL values are placed for columns from the right table.</a:t>
            </a:r>
          </a:p>
          <a:p>
            <a:r>
              <a:rPr lang="en-US" sz="2000">
                <a:ea typeface="+mn-lt"/>
                <a:cs typeface="+mn-lt"/>
              </a:rPr>
              <a:t>💡 </a:t>
            </a:r>
            <a:r>
              <a:rPr lang="en-US" sz="2000" i="1">
                <a:ea typeface="+mn-lt"/>
                <a:cs typeface="+mn-lt"/>
              </a:rPr>
              <a:t>Key takeaway</a:t>
            </a:r>
            <a:r>
              <a:rPr lang="en-US" sz="2000">
                <a:ea typeface="+mn-lt"/>
                <a:cs typeface="+mn-lt"/>
              </a:rPr>
              <a:t>: Left Join </a:t>
            </a:r>
            <a:r>
              <a:rPr lang="en-US" sz="2000" b="1">
                <a:ea typeface="+mn-lt"/>
                <a:cs typeface="+mn-lt"/>
              </a:rPr>
              <a:t>keeps all records from the left table, even if there’s no match in the right table.</a:t>
            </a:r>
            <a:endParaRPr lang="en-US" sz="2000">
              <a:ea typeface="+mn-lt"/>
              <a:cs typeface="+mn-lt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204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5F866-A626-5ED7-A461-3650B151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Formal Definition: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9631-717C-E03C-4169-23F633D5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075" y="208323"/>
            <a:ext cx="7527900" cy="6648941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a typeface="+mn-lt"/>
                <a:cs typeface="+mn-lt"/>
              </a:rPr>
              <a:t>Let R and S be two relations (tables), where R is the left table and S is the right table. A </a:t>
            </a:r>
            <a:r>
              <a:rPr lang="en-US" sz="2000" b="1" dirty="0">
                <a:ea typeface="+mn-lt"/>
                <a:cs typeface="+mn-lt"/>
              </a:rPr>
              <a:t>LEFT JOIN</a:t>
            </a:r>
            <a:r>
              <a:rPr lang="en-US" sz="2000" dirty="0">
                <a:ea typeface="+mn-lt"/>
                <a:cs typeface="+mn-lt"/>
              </a:rPr>
              <a:t> between R and S returns all tuples from R, and the matching tuples from S. If no match is found in S, NULL values are returned for columns from S.</a:t>
            </a:r>
            <a:endParaRPr lang="en-US" sz="2000"/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>
                <a:ea typeface="+mn-lt"/>
                <a:cs typeface="+mn-lt"/>
              </a:rPr>
              <a:t>Mathematically: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400" dirty="0">
                <a:ea typeface="+mn-lt"/>
                <a:cs typeface="+mn-lt"/>
              </a:rPr>
              <a:t>R LEFT JOIN S ON R.A = S.B = { (r, s) | r in R, s in S, if </a:t>
            </a:r>
            <a:r>
              <a:rPr lang="en-US" sz="2400" dirty="0" err="1">
                <a:ea typeface="+mn-lt"/>
                <a:cs typeface="+mn-lt"/>
              </a:rPr>
              <a:t>r.A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 dirty="0" err="1">
                <a:ea typeface="+mn-lt"/>
                <a:cs typeface="+mn-lt"/>
              </a:rPr>
              <a:t>s.B</a:t>
            </a:r>
            <a:r>
              <a:rPr lang="en-US" sz="2400" dirty="0">
                <a:ea typeface="+mn-lt"/>
                <a:cs typeface="+mn-lt"/>
              </a:rPr>
              <a:t>, otherwise (r, NULL) }</a:t>
            </a:r>
            <a:endParaRPr lang="en-US" sz="2400"/>
          </a:p>
          <a:p>
            <a:pPr>
              <a:lnSpc>
                <a:spcPct val="17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 and B are the join keys from R and S, respectively.</a:t>
            </a:r>
          </a:p>
          <a:p>
            <a:pPr>
              <a:lnSpc>
                <a:spcPct val="17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If there is no matching row in S, the result includes r with NULL values for attributes from S.</a:t>
            </a:r>
            <a:endParaRPr lang="en-US" sz="2400" dirty="0"/>
          </a:p>
          <a:p>
            <a:pPr>
              <a:lnSpc>
                <a:spcPct val="17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399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D4B38-606D-BFDD-0609-1F3C0446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a Right Join?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CA11E-9A0E-D26E-733F-CE06269FF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 </a:t>
            </a:r>
            <a:r>
              <a:rPr lang="en-US" sz="2000" b="1" dirty="0">
                <a:ea typeface="+mn-lt"/>
                <a:cs typeface="+mn-lt"/>
              </a:rPr>
              <a:t>Right Join (RIGHT OUTER JOIN)</a:t>
            </a:r>
            <a:r>
              <a:rPr lang="en-US" sz="2000" dirty="0">
                <a:ea typeface="+mn-lt"/>
                <a:cs typeface="+mn-lt"/>
              </a:rPr>
              <a:t> returns </a:t>
            </a:r>
            <a:r>
              <a:rPr lang="en-US" sz="2000" b="1" dirty="0">
                <a:ea typeface="+mn-lt"/>
                <a:cs typeface="+mn-lt"/>
              </a:rPr>
              <a:t>all records from the right table</a:t>
            </a:r>
            <a:r>
              <a:rPr lang="en-US" sz="2000" dirty="0">
                <a:ea typeface="+mn-lt"/>
                <a:cs typeface="+mn-lt"/>
              </a:rPr>
              <a:t> and only </a:t>
            </a:r>
            <a:r>
              <a:rPr lang="en-US" sz="2000" b="1" dirty="0">
                <a:ea typeface="+mn-lt"/>
                <a:cs typeface="+mn-lt"/>
              </a:rPr>
              <a:t>matching records from the left table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If no match is found, NULL values appear in the columns from the left table.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ea typeface="+mn-lt"/>
                <a:cs typeface="+mn-lt"/>
              </a:rPr>
              <a:t>💡 </a:t>
            </a:r>
            <a:r>
              <a:rPr lang="en-US" sz="2000" i="1" dirty="0">
                <a:ea typeface="+mn-lt"/>
                <a:cs typeface="+mn-lt"/>
              </a:rPr>
              <a:t>Key takeaway</a:t>
            </a:r>
            <a:r>
              <a:rPr lang="en-US" sz="2000" dirty="0">
                <a:ea typeface="+mn-lt"/>
                <a:cs typeface="+mn-lt"/>
              </a:rPr>
              <a:t>: Right Join </a:t>
            </a:r>
            <a:r>
              <a:rPr lang="en-US" sz="2000" b="1" dirty="0">
                <a:ea typeface="+mn-lt"/>
                <a:cs typeface="+mn-lt"/>
              </a:rPr>
              <a:t>keeps all records from the right table, even if there’s no match in the left table.</a:t>
            </a:r>
            <a:endParaRPr lang="en-US" sz="2000" dirty="0">
              <a:ea typeface="+mn-lt"/>
              <a:cs typeface="+mn-lt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72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CC141-6AB7-459C-89D8-23C87E6B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20020-930A-3752-9EAD-9AADCA53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Formal Definition: 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7EC4-25C1-C443-29FA-74319E008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391" y="3055797"/>
            <a:ext cx="7397557" cy="34705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>
                <a:ea typeface="+mn-lt"/>
                <a:cs typeface="+mn-lt"/>
              </a:rPr>
              <a:t>Mathematically: 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R RIGHT JOIN S ON R.A = S.B = { (r, s) | r in R, s in S, if </a:t>
            </a:r>
            <a:r>
              <a:rPr lang="en-US" sz="2400" err="1">
                <a:ea typeface="+mn-lt"/>
                <a:cs typeface="+mn-lt"/>
              </a:rPr>
              <a:t>r.A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 err="1">
                <a:ea typeface="+mn-lt"/>
                <a:cs typeface="+mn-lt"/>
              </a:rPr>
              <a:t>s.B</a:t>
            </a:r>
            <a:r>
              <a:rPr lang="en-US" sz="2400" dirty="0">
                <a:ea typeface="+mn-lt"/>
                <a:cs typeface="+mn-lt"/>
              </a:rPr>
              <a:t>, otherwise (NULL, s) }</a:t>
            </a:r>
            <a:endParaRPr lang="en-US" sz="24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If there is no matching row in R, the result includes s with NULL values for attributes from R.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A86B6-DB6A-FFB4-8F5A-6F285FC51C75}"/>
              </a:ext>
            </a:extLst>
          </p:cNvPr>
          <p:cNvSpPr txBox="1"/>
          <p:nvPr/>
        </p:nvSpPr>
        <p:spPr>
          <a:xfrm>
            <a:off x="4481763" y="330868"/>
            <a:ext cx="7395410" cy="24184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2000" dirty="0"/>
              <a:t>A </a:t>
            </a:r>
            <a:r>
              <a:rPr lang="en-US" sz="2000" b="1" dirty="0"/>
              <a:t>RIGHT JOIN</a:t>
            </a:r>
            <a:r>
              <a:rPr lang="en-US" sz="2000" dirty="0"/>
              <a:t> is the </a:t>
            </a:r>
            <a:r>
              <a:rPr lang="en-US" sz="2000" b="1" dirty="0"/>
              <a:t>mirror image</a:t>
            </a:r>
            <a:r>
              <a:rPr lang="en-US" sz="2000" dirty="0"/>
              <a:t> of a </a:t>
            </a:r>
            <a:r>
              <a:rPr lang="en-US" sz="2000" b="1" dirty="0"/>
              <a:t>LEFT JOIN</a:t>
            </a:r>
            <a:r>
              <a:rPr lang="en-US" sz="2000" dirty="0"/>
              <a:t>. It returns all tuples from S, and the matching tuples from R. If no match is found in R, NULL values are returned for columns from R.</a:t>
            </a:r>
            <a:endParaRPr lang="en-US"/>
          </a:p>
          <a:p>
            <a:pPr algn="l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C4A0-BE29-60BA-DF2F-68A87603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" y="-1087"/>
            <a:ext cx="6089736" cy="685654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dirty="0">
                <a:ea typeface="+mn-lt"/>
                <a:cs typeface="+mn-lt"/>
              </a:rPr>
              <a:t>-- Left Join --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err="1">
                <a:ea typeface="+mn-lt"/>
                <a:cs typeface="+mn-lt"/>
              </a:rPr>
              <a:t>a.first_name</a:t>
            </a:r>
            <a:r>
              <a:rPr lang="en-US" dirty="0">
                <a:ea typeface="+mn-lt"/>
                <a:cs typeface="+mn-lt"/>
              </a:rPr>
              <a:t> as "First Name", 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a.last_name</a:t>
            </a:r>
            <a:r>
              <a:rPr lang="en-US" dirty="0">
                <a:ea typeface="+mn-lt"/>
                <a:cs typeface="+mn-lt"/>
              </a:rPr>
              <a:t> as "Last Name",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m.title</a:t>
            </a:r>
            <a:r>
              <a:rPr lang="en-US" dirty="0">
                <a:ea typeface="+mn-lt"/>
                <a:cs typeface="+mn-lt"/>
              </a:rPr>
              <a:t> as "Title",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m.released</a:t>
            </a:r>
            <a:r>
              <a:rPr lang="en-US" dirty="0">
                <a:ea typeface="+mn-lt"/>
                <a:cs typeface="+mn-lt"/>
              </a:rPr>
              <a:t> as "Release Date"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actors 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LEFT</a:t>
            </a:r>
            <a:r>
              <a:rPr lang="en-US" dirty="0">
                <a:ea typeface="+mn-lt"/>
                <a:cs typeface="+mn-lt"/>
              </a:rPr>
              <a:t> JOIN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actors_movies</a:t>
            </a:r>
            <a:r>
              <a:rPr lang="en-US" dirty="0">
                <a:ea typeface="+mn-lt"/>
                <a:cs typeface="+mn-lt"/>
              </a:rPr>
              <a:t> 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a.id=</a:t>
            </a:r>
            <a:r>
              <a:rPr lang="en-US" dirty="0" err="1">
                <a:ea typeface="+mn-lt"/>
                <a:cs typeface="+mn-lt"/>
              </a:rPr>
              <a:t>am.actor_id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LEFT</a:t>
            </a:r>
            <a:r>
              <a:rPr lang="en-US" dirty="0">
                <a:ea typeface="+mn-lt"/>
                <a:cs typeface="+mn-lt"/>
              </a:rPr>
              <a:t> JOIN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movies 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am.movie_id=m.id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76E748-5D45-E229-0177-D22C966AC7E2}"/>
              </a:ext>
            </a:extLst>
          </p:cNvPr>
          <p:cNvSpPr txBox="1">
            <a:spLocks/>
          </p:cNvSpPr>
          <p:nvPr/>
        </p:nvSpPr>
        <p:spPr>
          <a:xfrm>
            <a:off x="6094956" y="5176"/>
            <a:ext cx="6100175" cy="68565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ea typeface="+mn-lt"/>
                <a:cs typeface="+mn-lt"/>
              </a:rPr>
              <a:t>-- Right Join --</a:t>
            </a:r>
            <a:endParaRPr lang="en-US" sz="4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SELECT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err="1">
                <a:ea typeface="+mn-lt"/>
                <a:cs typeface="+mn-lt"/>
              </a:rPr>
              <a:t>a.first_name</a:t>
            </a:r>
            <a:r>
              <a:rPr lang="en-US" dirty="0">
                <a:ea typeface="+mn-lt"/>
                <a:cs typeface="+mn-lt"/>
              </a:rPr>
              <a:t> as "First Name",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a.last_name</a:t>
            </a:r>
            <a:r>
              <a:rPr lang="en-US" dirty="0">
                <a:ea typeface="+mn-lt"/>
                <a:cs typeface="+mn-lt"/>
              </a:rPr>
              <a:t> as "Last Name",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m.title</a:t>
            </a:r>
            <a:r>
              <a:rPr lang="en-US" dirty="0">
                <a:ea typeface="+mn-lt"/>
                <a:cs typeface="+mn-lt"/>
              </a:rPr>
              <a:t> as "Title",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m.released</a:t>
            </a:r>
            <a:r>
              <a:rPr lang="en-US" dirty="0">
                <a:ea typeface="+mn-lt"/>
                <a:cs typeface="+mn-lt"/>
              </a:rPr>
              <a:t> as "Release Date"</a:t>
            </a:r>
            <a:endParaRPr lang="en-US" dirty="0" err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FROM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    actors 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RIGHT</a:t>
            </a:r>
            <a:r>
              <a:rPr lang="en-US" dirty="0">
                <a:ea typeface="+mn-lt"/>
                <a:cs typeface="+mn-lt"/>
              </a:rPr>
              <a:t> JOIN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actors_movies</a:t>
            </a:r>
            <a:r>
              <a:rPr lang="en-US" dirty="0">
                <a:ea typeface="+mn-lt"/>
                <a:cs typeface="+mn-lt"/>
              </a:rPr>
              <a:t> am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ON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    a.id=</a:t>
            </a:r>
            <a:r>
              <a:rPr lang="en-US" dirty="0" err="1">
                <a:ea typeface="+mn-lt"/>
                <a:cs typeface="+mn-lt"/>
              </a:rPr>
              <a:t>am.actor_id</a:t>
            </a:r>
            <a:endParaRPr lang="en-US" dirty="0" err="1"/>
          </a:p>
          <a:p>
            <a:pPr marL="0" indent="0">
              <a:buNone/>
            </a:pPr>
            <a:r>
              <a:rPr lang="en-US" sz="2700" dirty="0">
                <a:highlight>
                  <a:srgbClr val="FFFF00"/>
                </a:highlight>
                <a:ea typeface="+mn-lt"/>
                <a:cs typeface="+mn-lt"/>
              </a:rPr>
              <a:t>RIGHT</a:t>
            </a:r>
            <a:r>
              <a:rPr lang="en-US" sz="2700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JOIN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    movies m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ON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+mn-lt"/>
                <a:cs typeface="+mn-lt"/>
              </a:rPr>
              <a:t>    am.movie_id=m.id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1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098B9C-30FA-E179-C602-06B841A2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7" y="425102"/>
            <a:ext cx="3800475" cy="17907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1CB9BC-6F05-7D13-3C85-71AA4C9D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37" y="425951"/>
            <a:ext cx="3438525" cy="2352675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83A1BA-86FC-77DF-47EB-EC8C82298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601" y="421776"/>
            <a:ext cx="1914525" cy="2047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3DC052-536C-EA7A-9EA3-42F31A8CF424}"/>
              </a:ext>
            </a:extLst>
          </p:cNvPr>
          <p:cNvSpPr txBox="1"/>
          <p:nvPr/>
        </p:nvSpPr>
        <p:spPr>
          <a:xfrm>
            <a:off x="1605447" y="52604"/>
            <a:ext cx="16876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Favorite 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62D2A-3257-8880-84FD-B34B1D4038B2}"/>
              </a:ext>
            </a:extLst>
          </p:cNvPr>
          <p:cNvSpPr txBox="1"/>
          <p:nvPr/>
        </p:nvSpPr>
        <p:spPr>
          <a:xfrm>
            <a:off x="5135808" y="52605"/>
            <a:ext cx="1908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Favorite Movies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AF344-31AB-CE0A-F1CB-3ED1C9EC970E}"/>
              </a:ext>
            </a:extLst>
          </p:cNvPr>
          <p:cNvSpPr txBox="1"/>
          <p:nvPr/>
        </p:nvSpPr>
        <p:spPr>
          <a:xfrm>
            <a:off x="8924793" y="52192"/>
            <a:ext cx="1678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Actors_Movies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F40C7-93AE-9C7D-F8BF-6AD8EF6B311D}"/>
              </a:ext>
            </a:extLst>
          </p:cNvPr>
          <p:cNvSpPr txBox="1"/>
          <p:nvPr/>
        </p:nvSpPr>
        <p:spPr>
          <a:xfrm>
            <a:off x="1931095" y="3246328"/>
            <a:ext cx="10417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Left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AB92F-AAAB-9A62-FDCB-D368DA6B43ED}"/>
              </a:ext>
            </a:extLst>
          </p:cNvPr>
          <p:cNvSpPr txBox="1"/>
          <p:nvPr/>
        </p:nvSpPr>
        <p:spPr>
          <a:xfrm>
            <a:off x="9185752" y="3246327"/>
            <a:ext cx="1156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Right Join</a:t>
            </a:r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70EADC-8817-7903-4792-0996953B5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" y="3610366"/>
            <a:ext cx="5486400" cy="2476500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DA040A-046A-DD70-89C2-0F2A301AD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366" y="3613628"/>
            <a:ext cx="54102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5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176B1-6B4E-5B41-3049-8A33510E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Real-World Use Cases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TextBox 66">
            <a:extLst>
              <a:ext uri="{FF2B5EF4-FFF2-40B4-BE49-F238E27FC236}">
                <a16:creationId xmlns:a16="http://schemas.microsoft.com/office/drawing/2014/main" id="{BBFB28B9-1335-5268-A439-467BC3236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87866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7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SQL Joins: Left &amp; Right</vt:lpstr>
      <vt:lpstr>Theme: Unmatched Data</vt:lpstr>
      <vt:lpstr>What is a Left Join?</vt:lpstr>
      <vt:lpstr>Formal Definition: LEFT JOIN</vt:lpstr>
      <vt:lpstr>What is a Right Join?</vt:lpstr>
      <vt:lpstr>Formal Definition: RIGHT JOIN</vt:lpstr>
      <vt:lpstr>PowerPoint Presentation</vt:lpstr>
      <vt:lpstr>PowerPoint Presentation</vt:lpstr>
      <vt:lpstr>Real-World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379</cp:revision>
  <dcterms:created xsi:type="dcterms:W3CDTF">2025-02-18T21:36:53Z</dcterms:created>
  <dcterms:modified xsi:type="dcterms:W3CDTF">2025-02-20T16:06:00Z</dcterms:modified>
</cp:coreProperties>
</file>