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0" r:id="rId4"/>
    <p:sldId id="258" r:id="rId5"/>
    <p:sldId id="259" r:id="rId6"/>
    <p:sldId id="260" r:id="rId7"/>
    <p:sldId id="261" r:id="rId8"/>
    <p:sldId id="265" r:id="rId9"/>
    <p:sldId id="266" r:id="rId10"/>
    <p:sldId id="267" r:id="rId11"/>
    <p:sldId id="262" r:id="rId12"/>
    <p:sldId id="263"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6" d="100"/>
          <a:sy n="76" d="100"/>
        </p:scale>
        <p:origin x="126"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de-DE"/>
              <a:t>Mastertitelformat bearbeiten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40000"/>
                    <a:lumOff val="60000"/>
                  </a:schemeClr>
                </a:solidFill>
              </a:defRPr>
            </a:lvl1pPr>
          </a:lstStyle>
          <a:p>
            <a:fld id="{C8559DB0-7EF4-43F3-8827-F3B9C66B7AD6}" type="datetimeFigureOut">
              <a:rPr lang="de-DE" smtClean="0"/>
              <a:t>06.03.2018</a:t>
            </a:fld>
            <a:endParaRPr lang="de-DE"/>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de-DE"/>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97D5E940-648D-4E05-A45F-5D7DDE214D41}" type="slidenum">
              <a:rPr lang="de-DE" smtClean="0"/>
              <a:t>‹Nr.›</a:t>
            </a:fld>
            <a:endParaRPr lang="de-DE"/>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40000"/>
              <a:lumOff val="60000"/>
              <a:alpha val="6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34864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C8559DB0-7EF4-43F3-8827-F3B9C66B7AD6}" type="datetimeFigureOut">
              <a:rPr lang="de-DE" smtClean="0"/>
              <a:t>06.03.2018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7D5E940-648D-4E05-A45F-5D7DDE214D41}" type="slidenum">
              <a:rPr lang="de-DE" smtClean="0"/>
              <a:t>‹Nr.›</a:t>
            </a:fld>
            <a:endParaRPr lang="de-DE"/>
          </a:p>
        </p:txBody>
      </p:sp>
    </p:spTree>
    <p:extLst>
      <p:ext uri="{BB962C8B-B14F-4D97-AF65-F5344CB8AC3E}">
        <p14:creationId xmlns:p14="http://schemas.microsoft.com/office/powerpoint/2010/main" val="783929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de-DE"/>
              <a:t>Mastertitelformat bearbeiten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C8559DB0-7EF4-43F3-8827-F3B9C66B7AD6}" type="datetimeFigureOut">
              <a:rPr lang="de-DE" smtClean="0"/>
              <a:t>06.03.2018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7D5E940-648D-4E05-A45F-5D7DDE214D41}" type="slidenum">
              <a:rPr lang="de-DE" smtClean="0"/>
              <a:t>‹Nr.›</a:t>
            </a:fld>
            <a:endParaRPr lang="de-DE"/>
          </a:p>
        </p:txBody>
      </p:sp>
    </p:spTree>
    <p:extLst>
      <p:ext uri="{BB962C8B-B14F-4D97-AF65-F5344CB8AC3E}">
        <p14:creationId xmlns:p14="http://schemas.microsoft.com/office/powerpoint/2010/main" val="292659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de-DE"/>
              <a:t>Mastertitelformat bearbeiten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C8559DB0-7EF4-43F3-8827-F3B9C66B7AD6}" type="datetimeFigureOut">
              <a:rPr lang="de-DE" smtClean="0"/>
              <a:t>06.03.2018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7D5E940-648D-4E05-A45F-5D7DDE214D41}" type="slidenum">
              <a:rPr lang="de-DE" smtClean="0"/>
              <a:t>‹Nr.›</a:t>
            </a:fld>
            <a:endParaRPr lang="de-DE"/>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84336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de-DE"/>
              <a:t>Mastertitelformat bearbeiten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C8559DB0-7EF4-43F3-8827-F3B9C66B7AD6}" type="datetimeFigureOut">
              <a:rPr lang="de-DE" smtClean="0"/>
              <a:t>06.03.2018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7D5E940-648D-4E05-A45F-5D7DDE214D41}" type="slidenum">
              <a:rPr lang="de-DE" smtClean="0"/>
              <a:t>‹Nr.›</a:t>
            </a:fld>
            <a:endParaRPr lang="de-DE"/>
          </a:p>
        </p:txBody>
      </p:sp>
    </p:spTree>
    <p:extLst>
      <p:ext uri="{BB962C8B-B14F-4D97-AF65-F5344CB8AC3E}">
        <p14:creationId xmlns:p14="http://schemas.microsoft.com/office/powerpoint/2010/main" val="111397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de-DE"/>
              <a:t>Mastertitelformat bearbeiten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C8559DB0-7EF4-43F3-8827-F3B9C66B7AD6}" type="datetimeFigureOut">
              <a:rPr lang="de-DE" smtClean="0"/>
              <a:t>06.03.2018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97D5E940-648D-4E05-A45F-5D7DDE214D41}" type="slidenum">
              <a:rPr lang="de-DE" smtClean="0"/>
              <a:t>‹Nr.›</a:t>
            </a:fld>
            <a:endParaRPr lang="de-DE"/>
          </a:p>
        </p:txBody>
      </p:sp>
    </p:spTree>
    <p:extLst>
      <p:ext uri="{BB962C8B-B14F-4D97-AF65-F5344CB8AC3E}">
        <p14:creationId xmlns:p14="http://schemas.microsoft.com/office/powerpoint/2010/main" val="2461715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de-DE"/>
              <a:t>Mastertitelformat bearbeiten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C8559DB0-7EF4-43F3-8827-F3B9C66B7AD6}" type="datetimeFigureOut">
              <a:rPr lang="de-DE" smtClean="0"/>
              <a:t>06.03.2018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97D5E940-648D-4E05-A45F-5D7DDE214D41}" type="slidenum">
              <a:rPr lang="de-DE" smtClean="0"/>
              <a:t>‹Nr.›</a:t>
            </a:fld>
            <a:endParaRPr lang="de-DE"/>
          </a:p>
        </p:txBody>
      </p:sp>
    </p:spTree>
    <p:extLst>
      <p:ext uri="{BB962C8B-B14F-4D97-AF65-F5344CB8AC3E}">
        <p14:creationId xmlns:p14="http://schemas.microsoft.com/office/powerpoint/2010/main" val="2600654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de-DE"/>
              <a:t>Mastertitelformat bearbeiten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8559DB0-7EF4-43F3-8827-F3B9C66B7AD6}" type="datetimeFigureOut">
              <a:rPr lang="de-DE" smtClean="0"/>
              <a:t>06.03.2018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7D5E940-648D-4E05-A45F-5D7DDE214D41}" type="slidenum">
              <a:rPr lang="de-DE" smtClean="0"/>
              <a:t>‹Nr.›</a:t>
            </a:fld>
            <a:endParaRPr lang="de-DE"/>
          </a:p>
        </p:txBody>
      </p:sp>
    </p:spTree>
    <p:extLst>
      <p:ext uri="{BB962C8B-B14F-4D97-AF65-F5344CB8AC3E}">
        <p14:creationId xmlns:p14="http://schemas.microsoft.com/office/powerpoint/2010/main" val="1076005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de-DE"/>
              <a:t>Mastertitelformat bearbeiten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8559DB0-7EF4-43F3-8827-F3B9C66B7AD6}" type="datetimeFigureOut">
              <a:rPr lang="de-DE" smtClean="0"/>
              <a:t>06.03.2018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7D5E940-648D-4E05-A45F-5D7DDE214D41}" type="slidenum">
              <a:rPr lang="de-DE" smtClean="0"/>
              <a:t>‹Nr.›</a:t>
            </a:fld>
            <a:endParaRPr lang="de-DE"/>
          </a:p>
        </p:txBody>
      </p:sp>
    </p:spTree>
    <p:extLst>
      <p:ext uri="{BB962C8B-B14F-4D97-AF65-F5344CB8AC3E}">
        <p14:creationId xmlns:p14="http://schemas.microsoft.com/office/powerpoint/2010/main" val="911405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8559DB0-7EF4-43F3-8827-F3B9C66B7AD6}" type="datetimeFigureOut">
              <a:rPr lang="de-DE" smtClean="0"/>
              <a:t>06.03.2018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7D5E940-648D-4E05-A45F-5D7DDE214D41}" type="slidenum">
              <a:rPr lang="de-DE" smtClean="0"/>
              <a:t>‹Nr.›</a:t>
            </a:fld>
            <a:endParaRPr lang="de-DE"/>
          </a:p>
        </p:txBody>
      </p:sp>
    </p:spTree>
    <p:extLst>
      <p:ext uri="{BB962C8B-B14F-4D97-AF65-F5344CB8AC3E}">
        <p14:creationId xmlns:p14="http://schemas.microsoft.com/office/powerpoint/2010/main" val="404446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de-DE"/>
              <a:t>Mastertitelformat bearbeiten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8559DB0-7EF4-43F3-8827-F3B9C66B7AD6}" type="datetimeFigureOut">
              <a:rPr lang="de-DE" smtClean="0"/>
              <a:t>06.03.2018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7D5E940-648D-4E05-A45F-5D7DDE214D41}" type="slidenum">
              <a:rPr lang="de-DE" smtClean="0"/>
              <a:t>‹Nr.›</a:t>
            </a:fld>
            <a:endParaRPr lang="de-DE"/>
          </a:p>
        </p:txBody>
      </p:sp>
    </p:spTree>
    <p:extLst>
      <p:ext uri="{BB962C8B-B14F-4D97-AF65-F5344CB8AC3E}">
        <p14:creationId xmlns:p14="http://schemas.microsoft.com/office/powerpoint/2010/main" val="3438625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de-DE"/>
              <a:t>Mastertitelformat bearbeiten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8559DB0-7EF4-43F3-8827-F3B9C66B7AD6}" type="datetimeFigureOut">
              <a:rPr lang="de-DE" smtClean="0"/>
              <a:t>06.03.2018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7D5E940-648D-4E05-A45F-5D7DDE214D41}" type="slidenum">
              <a:rPr lang="de-DE" smtClean="0"/>
              <a:t>‹Nr.›</a:t>
            </a:fld>
            <a:endParaRPr lang="de-DE"/>
          </a:p>
        </p:txBody>
      </p:sp>
    </p:spTree>
    <p:extLst>
      <p:ext uri="{BB962C8B-B14F-4D97-AF65-F5344CB8AC3E}">
        <p14:creationId xmlns:p14="http://schemas.microsoft.com/office/powerpoint/2010/main" val="3111325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de-DE"/>
              <a:t>Mastertitelformat bearbeiten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Content Placeholder 3"/>
          <p:cNvSpPr>
            <a:spLocks noGrp="1"/>
          </p:cNvSpPr>
          <p:nvPr>
            <p:ph sz="quarter" idx="13"/>
          </p:nvPr>
        </p:nvSpPr>
        <p:spPr>
          <a:xfrm>
            <a:off x="685802" y="2861733"/>
            <a:ext cx="5088712" cy="2512852"/>
          </a:xfrm>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3" name="Content Placeholder 5"/>
          <p:cNvSpPr>
            <a:spLocks noGrp="1"/>
          </p:cNvSpPr>
          <p:nvPr>
            <p:ph sz="quarter" idx="14"/>
          </p:nvPr>
        </p:nvSpPr>
        <p:spPr>
          <a:xfrm>
            <a:off x="5993969" y="2861733"/>
            <a:ext cx="5088713" cy="2512852"/>
          </a:xfrm>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C8559DB0-7EF4-43F3-8827-F3B9C66B7AD6}" type="datetimeFigureOut">
              <a:rPr lang="de-DE" smtClean="0"/>
              <a:t>06.03.2018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97D5E940-648D-4E05-A45F-5D7DDE214D41}" type="slidenum">
              <a:rPr lang="de-DE" smtClean="0"/>
              <a:t>‹Nr.›</a:t>
            </a:fld>
            <a:endParaRPr lang="de-DE"/>
          </a:p>
        </p:txBody>
      </p:sp>
    </p:spTree>
    <p:extLst>
      <p:ext uri="{BB962C8B-B14F-4D97-AF65-F5344CB8AC3E}">
        <p14:creationId xmlns:p14="http://schemas.microsoft.com/office/powerpoint/2010/main" val="956660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C8559DB0-7EF4-43F3-8827-F3B9C66B7AD6}" type="datetimeFigureOut">
              <a:rPr lang="de-DE" smtClean="0"/>
              <a:t>06.03.2018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97D5E940-648D-4E05-A45F-5D7DDE214D41}" type="slidenum">
              <a:rPr lang="de-DE" smtClean="0"/>
              <a:t>‹Nr.›</a:t>
            </a:fld>
            <a:endParaRPr lang="de-DE"/>
          </a:p>
        </p:txBody>
      </p:sp>
    </p:spTree>
    <p:extLst>
      <p:ext uri="{BB962C8B-B14F-4D97-AF65-F5344CB8AC3E}">
        <p14:creationId xmlns:p14="http://schemas.microsoft.com/office/powerpoint/2010/main" val="1134715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559DB0-7EF4-43F3-8827-F3B9C66B7AD6}" type="datetimeFigureOut">
              <a:rPr lang="de-DE" smtClean="0"/>
              <a:t>06.03.2018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97D5E940-648D-4E05-A45F-5D7DDE214D41}" type="slidenum">
              <a:rPr lang="de-DE" smtClean="0"/>
              <a:t>‹Nr.›</a:t>
            </a:fld>
            <a:endParaRPr lang="de-DE"/>
          </a:p>
        </p:txBody>
      </p:sp>
    </p:spTree>
    <p:extLst>
      <p:ext uri="{BB962C8B-B14F-4D97-AF65-F5344CB8AC3E}">
        <p14:creationId xmlns:p14="http://schemas.microsoft.com/office/powerpoint/2010/main" val="4025096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de-DE"/>
              <a:t>Mastertitelformat bearbeiten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C8559DB0-7EF4-43F3-8827-F3B9C66B7AD6}" type="datetimeFigureOut">
              <a:rPr lang="de-DE" smtClean="0"/>
              <a:t>06.03.2018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7D5E940-648D-4E05-A45F-5D7DDE214D41}" type="slidenum">
              <a:rPr lang="de-DE" smtClean="0"/>
              <a:t>‹Nr.›</a:t>
            </a:fld>
            <a:endParaRPr lang="de-DE"/>
          </a:p>
        </p:txBody>
      </p:sp>
    </p:spTree>
    <p:extLst>
      <p:ext uri="{BB962C8B-B14F-4D97-AF65-F5344CB8AC3E}">
        <p14:creationId xmlns:p14="http://schemas.microsoft.com/office/powerpoint/2010/main" val="209456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de-DE"/>
              <a:t>Mastertitelformat bearbeiten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C8559DB0-7EF4-43F3-8827-F3B9C66B7AD6}" type="datetimeFigureOut">
              <a:rPr lang="de-DE" smtClean="0"/>
              <a:t>06.03.2018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7D5E940-648D-4E05-A45F-5D7DDE214D41}" type="slidenum">
              <a:rPr lang="de-DE" smtClean="0"/>
              <a:t>‹Nr.›</a:t>
            </a:fld>
            <a:endParaRPr lang="de-DE"/>
          </a:p>
        </p:txBody>
      </p:sp>
    </p:spTree>
    <p:extLst>
      <p:ext uri="{BB962C8B-B14F-4D97-AF65-F5344CB8AC3E}">
        <p14:creationId xmlns:p14="http://schemas.microsoft.com/office/powerpoint/2010/main" val="3320464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40000"/>
                    <a:lumOff val="60000"/>
                  </a:schemeClr>
                </a:solidFill>
              </a:defRPr>
            </a:lvl1pPr>
          </a:lstStyle>
          <a:p>
            <a:fld id="{C8559DB0-7EF4-43F3-8827-F3B9C66B7AD6}" type="datetimeFigureOut">
              <a:rPr lang="de-DE" smtClean="0"/>
              <a:t>06.03.2018</a:t>
            </a:fld>
            <a:endParaRPr lang="de-DE"/>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40000"/>
                    <a:lumOff val="60000"/>
                  </a:schemeClr>
                </a:solidFill>
              </a:defRPr>
            </a:lvl1pPr>
          </a:lstStyle>
          <a:p>
            <a:endParaRPr lang="de-DE"/>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40000"/>
                    <a:lumOff val="60000"/>
                  </a:schemeClr>
                </a:solidFill>
              </a:defRPr>
            </a:lvl1pPr>
          </a:lstStyle>
          <a:p>
            <a:fld id="{97D5E940-648D-4E05-A45F-5D7DDE214D41}" type="slidenum">
              <a:rPr lang="de-DE" smtClean="0"/>
              <a:t>‹Nr.›</a:t>
            </a:fld>
            <a:endParaRPr lang="de-DE"/>
          </a:p>
        </p:txBody>
      </p:sp>
    </p:spTree>
    <p:extLst>
      <p:ext uri="{BB962C8B-B14F-4D97-AF65-F5344CB8AC3E}">
        <p14:creationId xmlns:p14="http://schemas.microsoft.com/office/powerpoint/2010/main" val="133188822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wikipedia.org/wiki/Purdue_University" TargetMode="External"/><Relationship Id="rId2" Type="http://schemas.openxmlformats.org/officeDocument/2006/relationships/hyperlink" Target="https://de.wikipedia.org/wiki/Walter_F._Tich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de.wikipedia.org/wiki/Fossil_(Software)" TargetMode="External"/><Relationship Id="rId3" Type="http://schemas.openxmlformats.org/officeDocument/2006/relationships/hyperlink" Target="https://de.wikipedia.org/wiki/Alienbrain" TargetMode="External"/><Relationship Id="rId7" Type="http://schemas.openxmlformats.org/officeDocument/2006/relationships/hyperlink" Target="https://de.wikipedia.org/wiki/Darcs" TargetMode="External"/><Relationship Id="rId2" Type="http://schemas.openxmlformats.org/officeDocument/2006/relationships/hyperlink" Target="https://de.wikipedia.org/w/index.php?title=Team_Foundation_Version_Control&amp;action=edit&amp;redlink=1" TargetMode="External"/><Relationship Id="rId1" Type="http://schemas.openxmlformats.org/officeDocument/2006/relationships/slideLayout" Target="../slideLayouts/slideLayout4.xml"/><Relationship Id="rId6" Type="http://schemas.openxmlformats.org/officeDocument/2006/relationships/hyperlink" Target="https://de.wikipedia.org/wiki/BitKeeper" TargetMode="External"/><Relationship Id="rId11" Type="http://schemas.openxmlformats.org/officeDocument/2006/relationships/hyperlink" Target="https://de.wikipedia.org/wiki/Monotone" TargetMode="External"/><Relationship Id="rId5" Type="http://schemas.openxmlformats.org/officeDocument/2006/relationships/hyperlink" Target="https://de.wikipedia.org/wiki/Bazaar" TargetMode="External"/><Relationship Id="rId10" Type="http://schemas.openxmlformats.org/officeDocument/2006/relationships/hyperlink" Target="https://de.wikipedia.org/wiki/GNU_arch" TargetMode="External"/><Relationship Id="rId4" Type="http://schemas.openxmlformats.org/officeDocument/2006/relationships/hyperlink" Target="https://de.wikipedia.org/wiki/Mercurial" TargetMode="External"/><Relationship Id="rId9" Type="http://schemas.openxmlformats.org/officeDocument/2006/relationships/hyperlink" Target="https://de.wikipedia.org/wiki/Git"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GIT Logo">
            <a:extLst>
              <a:ext uri="{FF2B5EF4-FFF2-40B4-BE49-F238E27FC236}">
                <a16:creationId xmlns:a16="http://schemas.microsoft.com/office/drawing/2014/main" id="{3CB1A20F-A76B-4C22-9C6C-7D597F053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512" y="827735"/>
            <a:ext cx="9968020" cy="4161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051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 name="Picture 8" descr="Ein Bild, das Gebäude, Ziegelstein, Wand, Baumaterial enthält.&#10;&#10;Mit sehr hoher Zuverlässigkeit generierte Beschreibung">
            <a:extLst>
              <a:ext uri="{FF2B5EF4-FFF2-40B4-BE49-F238E27FC236}">
                <a16:creationId xmlns:a16="http://schemas.microsoft.com/office/drawing/2014/main" id="{06FBDB6D-C867-4B7E-98CA-AAB660F0C6C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4" name="Freeform 11">
            <a:extLst>
              <a:ext uri="{FF2B5EF4-FFF2-40B4-BE49-F238E27FC236}">
                <a16:creationId xmlns:a16="http://schemas.microsoft.com/office/drawing/2014/main" id="{5EF97233-7CDB-4FD4-811B-61312619D5D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35" name="Freeform 13">
            <a:extLst>
              <a:ext uri="{FF2B5EF4-FFF2-40B4-BE49-F238E27FC236}">
                <a16:creationId xmlns:a16="http://schemas.microsoft.com/office/drawing/2014/main" id="{67AB86AF-A175-42C9-8DBA-236F5945AD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6" name="Freeform 25">
            <a:extLst>
              <a:ext uri="{FF2B5EF4-FFF2-40B4-BE49-F238E27FC236}">
                <a16:creationId xmlns:a16="http://schemas.microsoft.com/office/drawing/2014/main" id="{23475548-9413-4CE3-949D-A4EE4CD0468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7" name="Freeform 14">
            <a:extLst>
              <a:ext uri="{FF2B5EF4-FFF2-40B4-BE49-F238E27FC236}">
                <a16:creationId xmlns:a16="http://schemas.microsoft.com/office/drawing/2014/main" id="{A3F0B377-147D-4F91-9886-741D879AE3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38" name="5-Point Star 24">
            <a:extLst>
              <a:ext uri="{FF2B5EF4-FFF2-40B4-BE49-F238E27FC236}">
                <a16:creationId xmlns:a16="http://schemas.microsoft.com/office/drawing/2014/main" id="{6EDCE5C8-BF06-4560-947E-C278071241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accent1">
              <a:lumMod val="40000"/>
              <a:lumOff val="60000"/>
              <a:alpha val="60000"/>
            </a:schemeClr>
          </a:solidFill>
          <a:ln>
            <a:noFill/>
          </a:ln>
        </p:spPr>
        <p:style>
          <a:lnRef idx="1">
            <a:schemeClr val="accent1"/>
          </a:lnRef>
          <a:fillRef idx="3">
            <a:schemeClr val="accent1"/>
          </a:fillRef>
          <a:effectRef idx="2">
            <a:schemeClr val="accent1"/>
          </a:effectRef>
          <a:fontRef idx="minor">
            <a:schemeClr val="lt1"/>
          </a:fontRef>
        </p:style>
      </p:sp>
      <p:sp useBgFill="1">
        <p:nvSpPr>
          <p:cNvPr id="39" name="Rectangle 20">
            <a:extLst>
              <a:ext uri="{FF2B5EF4-FFF2-40B4-BE49-F238E27FC236}">
                <a16:creationId xmlns:a16="http://schemas.microsoft.com/office/drawing/2014/main" id="{6F776733-A05B-4A45-903C-A77D9DEBDE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nhaltsplatzhalter 3" descr="Ein Bild, das Screenshot enthält.&#10;&#10;Mit sehr hoher Zuverlässigkeit generierte Beschreibung">
            <a:extLst>
              <a:ext uri="{FF2B5EF4-FFF2-40B4-BE49-F238E27FC236}">
                <a16:creationId xmlns:a16="http://schemas.microsoft.com/office/drawing/2014/main" id="{BB6D0746-9ECF-4476-8752-A81EDA413DA0}"/>
              </a:ext>
            </a:extLst>
          </p:cNvPr>
          <p:cNvPicPr>
            <a:picLocks noGrp="1" noChangeAspect="1"/>
          </p:cNvPicPr>
          <p:nvPr>
            <p:ph sz="quarter" idx="13"/>
          </p:nvPr>
        </p:nvPicPr>
        <p:blipFill rotWithShape="1">
          <a:blip r:embed="rId3">
            <a:duotone>
              <a:schemeClr val="bg2">
                <a:shade val="45000"/>
                <a:satMod val="135000"/>
              </a:schemeClr>
              <a:prstClr val="white"/>
            </a:duotone>
            <a:alphaModFix amt="40000"/>
            <a:extLst/>
          </a:blip>
          <a:srcRect t="3712" b="14766"/>
          <a:stretch/>
        </p:blipFill>
        <p:spPr>
          <a:xfrm>
            <a:off x="20" y="10"/>
            <a:ext cx="12191980" cy="6857990"/>
          </a:xfrm>
          <a:prstGeom prst="rect">
            <a:avLst/>
          </a:prstGeom>
        </p:spPr>
      </p:pic>
      <p:sp>
        <p:nvSpPr>
          <p:cNvPr id="40" name="5-Point Star 12">
            <a:extLst>
              <a:ext uri="{FF2B5EF4-FFF2-40B4-BE49-F238E27FC236}">
                <a16:creationId xmlns:a16="http://schemas.microsoft.com/office/drawing/2014/main" id="{5350CB18-9C03-468A-8579-F1850E8BEC7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405" y="2650454"/>
            <a:ext cx="840147" cy="778546"/>
          </a:xfrm>
          <a:prstGeom prst="star5">
            <a:avLst>
              <a:gd name="adj" fmla="val 25889"/>
              <a:gd name="hf" fmla="val 105146"/>
              <a:gd name="vf" fmla="val 110557"/>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639E32B-5270-43B5-AD6B-CA6105848D79}"/>
              </a:ext>
            </a:extLst>
          </p:cNvPr>
          <p:cNvSpPr>
            <a:spLocks noGrp="1"/>
          </p:cNvSpPr>
          <p:nvPr>
            <p:ph type="title"/>
          </p:nvPr>
        </p:nvSpPr>
        <p:spPr>
          <a:xfrm>
            <a:off x="1287694" y="1966816"/>
            <a:ext cx="9733231" cy="2481507"/>
          </a:xfrm>
        </p:spPr>
        <p:txBody>
          <a:bodyPr vert="horz" lIns="91440" tIns="45720" rIns="91440" bIns="45720" rtlCol="0" anchor="ctr">
            <a:normAutofit/>
          </a:bodyPr>
          <a:lstStyle/>
          <a:p>
            <a:r>
              <a:rPr lang="en-US" sz="8000">
                <a:solidFill>
                  <a:schemeClr val="tx1"/>
                </a:solidFill>
              </a:rPr>
              <a:t>Auch Microsoft nutzt GIT</a:t>
            </a:r>
          </a:p>
        </p:txBody>
      </p:sp>
    </p:spTree>
    <p:extLst>
      <p:ext uri="{BB962C8B-B14F-4D97-AF65-F5344CB8AC3E}">
        <p14:creationId xmlns:p14="http://schemas.microsoft.com/office/powerpoint/2010/main" val="49332557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0D1488-3EA7-4671-BC30-DE7EECC7A9EF}"/>
              </a:ext>
            </a:extLst>
          </p:cNvPr>
          <p:cNvSpPr>
            <a:spLocks noGrp="1"/>
          </p:cNvSpPr>
          <p:nvPr>
            <p:ph type="title"/>
          </p:nvPr>
        </p:nvSpPr>
        <p:spPr/>
        <p:txBody>
          <a:bodyPr/>
          <a:lstStyle/>
          <a:p>
            <a:r>
              <a:rPr lang="de-DE" dirty="0"/>
              <a:t>GIT</a:t>
            </a:r>
          </a:p>
        </p:txBody>
      </p:sp>
      <p:sp>
        <p:nvSpPr>
          <p:cNvPr id="3" name="Inhaltsplatzhalter 2">
            <a:extLst>
              <a:ext uri="{FF2B5EF4-FFF2-40B4-BE49-F238E27FC236}">
                <a16:creationId xmlns:a16="http://schemas.microsoft.com/office/drawing/2014/main" id="{F49FE571-FBEE-48A9-A3CC-3371A24B8A6A}"/>
              </a:ext>
            </a:extLst>
          </p:cNvPr>
          <p:cNvSpPr>
            <a:spLocks noGrp="1"/>
          </p:cNvSpPr>
          <p:nvPr>
            <p:ph sz="quarter" idx="13"/>
          </p:nvPr>
        </p:nvSpPr>
        <p:spPr/>
        <p:txBody>
          <a:bodyPr>
            <a:normAutofit fontScale="92500" lnSpcReduction="10000"/>
          </a:bodyPr>
          <a:lstStyle/>
          <a:p>
            <a:r>
              <a:rPr lang="de-DE" dirty="0"/>
              <a:t>Bis 2005 benutze Linux Kernel </a:t>
            </a:r>
            <a:r>
              <a:rPr lang="de-DE" dirty="0" err="1"/>
              <a:t>Bitkeeper</a:t>
            </a:r>
            <a:r>
              <a:rPr lang="de-DE" dirty="0"/>
              <a:t> ab April 2005 begann </a:t>
            </a:r>
            <a:r>
              <a:rPr lang="de-DE" dirty="0" err="1"/>
              <a:t>entwicklung</a:t>
            </a:r>
            <a:r>
              <a:rPr lang="de-DE" dirty="0"/>
              <a:t> 1 Version in wenigen Tagen</a:t>
            </a:r>
          </a:p>
          <a:p>
            <a:r>
              <a:rPr lang="de-DE" dirty="0" err="1"/>
              <a:t>Torvalds</a:t>
            </a:r>
            <a:r>
              <a:rPr lang="de-DE" dirty="0"/>
              <a:t> wünschte sich ein verteiltes System, das wie </a:t>
            </a:r>
            <a:r>
              <a:rPr lang="de-DE" dirty="0" err="1"/>
              <a:t>BitKeeper</a:t>
            </a:r>
            <a:r>
              <a:rPr lang="de-DE" dirty="0"/>
              <a:t> genutzt werden konnte und die folgenden Anforderungen erfüllte:</a:t>
            </a:r>
          </a:p>
          <a:p>
            <a:endParaRPr lang="de-DE" dirty="0"/>
          </a:p>
          <a:p>
            <a:r>
              <a:rPr lang="de-DE" dirty="0"/>
              <a:t>Unterstützung verteilter, </a:t>
            </a:r>
            <a:r>
              <a:rPr lang="de-DE" dirty="0" err="1"/>
              <a:t>BitKeeper</a:t>
            </a:r>
            <a:r>
              <a:rPr lang="de-DE" dirty="0"/>
              <a:t>-ähnlicher Arbeitsabläufe</a:t>
            </a:r>
          </a:p>
          <a:p>
            <a:r>
              <a:rPr lang="de-DE" dirty="0"/>
              <a:t>Sehr hohe Sicherheit gegen sowohl unbeabsichtigte als auch böswillige Verfälschung</a:t>
            </a:r>
          </a:p>
          <a:p>
            <a:r>
              <a:rPr lang="de-DE" dirty="0"/>
              <a:t>Hohe Effizienz</a:t>
            </a:r>
          </a:p>
        </p:txBody>
      </p:sp>
      <p:pic>
        <p:nvPicPr>
          <p:cNvPr id="4" name="Grafik 3">
            <a:extLst>
              <a:ext uri="{FF2B5EF4-FFF2-40B4-BE49-F238E27FC236}">
                <a16:creationId xmlns:a16="http://schemas.microsoft.com/office/drawing/2014/main" id="{7D4BBD32-EC06-4338-8B70-25EDAF59E7A0}"/>
              </a:ext>
            </a:extLst>
          </p:cNvPr>
          <p:cNvPicPr>
            <a:picLocks noChangeAspect="1"/>
          </p:cNvPicPr>
          <p:nvPr/>
        </p:nvPicPr>
        <p:blipFill>
          <a:blip r:embed="rId2"/>
          <a:stretch>
            <a:fillRect/>
          </a:stretch>
        </p:blipFill>
        <p:spPr>
          <a:xfrm>
            <a:off x="9065843" y="550316"/>
            <a:ext cx="2287957" cy="955180"/>
          </a:xfrm>
          <a:prstGeom prst="rect">
            <a:avLst/>
          </a:prstGeom>
        </p:spPr>
      </p:pic>
    </p:spTree>
    <p:extLst>
      <p:ext uri="{BB962C8B-B14F-4D97-AF65-F5344CB8AC3E}">
        <p14:creationId xmlns:p14="http://schemas.microsoft.com/office/powerpoint/2010/main" val="4234339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68F668-1AE1-4D25-BAB6-21AD5A11CC5C}"/>
              </a:ext>
            </a:extLst>
          </p:cNvPr>
          <p:cNvSpPr>
            <a:spLocks noGrp="1"/>
          </p:cNvSpPr>
          <p:nvPr>
            <p:ph type="title"/>
          </p:nvPr>
        </p:nvSpPr>
        <p:spPr/>
        <p:txBody>
          <a:bodyPr/>
          <a:lstStyle/>
          <a:p>
            <a:r>
              <a:rPr lang="de-DE" dirty="0"/>
              <a:t>Warum GIT </a:t>
            </a:r>
            <a:r>
              <a:rPr lang="de-DE" dirty="0" err="1"/>
              <a:t>git</a:t>
            </a:r>
            <a:r>
              <a:rPr lang="de-DE" dirty="0"/>
              <a:t> </a:t>
            </a:r>
            <a:r>
              <a:rPr lang="de-DE" dirty="0" err="1"/>
              <a:t>heisst</a:t>
            </a:r>
            <a:endParaRPr lang="de-DE" dirty="0"/>
          </a:p>
        </p:txBody>
      </p:sp>
      <p:sp>
        <p:nvSpPr>
          <p:cNvPr id="3" name="Inhaltsplatzhalter 2">
            <a:extLst>
              <a:ext uri="{FF2B5EF4-FFF2-40B4-BE49-F238E27FC236}">
                <a16:creationId xmlns:a16="http://schemas.microsoft.com/office/drawing/2014/main" id="{EFC203A4-6950-4C1D-8A4D-A64E99ACAD01}"/>
              </a:ext>
            </a:extLst>
          </p:cNvPr>
          <p:cNvSpPr>
            <a:spLocks noGrp="1"/>
          </p:cNvSpPr>
          <p:nvPr>
            <p:ph sz="quarter" idx="13"/>
          </p:nvPr>
        </p:nvSpPr>
        <p:spPr>
          <a:xfrm>
            <a:off x="838200" y="1835150"/>
            <a:ext cx="10515600" cy="4351338"/>
          </a:xfrm>
        </p:spPr>
        <p:txBody>
          <a:bodyPr>
            <a:normAutofit/>
          </a:bodyPr>
          <a:lstStyle/>
          <a:p>
            <a:r>
              <a:rPr lang="de-DE" dirty="0"/>
              <a:t>“The </a:t>
            </a:r>
            <a:r>
              <a:rPr lang="de-DE" dirty="0" err="1"/>
              <a:t>joke</a:t>
            </a:r>
            <a:r>
              <a:rPr lang="de-DE" dirty="0"/>
              <a:t> ‘I </a:t>
            </a:r>
            <a:r>
              <a:rPr lang="de-DE" dirty="0" err="1"/>
              <a:t>name</a:t>
            </a:r>
            <a:r>
              <a:rPr lang="de-DE" dirty="0"/>
              <a:t> all </a:t>
            </a:r>
            <a:r>
              <a:rPr lang="de-DE" dirty="0" err="1"/>
              <a:t>my</a:t>
            </a:r>
            <a:r>
              <a:rPr lang="de-DE" dirty="0"/>
              <a:t> </a:t>
            </a:r>
            <a:r>
              <a:rPr lang="de-DE" dirty="0" err="1"/>
              <a:t>projects</a:t>
            </a:r>
            <a:r>
              <a:rPr lang="de-DE" dirty="0"/>
              <a:t> </a:t>
            </a:r>
            <a:r>
              <a:rPr lang="de-DE" dirty="0" err="1"/>
              <a:t>for</a:t>
            </a:r>
            <a:r>
              <a:rPr lang="de-DE" dirty="0"/>
              <a:t> </a:t>
            </a:r>
            <a:r>
              <a:rPr lang="de-DE" dirty="0" err="1"/>
              <a:t>myself</a:t>
            </a:r>
            <a:r>
              <a:rPr lang="de-DE" dirty="0"/>
              <a:t>, </a:t>
            </a:r>
            <a:r>
              <a:rPr lang="de-DE" dirty="0" err="1"/>
              <a:t>first</a:t>
            </a:r>
            <a:r>
              <a:rPr lang="de-DE" dirty="0"/>
              <a:t> Linux, </a:t>
            </a:r>
            <a:r>
              <a:rPr lang="de-DE" dirty="0" err="1"/>
              <a:t>then</a:t>
            </a:r>
            <a:r>
              <a:rPr lang="de-DE" dirty="0"/>
              <a:t> </a:t>
            </a:r>
            <a:r>
              <a:rPr lang="de-DE" dirty="0" err="1"/>
              <a:t>git</a:t>
            </a:r>
            <a:r>
              <a:rPr lang="de-DE" dirty="0"/>
              <a:t>’ was just </a:t>
            </a:r>
            <a:r>
              <a:rPr lang="de-DE" dirty="0" err="1"/>
              <a:t>too</a:t>
            </a:r>
            <a:r>
              <a:rPr lang="de-DE" dirty="0"/>
              <a:t> </a:t>
            </a:r>
            <a:r>
              <a:rPr lang="de-DE" dirty="0" err="1"/>
              <a:t>good</a:t>
            </a:r>
            <a:r>
              <a:rPr lang="de-DE" dirty="0"/>
              <a:t> </a:t>
            </a:r>
            <a:r>
              <a:rPr lang="de-DE" dirty="0" err="1"/>
              <a:t>to</a:t>
            </a:r>
            <a:r>
              <a:rPr lang="de-DE" dirty="0"/>
              <a:t> pass </a:t>
            </a:r>
            <a:r>
              <a:rPr lang="de-DE" dirty="0" err="1"/>
              <a:t>up</a:t>
            </a:r>
            <a:r>
              <a:rPr lang="de-DE" dirty="0"/>
              <a:t>. But it </a:t>
            </a:r>
            <a:r>
              <a:rPr lang="de-DE" dirty="0" err="1"/>
              <a:t>is</a:t>
            </a:r>
            <a:r>
              <a:rPr lang="de-DE" dirty="0"/>
              <a:t> also </a:t>
            </a:r>
            <a:r>
              <a:rPr lang="de-DE" dirty="0" err="1"/>
              <a:t>short</a:t>
            </a:r>
            <a:r>
              <a:rPr lang="de-DE" dirty="0"/>
              <a:t>, easy-</a:t>
            </a:r>
            <a:r>
              <a:rPr lang="de-DE" dirty="0" err="1"/>
              <a:t>to</a:t>
            </a:r>
            <a:r>
              <a:rPr lang="de-DE" dirty="0"/>
              <a:t>-</a:t>
            </a:r>
            <a:r>
              <a:rPr lang="de-DE" dirty="0" err="1"/>
              <a:t>say</a:t>
            </a:r>
            <a:r>
              <a:rPr lang="de-DE" dirty="0"/>
              <a:t>, and type on a </a:t>
            </a:r>
            <a:r>
              <a:rPr lang="de-DE" dirty="0" err="1"/>
              <a:t>standard</a:t>
            </a:r>
            <a:r>
              <a:rPr lang="de-DE" dirty="0"/>
              <a:t> </a:t>
            </a:r>
            <a:r>
              <a:rPr lang="de-DE" dirty="0" err="1"/>
              <a:t>keyboard</a:t>
            </a:r>
            <a:r>
              <a:rPr lang="de-DE" dirty="0"/>
              <a:t>. And </a:t>
            </a:r>
            <a:r>
              <a:rPr lang="de-DE" dirty="0" err="1"/>
              <a:t>reasonably</a:t>
            </a:r>
            <a:r>
              <a:rPr lang="de-DE" dirty="0"/>
              <a:t> </a:t>
            </a:r>
            <a:r>
              <a:rPr lang="de-DE" dirty="0" err="1"/>
              <a:t>unique</a:t>
            </a:r>
            <a:r>
              <a:rPr lang="de-DE" dirty="0"/>
              <a:t> and not </a:t>
            </a:r>
            <a:r>
              <a:rPr lang="de-DE" dirty="0" err="1"/>
              <a:t>any</a:t>
            </a:r>
            <a:r>
              <a:rPr lang="de-DE" dirty="0"/>
              <a:t> </a:t>
            </a:r>
            <a:r>
              <a:rPr lang="de-DE" dirty="0" err="1"/>
              <a:t>standard</a:t>
            </a:r>
            <a:r>
              <a:rPr lang="de-DE" dirty="0"/>
              <a:t> </a:t>
            </a:r>
            <a:r>
              <a:rPr lang="de-DE" dirty="0" err="1"/>
              <a:t>command</a:t>
            </a:r>
            <a:r>
              <a:rPr lang="de-DE" dirty="0"/>
              <a:t>, </a:t>
            </a:r>
            <a:r>
              <a:rPr lang="de-DE" dirty="0" err="1"/>
              <a:t>which</a:t>
            </a:r>
            <a:r>
              <a:rPr lang="de-DE" dirty="0"/>
              <a:t> </a:t>
            </a:r>
            <a:r>
              <a:rPr lang="de-DE" dirty="0" err="1"/>
              <a:t>is</a:t>
            </a:r>
            <a:r>
              <a:rPr lang="de-DE" dirty="0"/>
              <a:t> </a:t>
            </a:r>
            <a:r>
              <a:rPr lang="de-DE" dirty="0" err="1"/>
              <a:t>unusual</a:t>
            </a:r>
            <a:r>
              <a:rPr lang="de-DE" dirty="0"/>
              <a:t>.”</a:t>
            </a:r>
          </a:p>
          <a:p>
            <a:r>
              <a:rPr lang="de-DE" dirty="0"/>
              <a:t>„Der Witz ‚Ich benenne alle meine Projekte nach mir, zuerst Linux, nun eben </a:t>
            </a:r>
            <a:r>
              <a:rPr lang="de-DE" dirty="0" err="1"/>
              <a:t>Git</a:t>
            </a:r>
            <a:r>
              <a:rPr lang="de-DE" dirty="0"/>
              <a:t>‘ war einfach zu gut, um ihn nicht zu machen. Aber es (der Befehl) ist auch kurz, einfach auszusprechen und zu schreiben auf einer Standardtastatur, dazu einigermaßen einzigartig und kein gewöhnliches Standardkommando – sehr ungewöhnlich.“</a:t>
            </a:r>
          </a:p>
          <a:p>
            <a:r>
              <a:rPr lang="de-DE" dirty="0"/>
              <a:t> </a:t>
            </a:r>
          </a:p>
          <a:p>
            <a:r>
              <a:rPr lang="de-DE" dirty="0"/>
              <a:t>      – Linus </a:t>
            </a:r>
            <a:r>
              <a:rPr lang="de-DE" dirty="0" err="1"/>
              <a:t>Torvalds</a:t>
            </a:r>
            <a:endParaRPr lang="de-DE" dirty="0"/>
          </a:p>
        </p:txBody>
      </p:sp>
      <p:pic>
        <p:nvPicPr>
          <p:cNvPr id="4" name="Grafik 3">
            <a:extLst>
              <a:ext uri="{FF2B5EF4-FFF2-40B4-BE49-F238E27FC236}">
                <a16:creationId xmlns:a16="http://schemas.microsoft.com/office/drawing/2014/main" id="{AAD12F07-947D-44B4-9276-11325590E74B}"/>
              </a:ext>
            </a:extLst>
          </p:cNvPr>
          <p:cNvPicPr>
            <a:picLocks noChangeAspect="1"/>
          </p:cNvPicPr>
          <p:nvPr/>
        </p:nvPicPr>
        <p:blipFill>
          <a:blip r:embed="rId2"/>
          <a:stretch>
            <a:fillRect/>
          </a:stretch>
        </p:blipFill>
        <p:spPr>
          <a:xfrm>
            <a:off x="4547306" y="5126584"/>
            <a:ext cx="7410450" cy="1181100"/>
          </a:xfrm>
          <a:prstGeom prst="rect">
            <a:avLst/>
          </a:prstGeom>
        </p:spPr>
      </p:pic>
      <p:pic>
        <p:nvPicPr>
          <p:cNvPr id="5" name="Grafik 4">
            <a:extLst>
              <a:ext uri="{FF2B5EF4-FFF2-40B4-BE49-F238E27FC236}">
                <a16:creationId xmlns:a16="http://schemas.microsoft.com/office/drawing/2014/main" id="{E62B6561-9255-4212-803F-0417ADBA461A}"/>
              </a:ext>
            </a:extLst>
          </p:cNvPr>
          <p:cNvPicPr>
            <a:picLocks noChangeAspect="1"/>
          </p:cNvPicPr>
          <p:nvPr/>
        </p:nvPicPr>
        <p:blipFill>
          <a:blip r:embed="rId3"/>
          <a:stretch>
            <a:fillRect/>
          </a:stretch>
        </p:blipFill>
        <p:spPr>
          <a:xfrm>
            <a:off x="9065843" y="550316"/>
            <a:ext cx="2287957" cy="955180"/>
          </a:xfrm>
          <a:prstGeom prst="rect">
            <a:avLst/>
          </a:prstGeom>
        </p:spPr>
      </p:pic>
      <p:pic>
        <p:nvPicPr>
          <p:cNvPr id="1026" name="Picture 2" descr="Image result for linus torvalds">
            <a:extLst>
              <a:ext uri="{FF2B5EF4-FFF2-40B4-BE49-F238E27FC236}">
                <a16:creationId xmlns:a16="http://schemas.microsoft.com/office/drawing/2014/main" id="{20E16F21-A48C-46E8-A0AB-E859769267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244" y="4856420"/>
            <a:ext cx="1352550" cy="1721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481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0801A9-8636-4B05-A91D-52F6928600EF}"/>
              </a:ext>
            </a:extLst>
          </p:cNvPr>
          <p:cNvSpPr>
            <a:spLocks noGrp="1"/>
          </p:cNvSpPr>
          <p:nvPr>
            <p:ph type="title"/>
          </p:nvPr>
        </p:nvSpPr>
        <p:spPr/>
        <p:txBody>
          <a:bodyPr/>
          <a:lstStyle/>
          <a:p>
            <a:r>
              <a:rPr lang="de-DE" dirty="0"/>
              <a:t>Zentrale Versionskontrolle</a:t>
            </a:r>
          </a:p>
        </p:txBody>
      </p:sp>
      <p:pic>
        <p:nvPicPr>
          <p:cNvPr id="5" name="Inhaltsplatzhalter 4" descr="Ein Bild, das Text enthält.&#10;&#10;Mit hoher Zuverlässigkeit generierte Beschreibung">
            <a:extLst>
              <a:ext uri="{FF2B5EF4-FFF2-40B4-BE49-F238E27FC236}">
                <a16:creationId xmlns:a16="http://schemas.microsoft.com/office/drawing/2014/main" id="{0D5FAD43-E6DB-462F-B7D5-E93315C12361}"/>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481637" y="1837765"/>
            <a:ext cx="6024562" cy="3596584"/>
          </a:xfrm>
        </p:spPr>
      </p:pic>
    </p:spTree>
    <p:extLst>
      <p:ext uri="{BB962C8B-B14F-4D97-AF65-F5344CB8AC3E}">
        <p14:creationId xmlns:p14="http://schemas.microsoft.com/office/powerpoint/2010/main" val="4190888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5C9792-1D00-4494-AA82-8FAE38003CAB}"/>
              </a:ext>
            </a:extLst>
          </p:cNvPr>
          <p:cNvSpPr>
            <a:spLocks noGrp="1"/>
          </p:cNvSpPr>
          <p:nvPr>
            <p:ph type="title"/>
          </p:nvPr>
        </p:nvSpPr>
        <p:spPr/>
        <p:txBody>
          <a:bodyPr/>
          <a:lstStyle/>
          <a:p>
            <a:r>
              <a:rPr lang="de-DE" dirty="0"/>
              <a:t>Verteilte Versionskontrolle</a:t>
            </a:r>
          </a:p>
        </p:txBody>
      </p:sp>
      <p:pic>
        <p:nvPicPr>
          <p:cNvPr id="5" name="Inhaltsplatzhalter 4" descr="Ein Bild, das Text, Karte enthält.&#10;&#10;Mit sehr hoher Zuverlässigkeit generierte Beschreibung">
            <a:extLst>
              <a:ext uri="{FF2B5EF4-FFF2-40B4-BE49-F238E27FC236}">
                <a16:creationId xmlns:a16="http://schemas.microsoft.com/office/drawing/2014/main" id="{F61014A7-DB01-415D-8F1E-FA537EA34CA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547305" y="1837765"/>
            <a:ext cx="6958894" cy="4277365"/>
          </a:xfrm>
        </p:spPr>
      </p:pic>
    </p:spTree>
    <p:extLst>
      <p:ext uri="{BB962C8B-B14F-4D97-AF65-F5344CB8AC3E}">
        <p14:creationId xmlns:p14="http://schemas.microsoft.com/office/powerpoint/2010/main" val="471161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extLst/>
          </a:blip>
          <a:stretch/>
        </a:blipFill>
        <a:effectLst/>
      </p:bgPr>
    </p:bg>
    <p:spTree>
      <p:nvGrpSpPr>
        <p:cNvPr id="1" name=""/>
        <p:cNvGrpSpPr/>
        <p:nvPr/>
      </p:nvGrpSpPr>
      <p:grpSpPr>
        <a:xfrm>
          <a:off x="0" y="0"/>
          <a:ext cx="0" cy="0"/>
          <a:chOff x="0" y="0"/>
          <a:chExt cx="0" cy="0"/>
        </a:xfrm>
      </p:grpSpPr>
      <p:pic>
        <p:nvPicPr>
          <p:cNvPr id="74" name="Picture 73">
            <a:extLst>
              <a:ext uri="{FF2B5EF4-FFF2-40B4-BE49-F238E27FC236}">
                <a16:creationId xmlns:a16="http://schemas.microsoft.com/office/drawing/2014/main" id="{F59C3E5E-9F64-4277-9418-17D9F34DAEC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6" name="Group 75">
            <a:extLst>
              <a:ext uri="{FF2B5EF4-FFF2-40B4-BE49-F238E27FC236}">
                <a16:creationId xmlns:a16="http://schemas.microsoft.com/office/drawing/2014/main" id="{A6BA3668-0F88-4E22-AE4C-EFBB393B9BAF}"/>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77" name="Rectangle 76">
              <a:extLst>
                <a:ext uri="{FF2B5EF4-FFF2-40B4-BE49-F238E27FC236}">
                  <a16:creationId xmlns:a16="http://schemas.microsoft.com/office/drawing/2014/main" id="{117643DF-6D4B-4DF3-80E3-149065002680}"/>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78" name="Freeform 11">
              <a:extLst>
                <a:ext uri="{FF2B5EF4-FFF2-40B4-BE49-F238E27FC236}">
                  <a16:creationId xmlns:a16="http://schemas.microsoft.com/office/drawing/2014/main" id="{B218F4A3-F22F-4560-8ACB-F7556B29198B}"/>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79" name="Rectangle 78">
              <a:extLst>
                <a:ext uri="{FF2B5EF4-FFF2-40B4-BE49-F238E27FC236}">
                  <a16:creationId xmlns:a16="http://schemas.microsoft.com/office/drawing/2014/main" id="{52735826-B5FE-4F4B-AFD9-7B47EF550AEC}"/>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pic>
        <p:nvPicPr>
          <p:cNvPr id="7" name="Picture 4" descr="Image result for ch beck ergänzungslieferung">
            <a:extLst>
              <a:ext uri="{FF2B5EF4-FFF2-40B4-BE49-F238E27FC236}">
                <a16:creationId xmlns:a16="http://schemas.microsoft.com/office/drawing/2014/main" id="{C44725A9-4C2D-475A-9A4A-DF45EE0B18BD}"/>
              </a:ext>
            </a:extLst>
          </p:cNvPr>
          <p:cNvPicPr>
            <a:picLocks noGrp="1" noChangeAspect="1" noChangeArrowheads="1"/>
          </p:cNvPicPr>
          <p:nvPr>
            <p:ph sz="quarter" idx="14"/>
          </p:nvPr>
        </p:nvPicPr>
        <p:blipFill rotWithShape="1">
          <a:blip r:embed="rId4">
            <a:extLst>
              <a:ext uri="{28A0092B-C50C-407E-A947-70E740481C1C}">
                <a14:useLocalDpi xmlns:a14="http://schemas.microsoft.com/office/drawing/2010/main" val="0"/>
              </a:ext>
            </a:extLst>
          </a:blip>
          <a:srcRect t="31114" b="17367"/>
          <a:stretch/>
        </p:blipFill>
        <p:spPr bwMode="auto">
          <a:xfrm>
            <a:off x="5914589" y="10"/>
            <a:ext cx="5794811" cy="398061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053" name="Picture 2" descr="Image result for steuergesetz ch beck update nachheften">
            <a:extLst>
              <a:ext uri="{FF2B5EF4-FFF2-40B4-BE49-F238E27FC236}">
                <a16:creationId xmlns:a16="http://schemas.microsoft.com/office/drawing/2014/main" id="{C68AFDCF-CCD3-4DB2-A07F-637EFFDCADF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8351" r="1" b="1"/>
          <a:stretch/>
        </p:blipFill>
        <p:spPr bwMode="auto">
          <a:xfrm>
            <a:off x="1" y="-1"/>
            <a:ext cx="5791144" cy="398062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E2EB3F91-EE90-4D6A-9587-63DDF92FA8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2134" y="4109680"/>
            <a:ext cx="11730000" cy="2299058"/>
          </a:xfrm>
          <a:prstGeom prst="rect">
            <a:avLst/>
          </a:pr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8D93F849-B63C-4F31-96BB-D8D4A9DA7749}"/>
              </a:ext>
            </a:extLst>
          </p:cNvPr>
          <p:cNvSpPr>
            <a:spLocks noGrp="1"/>
          </p:cNvSpPr>
          <p:nvPr>
            <p:ph type="title"/>
          </p:nvPr>
        </p:nvSpPr>
        <p:spPr>
          <a:xfrm>
            <a:off x="685801" y="4267829"/>
            <a:ext cx="3373149" cy="1608035"/>
          </a:xfrm>
        </p:spPr>
        <p:txBody>
          <a:bodyPr vert="horz" lIns="91440" tIns="45720" rIns="91440" bIns="45720" rtlCol="0" anchor="ctr">
            <a:normAutofit/>
          </a:bodyPr>
          <a:lstStyle/>
          <a:p>
            <a:r>
              <a:rPr lang="en-US" sz="3000">
                <a:solidFill>
                  <a:schemeClr val="bg1"/>
                </a:solidFill>
              </a:rPr>
              <a:t>Versionskontrolle</a:t>
            </a:r>
          </a:p>
        </p:txBody>
      </p:sp>
      <p:sp>
        <p:nvSpPr>
          <p:cNvPr id="2055" name="Content Placeholder 2054">
            <a:extLst>
              <a:ext uri="{FF2B5EF4-FFF2-40B4-BE49-F238E27FC236}">
                <a16:creationId xmlns:a16="http://schemas.microsoft.com/office/drawing/2014/main" id="{474395E4-B6E6-4E65-BA1B-0B3C20D85CA6}"/>
              </a:ext>
            </a:extLst>
          </p:cNvPr>
          <p:cNvSpPr>
            <a:spLocks noGrp="1"/>
          </p:cNvSpPr>
          <p:nvPr>
            <p:ph sz="quarter" idx="13"/>
          </p:nvPr>
        </p:nvSpPr>
        <p:spPr>
          <a:xfrm>
            <a:off x="4634682" y="4267829"/>
            <a:ext cx="6635805" cy="1608035"/>
          </a:xfrm>
        </p:spPr>
        <p:txBody>
          <a:bodyPr vert="horz" lIns="91440" tIns="45720" rIns="91440" bIns="45720" rtlCol="0" anchor="ctr">
            <a:normAutofit/>
          </a:bodyPr>
          <a:lstStyle/>
          <a:p>
            <a:r>
              <a:rPr lang="en-US" dirty="0" err="1">
                <a:solidFill>
                  <a:schemeClr val="bg1"/>
                </a:solidFill>
              </a:rPr>
              <a:t>Mechanische</a:t>
            </a:r>
            <a:r>
              <a:rPr lang="en-US" dirty="0">
                <a:solidFill>
                  <a:schemeClr val="bg1"/>
                </a:solidFill>
              </a:rPr>
              <a:t> </a:t>
            </a:r>
            <a:r>
              <a:rPr lang="en-US" dirty="0" err="1">
                <a:solidFill>
                  <a:schemeClr val="bg1"/>
                </a:solidFill>
              </a:rPr>
              <a:t>Versionskontrolle</a:t>
            </a:r>
            <a:endParaRPr lang="en-US" dirty="0">
              <a:solidFill>
                <a:schemeClr val="bg1"/>
              </a:solidFill>
            </a:endParaRPr>
          </a:p>
        </p:txBody>
      </p:sp>
    </p:spTree>
    <p:extLst>
      <p:ext uri="{BB962C8B-B14F-4D97-AF65-F5344CB8AC3E}">
        <p14:creationId xmlns:p14="http://schemas.microsoft.com/office/powerpoint/2010/main" val="403367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extLst/>
          </a:blip>
          <a:stretch/>
        </a:blipFill>
        <a:effectLst/>
      </p:bgPr>
    </p:bg>
    <p:spTree>
      <p:nvGrpSpPr>
        <p:cNvPr id="1" name=""/>
        <p:cNvGrpSpPr/>
        <p:nvPr/>
      </p:nvGrpSpPr>
      <p:grpSpPr>
        <a:xfrm>
          <a:off x="0" y="0"/>
          <a:ext cx="0" cy="0"/>
          <a:chOff x="0" y="0"/>
          <a:chExt cx="0" cy="0"/>
        </a:xfrm>
      </p:grpSpPr>
      <p:pic>
        <p:nvPicPr>
          <p:cNvPr id="71" name="Picture 70" descr="Ein Bild, das Gebäude, Ziegelstein, Wand, Baumaterial enthält.&#10;&#10;Mit sehr hoher Zuverlässigkeit generierte Beschreibung">
            <a:extLst>
              <a:ext uri="{FF2B5EF4-FFF2-40B4-BE49-F238E27FC236}">
                <a16:creationId xmlns:a16="http://schemas.microsoft.com/office/drawing/2014/main" id="{06FBDB6D-C867-4B7E-98CA-AAB660F0C6C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73" name="Freeform 11">
            <a:extLst>
              <a:ext uri="{FF2B5EF4-FFF2-40B4-BE49-F238E27FC236}">
                <a16:creationId xmlns:a16="http://schemas.microsoft.com/office/drawing/2014/main" id="{5EF97233-7CDB-4FD4-811B-61312619D5D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75" name="Freeform 13">
            <a:extLst>
              <a:ext uri="{FF2B5EF4-FFF2-40B4-BE49-F238E27FC236}">
                <a16:creationId xmlns:a16="http://schemas.microsoft.com/office/drawing/2014/main" id="{67AB86AF-A175-42C9-8DBA-236F5945AD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77" name="Freeform 25">
            <a:extLst>
              <a:ext uri="{FF2B5EF4-FFF2-40B4-BE49-F238E27FC236}">
                <a16:creationId xmlns:a16="http://schemas.microsoft.com/office/drawing/2014/main" id="{23475548-9413-4CE3-949D-A4EE4CD0468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79" name="Freeform 14">
            <a:extLst>
              <a:ext uri="{FF2B5EF4-FFF2-40B4-BE49-F238E27FC236}">
                <a16:creationId xmlns:a16="http://schemas.microsoft.com/office/drawing/2014/main" id="{A3F0B377-147D-4F91-9886-741D879AE3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81" name="5-Point Star 24">
            <a:extLst>
              <a:ext uri="{FF2B5EF4-FFF2-40B4-BE49-F238E27FC236}">
                <a16:creationId xmlns:a16="http://schemas.microsoft.com/office/drawing/2014/main" id="{6EDCE5C8-BF06-4560-947E-C278071241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accent1">
              <a:lumMod val="40000"/>
              <a:lumOff val="60000"/>
              <a:alpha val="60000"/>
            </a:schemeClr>
          </a:solidFill>
          <a:ln>
            <a:noFill/>
          </a:ln>
        </p:spPr>
        <p:style>
          <a:lnRef idx="1">
            <a:schemeClr val="accent1"/>
          </a:lnRef>
          <a:fillRef idx="3">
            <a:schemeClr val="accent1"/>
          </a:fillRef>
          <a:effectRef idx="2">
            <a:schemeClr val="accent1"/>
          </a:effectRef>
          <a:fontRef idx="minor">
            <a:schemeClr val="lt1"/>
          </a:fontRef>
        </p:style>
      </p:sp>
      <p:pic>
        <p:nvPicPr>
          <p:cNvPr id="2050" name="Picture 2" descr="Image result for omas kochbuch ordner">
            <a:extLst>
              <a:ext uri="{FF2B5EF4-FFF2-40B4-BE49-F238E27FC236}">
                <a16:creationId xmlns:a16="http://schemas.microsoft.com/office/drawing/2014/main" id="{A00774FA-B17A-4A8B-8E31-76E196DE9ECB}"/>
              </a:ext>
            </a:extLst>
          </p:cNvPr>
          <p:cNvPicPr>
            <a:picLocks noGrp="1" noChangeAspect="1" noChangeArrowheads="1"/>
          </p:cNvPicPr>
          <p:nvPr>
            <p:ph sz="quarter" idx="13"/>
          </p:nvPr>
        </p:nvPicPr>
        <p:blipFill rotWithShape="1">
          <a:blip r:embed="rId4">
            <a:extLst>
              <a:ext uri="{28A0092B-C50C-407E-A947-70E740481C1C}">
                <a14:useLocalDpi xmlns:a14="http://schemas.microsoft.com/office/drawing/2010/main" val="0"/>
              </a:ext>
            </a:extLst>
          </a:blip>
          <a:srcRect l="10306" r="19208" b="-2"/>
          <a:stretch/>
        </p:blipFill>
        <p:spPr bwMode="auto">
          <a:xfrm rot="21420000">
            <a:off x="6434380" y="-4410"/>
            <a:ext cx="4672896" cy="4425352"/>
          </a:xfrm>
          <a:custGeom>
            <a:avLst/>
            <a:gdLst>
              <a:gd name="connsiteX0" fmla="*/ 2262547 w 4672896"/>
              <a:gd name="connsiteY0" fmla="*/ 0 h 4425352"/>
              <a:gd name="connsiteX1" fmla="*/ 4672895 w 4672896"/>
              <a:gd name="connsiteY1" fmla="*/ 126321 h 4425352"/>
              <a:gd name="connsiteX2" fmla="*/ 4672896 w 4672896"/>
              <a:gd name="connsiteY2" fmla="*/ 4425352 h 4425352"/>
              <a:gd name="connsiteX3" fmla="*/ 0 w 4672896"/>
              <a:gd name="connsiteY3" fmla="*/ 4425352 h 4425352"/>
              <a:gd name="connsiteX4" fmla="*/ 0 w 4672896"/>
              <a:gd name="connsiteY4" fmla="*/ 0 h 4425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2896" h="4425352">
                <a:moveTo>
                  <a:pt x="2262547" y="0"/>
                </a:moveTo>
                <a:lnTo>
                  <a:pt x="4672895" y="126321"/>
                </a:lnTo>
                <a:lnTo>
                  <a:pt x="4672896" y="4425352"/>
                </a:lnTo>
                <a:lnTo>
                  <a:pt x="0" y="4425352"/>
                </a:lnTo>
                <a:lnTo>
                  <a:pt x="0" y="0"/>
                </a:lnTo>
                <a:close/>
              </a:path>
            </a:pathLst>
          </a:cu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5B89B5ED-86FA-471B-88EE-1B49950C843B}"/>
              </a:ext>
            </a:extLst>
          </p:cNvPr>
          <p:cNvSpPr>
            <a:spLocks noGrp="1"/>
          </p:cNvSpPr>
          <p:nvPr>
            <p:ph type="title"/>
          </p:nvPr>
        </p:nvSpPr>
        <p:spPr>
          <a:xfrm rot="21420000">
            <a:off x="562263" y="655592"/>
            <a:ext cx="5428489" cy="3278684"/>
          </a:xfrm>
        </p:spPr>
        <p:txBody>
          <a:bodyPr vert="horz" lIns="91440" tIns="45720" rIns="91440" bIns="45720" rtlCol="0" anchor="b">
            <a:normAutofit/>
          </a:bodyPr>
          <a:lstStyle/>
          <a:p>
            <a:pPr algn="r"/>
            <a:r>
              <a:rPr lang="en-US" sz="8000"/>
              <a:t>OMAS KOchbuch</a:t>
            </a:r>
          </a:p>
        </p:txBody>
      </p:sp>
    </p:spTree>
    <p:extLst>
      <p:ext uri="{BB962C8B-B14F-4D97-AF65-F5344CB8AC3E}">
        <p14:creationId xmlns:p14="http://schemas.microsoft.com/office/powerpoint/2010/main" val="3558980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extLst/>
          </a:blip>
          <a:stretch/>
        </a:blipFill>
        <a:effectLst/>
      </p:bgPr>
    </p:bg>
    <p:spTree>
      <p:nvGrpSpPr>
        <p:cNvPr id="1" name=""/>
        <p:cNvGrpSpPr/>
        <p:nvPr/>
      </p:nvGrpSpPr>
      <p:grpSpPr>
        <a:xfrm>
          <a:off x="0" y="0"/>
          <a:ext cx="0" cy="0"/>
          <a:chOff x="0" y="0"/>
          <a:chExt cx="0" cy="0"/>
        </a:xfrm>
      </p:grpSpPr>
      <p:pic>
        <p:nvPicPr>
          <p:cNvPr id="14" name="Picture 13" descr="Ein Bild, das Gebäude, Ziegelstein, Wand, Baumaterial enthält.&#10;&#10;Mit sehr hoher Zuverlässigkeit generierte Beschreibung">
            <a:extLst>
              <a:ext uri="{FF2B5EF4-FFF2-40B4-BE49-F238E27FC236}">
                <a16:creationId xmlns:a16="http://schemas.microsoft.com/office/drawing/2014/main" id="{F59C3E5E-9F64-4277-9418-17D9F34DAEC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6" name="Group 15">
            <a:extLst>
              <a:ext uri="{FF2B5EF4-FFF2-40B4-BE49-F238E27FC236}">
                <a16:creationId xmlns:a16="http://schemas.microsoft.com/office/drawing/2014/main" id="{A6BA3668-0F88-4E22-AE4C-EFBB393B9BAF}"/>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29" name="Rectangle 16">
              <a:extLst>
                <a:ext uri="{FF2B5EF4-FFF2-40B4-BE49-F238E27FC236}">
                  <a16:creationId xmlns:a16="http://schemas.microsoft.com/office/drawing/2014/main" id="{117643DF-6D4B-4DF3-80E3-149065002680}"/>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8" name="Freeform 11">
              <a:extLst>
                <a:ext uri="{FF2B5EF4-FFF2-40B4-BE49-F238E27FC236}">
                  <a16:creationId xmlns:a16="http://schemas.microsoft.com/office/drawing/2014/main" id="{B218F4A3-F22F-4560-8ACB-F7556B29198B}"/>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30" name="Rectangle 18">
              <a:extLst>
                <a:ext uri="{FF2B5EF4-FFF2-40B4-BE49-F238E27FC236}">
                  <a16:creationId xmlns:a16="http://schemas.microsoft.com/office/drawing/2014/main" id="{52735826-B5FE-4F4B-AFD9-7B47EF550AEC}"/>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pic>
        <p:nvPicPr>
          <p:cNvPr id="6" name="Inhaltsplatzhalter 5">
            <a:extLst>
              <a:ext uri="{FF2B5EF4-FFF2-40B4-BE49-F238E27FC236}">
                <a16:creationId xmlns:a16="http://schemas.microsoft.com/office/drawing/2014/main" id="{173B6BCB-F260-4C4B-8306-9931C9D860E7}"/>
              </a:ext>
            </a:extLst>
          </p:cNvPr>
          <p:cNvPicPr>
            <a:picLocks noGrp="1" noChangeAspect="1"/>
          </p:cNvPicPr>
          <p:nvPr>
            <p:ph sz="quarter" idx="14"/>
          </p:nvPr>
        </p:nvPicPr>
        <p:blipFill rotWithShape="1">
          <a:blip r:embed="rId4"/>
          <a:srcRect r="55236" b="1"/>
          <a:stretch/>
        </p:blipFill>
        <p:spPr>
          <a:xfrm>
            <a:off x="5914589" y="10"/>
            <a:ext cx="5794811" cy="3980612"/>
          </a:xfrm>
          <a:prstGeom prst="rect">
            <a:avLst/>
          </a:prstGeom>
          <a:ln>
            <a:noFill/>
          </a:ln>
        </p:spPr>
      </p:pic>
      <p:pic>
        <p:nvPicPr>
          <p:cNvPr id="9" name="Inhaltsplatzhalter 3" descr="Ein Bild, das Screenshot enthält.&#10;&#10;Mit sehr hoher Zuverlässigkeit generierte Beschreibung">
            <a:extLst>
              <a:ext uri="{FF2B5EF4-FFF2-40B4-BE49-F238E27FC236}">
                <a16:creationId xmlns:a16="http://schemas.microsoft.com/office/drawing/2014/main" id="{2FBF0ABB-C84F-43DF-AC7A-CE154D9C792A}"/>
              </a:ext>
            </a:extLst>
          </p:cNvPr>
          <p:cNvPicPr>
            <a:picLocks noChangeAspect="1"/>
          </p:cNvPicPr>
          <p:nvPr/>
        </p:nvPicPr>
        <p:blipFill rotWithShape="1">
          <a:blip r:embed="rId5"/>
          <a:srcRect t="2753" r="-1" b="31910"/>
          <a:stretch/>
        </p:blipFill>
        <p:spPr>
          <a:xfrm>
            <a:off x="1" y="-1"/>
            <a:ext cx="5791144" cy="3980623"/>
          </a:xfrm>
          <a:prstGeom prst="rect">
            <a:avLst/>
          </a:prstGeom>
          <a:ln>
            <a:noFill/>
          </a:ln>
        </p:spPr>
      </p:pic>
      <p:sp>
        <p:nvSpPr>
          <p:cNvPr id="31" name="Rectangle 20">
            <a:extLst>
              <a:ext uri="{FF2B5EF4-FFF2-40B4-BE49-F238E27FC236}">
                <a16:creationId xmlns:a16="http://schemas.microsoft.com/office/drawing/2014/main" id="{E2EB3F91-EE90-4D6A-9587-63DDF92FA8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2134" y="4109680"/>
            <a:ext cx="11730000" cy="2299058"/>
          </a:xfrm>
          <a:prstGeom prst="rect">
            <a:avLst/>
          </a:pr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36EB598F-1346-4872-B613-EB7B163D188A}"/>
              </a:ext>
            </a:extLst>
          </p:cNvPr>
          <p:cNvSpPr>
            <a:spLocks noGrp="1"/>
          </p:cNvSpPr>
          <p:nvPr>
            <p:ph type="title"/>
          </p:nvPr>
        </p:nvSpPr>
        <p:spPr>
          <a:xfrm>
            <a:off x="685801" y="4267829"/>
            <a:ext cx="3373149" cy="1608035"/>
          </a:xfrm>
        </p:spPr>
        <p:txBody>
          <a:bodyPr vert="horz" lIns="91440" tIns="45720" rIns="91440" bIns="45720" rtlCol="0" anchor="ctr">
            <a:normAutofit/>
          </a:bodyPr>
          <a:lstStyle/>
          <a:p>
            <a:r>
              <a:rPr lang="en-US" sz="3000">
                <a:solidFill>
                  <a:schemeClr val="bg1"/>
                </a:solidFill>
              </a:rPr>
              <a:t>Versionskontrolle ohne Tool</a:t>
            </a:r>
          </a:p>
        </p:txBody>
      </p:sp>
      <p:sp>
        <p:nvSpPr>
          <p:cNvPr id="32" name="Content Placeholder 10">
            <a:extLst>
              <a:ext uri="{FF2B5EF4-FFF2-40B4-BE49-F238E27FC236}">
                <a16:creationId xmlns:a16="http://schemas.microsoft.com/office/drawing/2014/main" id="{F64DE2F8-CD30-4BDA-9E71-3A04B9FF9FDF}"/>
              </a:ext>
            </a:extLst>
          </p:cNvPr>
          <p:cNvSpPr>
            <a:spLocks noGrp="1"/>
          </p:cNvSpPr>
          <p:nvPr>
            <p:ph sz="quarter" idx="13"/>
          </p:nvPr>
        </p:nvSpPr>
        <p:spPr>
          <a:xfrm>
            <a:off x="4634682" y="4267829"/>
            <a:ext cx="6635805" cy="1608035"/>
          </a:xfrm>
        </p:spPr>
        <p:txBody>
          <a:bodyPr vert="horz" lIns="91440" tIns="45720" rIns="91440" bIns="45720" rtlCol="0" anchor="ctr">
            <a:normAutofit/>
          </a:bodyPr>
          <a:lstStyle/>
          <a:p>
            <a:endParaRPr lang="en-US">
              <a:solidFill>
                <a:schemeClr val="bg1"/>
              </a:solidFill>
            </a:endParaRPr>
          </a:p>
        </p:txBody>
      </p:sp>
    </p:spTree>
    <p:extLst>
      <p:ext uri="{BB962C8B-B14F-4D97-AF65-F5344CB8AC3E}">
        <p14:creationId xmlns:p14="http://schemas.microsoft.com/office/powerpoint/2010/main" val="3179855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C4B1FD-D945-46D8-B15F-A54CA6BFDD85}"/>
              </a:ext>
            </a:extLst>
          </p:cNvPr>
          <p:cNvSpPr>
            <a:spLocks noGrp="1"/>
          </p:cNvSpPr>
          <p:nvPr>
            <p:ph type="title"/>
          </p:nvPr>
        </p:nvSpPr>
        <p:spPr/>
        <p:txBody>
          <a:bodyPr>
            <a:normAutofit fontScale="90000"/>
          </a:bodyPr>
          <a:lstStyle/>
          <a:p>
            <a:r>
              <a:rPr lang="de-DE" dirty="0"/>
              <a:t>Versionskontrolle in Anwendungen</a:t>
            </a:r>
          </a:p>
        </p:txBody>
      </p:sp>
      <p:pic>
        <p:nvPicPr>
          <p:cNvPr id="4" name="Inhaltsplatzhalter 3">
            <a:extLst>
              <a:ext uri="{FF2B5EF4-FFF2-40B4-BE49-F238E27FC236}">
                <a16:creationId xmlns:a16="http://schemas.microsoft.com/office/drawing/2014/main" id="{1B34C64A-8D64-47EA-AD7D-F66889DC61BC}"/>
              </a:ext>
            </a:extLst>
          </p:cNvPr>
          <p:cNvPicPr>
            <a:picLocks noGrp="1" noChangeAspect="1"/>
          </p:cNvPicPr>
          <p:nvPr>
            <p:ph sz="quarter" idx="13"/>
          </p:nvPr>
        </p:nvPicPr>
        <p:blipFill>
          <a:blip r:embed="rId2"/>
          <a:stretch>
            <a:fillRect/>
          </a:stretch>
        </p:blipFill>
        <p:spPr>
          <a:xfrm>
            <a:off x="838200" y="1908501"/>
            <a:ext cx="10515600" cy="3040997"/>
          </a:xfrm>
          <a:prstGeom prst="rect">
            <a:avLst/>
          </a:prstGeom>
        </p:spPr>
      </p:pic>
    </p:spTree>
    <p:extLst>
      <p:ext uri="{BB962C8B-B14F-4D97-AF65-F5344CB8AC3E}">
        <p14:creationId xmlns:p14="http://schemas.microsoft.com/office/powerpoint/2010/main" val="2989295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C89381-05E3-4105-943B-62BDF55BF7A8}"/>
              </a:ext>
            </a:extLst>
          </p:cNvPr>
          <p:cNvSpPr>
            <a:spLocks noGrp="1"/>
          </p:cNvSpPr>
          <p:nvPr>
            <p:ph type="title"/>
          </p:nvPr>
        </p:nvSpPr>
        <p:spPr>
          <a:xfrm>
            <a:off x="685801" y="321310"/>
            <a:ext cx="10396882" cy="1151965"/>
          </a:xfrm>
        </p:spPr>
        <p:txBody>
          <a:bodyPr>
            <a:normAutofit fontScale="90000"/>
          </a:bodyPr>
          <a:lstStyle/>
          <a:p>
            <a:r>
              <a:rPr lang="de-DE" dirty="0"/>
              <a:t>Geschichte der Versionskontrolle</a:t>
            </a:r>
          </a:p>
        </p:txBody>
      </p:sp>
      <p:graphicFrame>
        <p:nvGraphicFramePr>
          <p:cNvPr id="4" name="Inhaltsplatzhalter 3">
            <a:extLst>
              <a:ext uri="{FF2B5EF4-FFF2-40B4-BE49-F238E27FC236}">
                <a16:creationId xmlns:a16="http://schemas.microsoft.com/office/drawing/2014/main" id="{0EC76479-3F8F-4783-8556-1C8F9E10014E}"/>
              </a:ext>
            </a:extLst>
          </p:cNvPr>
          <p:cNvGraphicFramePr>
            <a:graphicFrameLocks noGrp="1"/>
          </p:cNvGraphicFramePr>
          <p:nvPr>
            <p:ph sz="quarter" idx="13"/>
            <p:extLst>
              <p:ext uri="{D42A27DB-BD31-4B8C-83A1-F6EECF244321}">
                <p14:modId xmlns:p14="http://schemas.microsoft.com/office/powerpoint/2010/main" val="588221564"/>
              </p:ext>
            </p:extLst>
          </p:nvPr>
        </p:nvGraphicFramePr>
        <p:xfrm>
          <a:off x="685801" y="1492250"/>
          <a:ext cx="10394952" cy="5044440"/>
        </p:xfrm>
        <a:graphic>
          <a:graphicData uri="http://schemas.openxmlformats.org/drawingml/2006/table">
            <a:tbl>
              <a:tblPr firstRow="1" bandRow="1">
                <a:tableStyleId>{5C22544A-7EE6-4342-B048-85BDC9FD1C3A}</a:tableStyleId>
              </a:tblPr>
              <a:tblGrid>
                <a:gridCol w="2598738">
                  <a:extLst>
                    <a:ext uri="{9D8B030D-6E8A-4147-A177-3AD203B41FA5}">
                      <a16:colId xmlns:a16="http://schemas.microsoft.com/office/drawing/2014/main" val="49323251"/>
                    </a:ext>
                  </a:extLst>
                </a:gridCol>
                <a:gridCol w="2598738">
                  <a:extLst>
                    <a:ext uri="{9D8B030D-6E8A-4147-A177-3AD203B41FA5}">
                      <a16:colId xmlns:a16="http://schemas.microsoft.com/office/drawing/2014/main" val="3613573514"/>
                    </a:ext>
                  </a:extLst>
                </a:gridCol>
                <a:gridCol w="2598738">
                  <a:extLst>
                    <a:ext uri="{9D8B030D-6E8A-4147-A177-3AD203B41FA5}">
                      <a16:colId xmlns:a16="http://schemas.microsoft.com/office/drawing/2014/main" val="927113799"/>
                    </a:ext>
                  </a:extLst>
                </a:gridCol>
                <a:gridCol w="2598738">
                  <a:extLst>
                    <a:ext uri="{9D8B030D-6E8A-4147-A177-3AD203B41FA5}">
                      <a16:colId xmlns:a16="http://schemas.microsoft.com/office/drawing/2014/main" val="941697320"/>
                    </a:ext>
                  </a:extLst>
                </a:gridCol>
              </a:tblGrid>
              <a:tr h="370840">
                <a:tc>
                  <a:txBody>
                    <a:bodyPr/>
                    <a:lstStyle/>
                    <a:p>
                      <a:endParaRPr lang="de-DE" dirty="0"/>
                    </a:p>
                  </a:txBody>
                  <a:tcPr marL="90391" marR="90391"/>
                </a:tc>
                <a:tc>
                  <a:txBody>
                    <a:bodyPr/>
                    <a:lstStyle/>
                    <a:p>
                      <a:endParaRPr lang="de-DE"/>
                    </a:p>
                  </a:txBody>
                  <a:tcPr marL="90391" marR="90391"/>
                </a:tc>
                <a:tc>
                  <a:txBody>
                    <a:bodyPr/>
                    <a:lstStyle/>
                    <a:p>
                      <a:endParaRPr lang="de-DE" dirty="0"/>
                    </a:p>
                  </a:txBody>
                  <a:tcPr marL="90391" marR="90391"/>
                </a:tc>
                <a:tc>
                  <a:txBody>
                    <a:bodyPr/>
                    <a:lstStyle/>
                    <a:p>
                      <a:endParaRPr lang="de-DE"/>
                    </a:p>
                  </a:txBody>
                  <a:tcPr marL="90391" marR="90391"/>
                </a:tc>
                <a:extLst>
                  <a:ext uri="{0D108BD9-81ED-4DB2-BD59-A6C34878D82A}">
                    <a16:rowId xmlns:a16="http://schemas.microsoft.com/office/drawing/2014/main" val="27804348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1972 – SCSS</a:t>
                      </a:r>
                      <a:br>
                        <a:rPr lang="de-DE" dirty="0"/>
                      </a:br>
                      <a:r>
                        <a:rPr lang="de-DE" sz="1800" b="0" i="0" kern="1200" dirty="0">
                          <a:solidFill>
                            <a:schemeClr val="dk1"/>
                          </a:solidFill>
                          <a:effectLst/>
                          <a:latin typeface="+mn-lt"/>
                          <a:ea typeface="+mn-ea"/>
                          <a:cs typeface="+mn-cs"/>
                        </a:rPr>
                        <a:t>Source Code Control System</a:t>
                      </a:r>
                    </a:p>
                    <a:p>
                      <a:endParaRPr lang="de-DE" dirty="0"/>
                    </a:p>
                  </a:txBody>
                  <a:tcPr marL="90391" marR="90391"/>
                </a:tc>
                <a:tc>
                  <a:txBody>
                    <a:bodyPr/>
                    <a:lstStyle/>
                    <a:p>
                      <a:r>
                        <a:rPr lang="de-DE" dirty="0"/>
                        <a:t>Marc J. </a:t>
                      </a:r>
                      <a:r>
                        <a:rPr lang="de-DE" dirty="0" err="1"/>
                        <a:t>Rochkind</a:t>
                      </a:r>
                      <a:r>
                        <a:rPr lang="de-DE" dirty="0"/>
                        <a:t> </a:t>
                      </a:r>
                    </a:p>
                  </a:txBody>
                  <a:tcPr marL="90391" marR="90391"/>
                </a:tc>
                <a:tc>
                  <a:txBody>
                    <a:bodyPr/>
                    <a:lstStyle/>
                    <a:p>
                      <a:r>
                        <a:rPr lang="de-DE" dirty="0"/>
                        <a:t>Unix eigenes Versionskontrollsystem Open Source</a:t>
                      </a:r>
                    </a:p>
                  </a:txBody>
                  <a:tcPr marL="90391" marR="90391"/>
                </a:tc>
                <a:tc>
                  <a:txBody>
                    <a:bodyPr/>
                    <a:lstStyle/>
                    <a:p>
                      <a:r>
                        <a:rPr lang="de-DE" dirty="0"/>
                        <a:t>https://de.wikipedia.org/wiki/Source_Code_Control_System</a:t>
                      </a:r>
                    </a:p>
                  </a:txBody>
                  <a:tcPr marL="90391" marR="90391"/>
                </a:tc>
                <a:extLst>
                  <a:ext uri="{0D108BD9-81ED-4DB2-BD59-A6C34878D82A}">
                    <a16:rowId xmlns:a16="http://schemas.microsoft.com/office/drawing/2014/main" val="31083390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1982 – RCS </a:t>
                      </a:r>
                      <a:r>
                        <a:rPr lang="de-DE" sz="1800" b="0" i="0" kern="1200" dirty="0">
                          <a:solidFill>
                            <a:schemeClr val="dk1"/>
                          </a:solidFill>
                          <a:effectLst/>
                          <a:latin typeface="+mn-lt"/>
                          <a:ea typeface="+mn-ea"/>
                          <a:cs typeface="+mn-cs"/>
                        </a:rPr>
                        <a:t>Revision Control System</a:t>
                      </a:r>
                    </a:p>
                    <a:p>
                      <a:endParaRPr lang="de-DE" dirty="0"/>
                    </a:p>
                  </a:txBody>
                  <a:tcPr marL="90391" marR="90391"/>
                </a:tc>
                <a:tc>
                  <a:txBody>
                    <a:bodyPr/>
                    <a:lstStyle/>
                    <a:p>
                      <a:r>
                        <a:rPr lang="de-DE" sz="1800" b="0" i="0" u="none" strike="noStrike" kern="1200" dirty="0">
                          <a:solidFill>
                            <a:schemeClr val="dk1"/>
                          </a:solidFill>
                          <a:effectLst/>
                          <a:latin typeface="+mn-lt"/>
                          <a:ea typeface="+mn-ea"/>
                          <a:cs typeface="+mn-cs"/>
                          <a:hlinkClick r:id="rId2" tooltip="Walter F. Tichy"/>
                        </a:rPr>
                        <a:t>Walter F. Tichy</a:t>
                      </a:r>
                      <a:r>
                        <a:rPr lang="de-DE" sz="1800" b="0" i="0" kern="1200" dirty="0">
                          <a:solidFill>
                            <a:schemeClr val="dk1"/>
                          </a:solidFill>
                          <a:effectLst/>
                          <a:latin typeface="+mn-lt"/>
                          <a:ea typeface="+mn-ea"/>
                          <a:cs typeface="+mn-cs"/>
                        </a:rPr>
                        <a:t> </a:t>
                      </a:r>
                      <a:br>
                        <a:rPr lang="de-DE" sz="1800" b="0" i="0" kern="1200" dirty="0">
                          <a:solidFill>
                            <a:schemeClr val="dk1"/>
                          </a:solidFill>
                          <a:effectLst/>
                          <a:latin typeface="+mn-lt"/>
                          <a:ea typeface="+mn-ea"/>
                          <a:cs typeface="+mn-cs"/>
                        </a:rPr>
                      </a:br>
                      <a:r>
                        <a:rPr lang="de-DE" sz="1800" b="0" i="0" u="none" strike="noStrike" kern="1200" dirty="0" err="1">
                          <a:solidFill>
                            <a:schemeClr val="dk1"/>
                          </a:solidFill>
                          <a:effectLst/>
                          <a:latin typeface="+mn-lt"/>
                          <a:ea typeface="+mn-ea"/>
                          <a:cs typeface="+mn-cs"/>
                          <a:hlinkClick r:id="rId3" tooltip="Purdue University"/>
                        </a:rPr>
                        <a:t>Purdue</a:t>
                      </a:r>
                      <a:r>
                        <a:rPr lang="de-DE" sz="1800" b="0" i="0" u="none" strike="noStrike" kern="1200" dirty="0">
                          <a:solidFill>
                            <a:schemeClr val="dk1"/>
                          </a:solidFill>
                          <a:effectLst/>
                          <a:latin typeface="+mn-lt"/>
                          <a:ea typeface="+mn-ea"/>
                          <a:cs typeface="+mn-cs"/>
                          <a:hlinkClick r:id="rId3" tooltip="Purdue University"/>
                        </a:rPr>
                        <a:t> University</a:t>
                      </a:r>
                      <a:endParaRPr lang="de-DE" dirty="0"/>
                    </a:p>
                  </a:txBody>
                  <a:tcPr marL="90391" marR="90391"/>
                </a:tc>
                <a:tc>
                  <a:txBody>
                    <a:bodyPr/>
                    <a:lstStyle/>
                    <a:p>
                      <a:r>
                        <a:rPr lang="de-DE" dirty="0"/>
                        <a:t>Teil des Gnu Projektes</a:t>
                      </a:r>
                    </a:p>
                  </a:txBody>
                  <a:tcPr marL="90391" marR="90391"/>
                </a:tc>
                <a:tc>
                  <a:txBody>
                    <a:bodyPr/>
                    <a:lstStyle/>
                    <a:p>
                      <a:r>
                        <a:rPr lang="de-DE" dirty="0"/>
                        <a:t>https://www.gnu.org/software/rcs/rcs.html</a:t>
                      </a:r>
                    </a:p>
                  </a:txBody>
                  <a:tcPr marL="90391" marR="90391"/>
                </a:tc>
                <a:extLst>
                  <a:ext uri="{0D108BD9-81ED-4DB2-BD59-A6C34878D82A}">
                    <a16:rowId xmlns:a16="http://schemas.microsoft.com/office/drawing/2014/main" val="3277755523"/>
                  </a:ext>
                </a:extLst>
              </a:tr>
              <a:tr h="370840">
                <a:tc>
                  <a:txBody>
                    <a:bodyPr/>
                    <a:lstStyle/>
                    <a:p>
                      <a:r>
                        <a:rPr lang="de-DE" sz="1800" b="0" i="0" kern="1200" dirty="0">
                          <a:solidFill>
                            <a:schemeClr val="dk1"/>
                          </a:solidFill>
                          <a:effectLst/>
                          <a:latin typeface="+mn-lt"/>
                          <a:ea typeface="+mn-ea"/>
                          <a:cs typeface="+mn-cs"/>
                        </a:rPr>
                        <a:t>1989 </a:t>
                      </a:r>
                      <a:r>
                        <a:rPr lang="de-DE" dirty="0"/>
                        <a:t>CVS – </a:t>
                      </a:r>
                      <a:br>
                        <a:rPr lang="de-DE" dirty="0"/>
                      </a:br>
                      <a:r>
                        <a:rPr lang="de-DE" dirty="0" err="1"/>
                        <a:t>Concurrent</a:t>
                      </a:r>
                      <a:r>
                        <a:rPr lang="de-DE" dirty="0"/>
                        <a:t> Versions System</a:t>
                      </a:r>
                    </a:p>
                  </a:txBody>
                  <a:tcPr marL="90391" marR="90391"/>
                </a:tc>
                <a:tc>
                  <a:txBody>
                    <a:bodyPr/>
                    <a:lstStyle/>
                    <a:p>
                      <a:endParaRPr lang="de-DE" dirty="0"/>
                    </a:p>
                  </a:txBody>
                  <a:tcPr marL="90391" marR="90391"/>
                </a:tc>
                <a:tc>
                  <a:txBody>
                    <a:bodyPr/>
                    <a:lstStyle/>
                    <a:p>
                      <a:r>
                        <a:rPr lang="de-DE" sz="1200" dirty="0"/>
                        <a:t>-begann als netzwerkfähige Weiterentwicklung von RCS</a:t>
                      </a:r>
                    </a:p>
                    <a:p>
                      <a:r>
                        <a:rPr lang="de-DE" sz="1200" dirty="0"/>
                        <a:t>- Mehrbenutzerfähig</a:t>
                      </a:r>
                      <a:br>
                        <a:rPr lang="de-DE" sz="1200" dirty="0"/>
                      </a:br>
                      <a:r>
                        <a:rPr lang="de-DE" sz="1200" dirty="0"/>
                        <a:t>- 2008 gestoppt </a:t>
                      </a:r>
                    </a:p>
                  </a:txBody>
                  <a:tcPr marL="90391" marR="90391"/>
                </a:tc>
                <a:tc>
                  <a:txBody>
                    <a:bodyPr/>
                    <a:lstStyle/>
                    <a:p>
                      <a:r>
                        <a:rPr lang="de-DE" dirty="0"/>
                        <a:t>https://savannah.nongnu.org/projects/cvs</a:t>
                      </a:r>
                    </a:p>
                  </a:txBody>
                  <a:tcPr marL="90391" marR="90391"/>
                </a:tc>
                <a:extLst>
                  <a:ext uri="{0D108BD9-81ED-4DB2-BD59-A6C34878D82A}">
                    <a16:rowId xmlns:a16="http://schemas.microsoft.com/office/drawing/2014/main" val="1448950122"/>
                  </a:ext>
                </a:extLst>
              </a:tr>
              <a:tr h="598867">
                <a:tc>
                  <a:txBody>
                    <a:bodyPr/>
                    <a:lstStyle/>
                    <a:p>
                      <a:r>
                        <a:rPr lang="de-DE" dirty="0"/>
                        <a:t>2000/2004 – SVN </a:t>
                      </a:r>
                      <a:br>
                        <a:rPr lang="de-DE" dirty="0"/>
                      </a:br>
                      <a:r>
                        <a:rPr lang="de-DE" dirty="0"/>
                        <a:t>Subversion</a:t>
                      </a:r>
                      <a:br>
                        <a:rPr lang="de-DE" dirty="0"/>
                      </a:br>
                      <a:endParaRPr lang="de-DE" dirty="0"/>
                    </a:p>
                  </a:txBody>
                  <a:tcPr marL="90391" marR="90391"/>
                </a:tc>
                <a:tc>
                  <a:txBody>
                    <a:bodyPr/>
                    <a:lstStyle/>
                    <a:p>
                      <a:r>
                        <a:rPr lang="de-DE" dirty="0" err="1"/>
                        <a:t>Collabnet</a:t>
                      </a:r>
                      <a:br>
                        <a:rPr lang="de-DE" dirty="0"/>
                      </a:br>
                      <a:r>
                        <a:rPr lang="de-DE" dirty="0" err="1"/>
                        <a:t>ApacheFoundation</a:t>
                      </a:r>
                      <a:r>
                        <a:rPr lang="de-DE" dirty="0"/>
                        <a:t> (ab 2009)</a:t>
                      </a:r>
                    </a:p>
                  </a:txBody>
                  <a:tcPr marL="90391" marR="90391"/>
                </a:tc>
                <a:tc>
                  <a:txBody>
                    <a:bodyPr/>
                    <a:lstStyle/>
                    <a:p>
                      <a:r>
                        <a:rPr lang="de-DE" dirty="0"/>
                        <a:t>-neuentwicklung sollte CVS Probleme beheben</a:t>
                      </a:r>
                      <a:br>
                        <a:rPr lang="de-DE" dirty="0"/>
                      </a:br>
                      <a:r>
                        <a:rPr lang="de-DE" dirty="0"/>
                        <a:t>-zentraler </a:t>
                      </a:r>
                      <a:r>
                        <a:rPr lang="de-DE" dirty="0" err="1"/>
                        <a:t>server</a:t>
                      </a:r>
                      <a:r>
                        <a:rPr lang="de-DE" dirty="0"/>
                        <a:t> </a:t>
                      </a:r>
                    </a:p>
                  </a:txBody>
                  <a:tcPr marL="90391" marR="90391"/>
                </a:tc>
                <a:tc>
                  <a:txBody>
                    <a:bodyPr/>
                    <a:lstStyle/>
                    <a:p>
                      <a:r>
                        <a:rPr lang="de-DE" dirty="0"/>
                        <a:t>https://subversion.apache.org/</a:t>
                      </a:r>
                    </a:p>
                  </a:txBody>
                  <a:tcPr marL="90391" marR="90391"/>
                </a:tc>
                <a:extLst>
                  <a:ext uri="{0D108BD9-81ED-4DB2-BD59-A6C34878D82A}">
                    <a16:rowId xmlns:a16="http://schemas.microsoft.com/office/drawing/2014/main" val="1532491000"/>
                  </a:ext>
                </a:extLst>
              </a:tr>
              <a:tr h="370840">
                <a:tc>
                  <a:txBody>
                    <a:bodyPr/>
                    <a:lstStyle/>
                    <a:p>
                      <a:endParaRPr lang="de-DE" dirty="0"/>
                    </a:p>
                  </a:txBody>
                  <a:tcPr marL="90391" marR="90391"/>
                </a:tc>
                <a:tc>
                  <a:txBody>
                    <a:bodyPr/>
                    <a:lstStyle/>
                    <a:p>
                      <a:endParaRPr lang="de-DE" dirty="0"/>
                    </a:p>
                  </a:txBody>
                  <a:tcPr marL="90391" marR="90391"/>
                </a:tc>
                <a:tc>
                  <a:txBody>
                    <a:bodyPr/>
                    <a:lstStyle/>
                    <a:p>
                      <a:endParaRPr lang="de-DE"/>
                    </a:p>
                  </a:txBody>
                  <a:tcPr marL="90391" marR="90391"/>
                </a:tc>
                <a:tc>
                  <a:txBody>
                    <a:bodyPr/>
                    <a:lstStyle/>
                    <a:p>
                      <a:endParaRPr lang="de-DE"/>
                    </a:p>
                  </a:txBody>
                  <a:tcPr marL="90391" marR="90391"/>
                </a:tc>
                <a:extLst>
                  <a:ext uri="{0D108BD9-81ED-4DB2-BD59-A6C34878D82A}">
                    <a16:rowId xmlns:a16="http://schemas.microsoft.com/office/drawing/2014/main" val="1014554973"/>
                  </a:ext>
                </a:extLst>
              </a:tr>
              <a:tr h="370840">
                <a:tc>
                  <a:txBody>
                    <a:bodyPr/>
                    <a:lstStyle/>
                    <a:p>
                      <a:endParaRPr lang="de-DE"/>
                    </a:p>
                  </a:txBody>
                  <a:tcPr marL="90391" marR="90391"/>
                </a:tc>
                <a:tc>
                  <a:txBody>
                    <a:bodyPr/>
                    <a:lstStyle/>
                    <a:p>
                      <a:endParaRPr lang="de-DE"/>
                    </a:p>
                  </a:txBody>
                  <a:tcPr marL="90391" marR="90391"/>
                </a:tc>
                <a:tc>
                  <a:txBody>
                    <a:bodyPr/>
                    <a:lstStyle/>
                    <a:p>
                      <a:endParaRPr lang="de-DE" dirty="0"/>
                    </a:p>
                  </a:txBody>
                  <a:tcPr marL="90391" marR="90391"/>
                </a:tc>
                <a:tc>
                  <a:txBody>
                    <a:bodyPr/>
                    <a:lstStyle/>
                    <a:p>
                      <a:endParaRPr lang="de-DE" dirty="0"/>
                    </a:p>
                  </a:txBody>
                  <a:tcPr marL="90391" marR="90391"/>
                </a:tc>
                <a:extLst>
                  <a:ext uri="{0D108BD9-81ED-4DB2-BD59-A6C34878D82A}">
                    <a16:rowId xmlns:a16="http://schemas.microsoft.com/office/drawing/2014/main" val="3022586628"/>
                  </a:ext>
                </a:extLst>
              </a:tr>
            </a:tbl>
          </a:graphicData>
        </a:graphic>
      </p:graphicFrame>
    </p:spTree>
    <p:extLst>
      <p:ext uri="{BB962C8B-B14F-4D97-AF65-F5344CB8AC3E}">
        <p14:creationId xmlns:p14="http://schemas.microsoft.com/office/powerpoint/2010/main" val="1533927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B618F0-4FBB-43CD-8AA7-0A7CBB9D13E9}"/>
              </a:ext>
            </a:extLst>
          </p:cNvPr>
          <p:cNvSpPr>
            <a:spLocks noGrp="1"/>
          </p:cNvSpPr>
          <p:nvPr>
            <p:ph type="title"/>
          </p:nvPr>
        </p:nvSpPr>
        <p:spPr/>
        <p:txBody>
          <a:bodyPr/>
          <a:lstStyle/>
          <a:p>
            <a:r>
              <a:rPr lang="de-DE" dirty="0"/>
              <a:t>Sonstige Systeme</a:t>
            </a:r>
          </a:p>
        </p:txBody>
      </p:sp>
      <p:sp>
        <p:nvSpPr>
          <p:cNvPr id="3" name="Inhaltsplatzhalter 2">
            <a:extLst>
              <a:ext uri="{FF2B5EF4-FFF2-40B4-BE49-F238E27FC236}">
                <a16:creationId xmlns:a16="http://schemas.microsoft.com/office/drawing/2014/main" id="{B680CE40-4CEC-4CAA-AA4A-B678F2587E1A}"/>
              </a:ext>
            </a:extLst>
          </p:cNvPr>
          <p:cNvSpPr>
            <a:spLocks noGrp="1"/>
          </p:cNvSpPr>
          <p:nvPr>
            <p:ph sz="quarter" idx="13"/>
          </p:nvPr>
        </p:nvSpPr>
        <p:spPr/>
        <p:txBody>
          <a:bodyPr>
            <a:normAutofit/>
          </a:bodyPr>
          <a:lstStyle/>
          <a:p>
            <a:pPr marL="0" indent="0">
              <a:buNone/>
            </a:pPr>
            <a:r>
              <a:rPr lang="de-DE" dirty="0"/>
              <a:t>Zentrale:</a:t>
            </a:r>
            <a:br>
              <a:rPr lang="de-DE" dirty="0"/>
            </a:br>
            <a:r>
              <a:rPr lang="de-DE" dirty="0" err="1"/>
              <a:t>Perforce</a:t>
            </a:r>
            <a:br>
              <a:rPr lang="de-DE" dirty="0"/>
            </a:br>
            <a:r>
              <a:rPr lang="de-DE" dirty="0">
                <a:hlinkClick r:id="rId2" tooltip="Team Foundation Version Control (Seite nicht vorhanden)"/>
              </a:rPr>
              <a:t>Team </a:t>
            </a:r>
            <a:r>
              <a:rPr lang="de-DE" dirty="0" err="1">
                <a:hlinkClick r:id="rId2" tooltip="Team Foundation Version Control (Seite nicht vorhanden)"/>
              </a:rPr>
              <a:t>Foundation</a:t>
            </a:r>
            <a:r>
              <a:rPr lang="de-DE" dirty="0">
                <a:hlinkClick r:id="rId2" tooltip="Team Foundation Version Control (Seite nicht vorhanden)"/>
              </a:rPr>
              <a:t> Version Control</a:t>
            </a:r>
            <a:r>
              <a:rPr lang="de-DE" dirty="0"/>
              <a:t>, </a:t>
            </a:r>
            <a:r>
              <a:rPr lang="de-DE" dirty="0" err="1">
                <a:hlinkClick r:id="rId3" tooltip="Alienbrain"/>
              </a:rPr>
              <a:t>Alienbrain</a:t>
            </a:r>
            <a:r>
              <a:rPr lang="de-DE" dirty="0"/>
              <a:t>,</a:t>
            </a:r>
            <a:br>
              <a:rPr lang="de-DE" dirty="0"/>
            </a:br>
            <a:r>
              <a:rPr lang="de-DE" dirty="0"/>
              <a:t>Visual Source Save</a:t>
            </a:r>
            <a:br>
              <a:rPr lang="de-DE" dirty="0"/>
            </a:br>
            <a:endParaRPr lang="de-DE" dirty="0"/>
          </a:p>
          <a:p>
            <a:pPr marL="0" indent="0">
              <a:buNone/>
            </a:pPr>
            <a:endParaRPr lang="de-DE" dirty="0"/>
          </a:p>
        </p:txBody>
      </p:sp>
      <p:sp>
        <p:nvSpPr>
          <p:cNvPr id="4" name="Inhaltsplatzhalter 3">
            <a:extLst>
              <a:ext uri="{FF2B5EF4-FFF2-40B4-BE49-F238E27FC236}">
                <a16:creationId xmlns:a16="http://schemas.microsoft.com/office/drawing/2014/main" id="{D2F9FA4E-671D-4915-B42E-8FDF56BB2F66}"/>
              </a:ext>
            </a:extLst>
          </p:cNvPr>
          <p:cNvSpPr>
            <a:spLocks noGrp="1"/>
          </p:cNvSpPr>
          <p:nvPr>
            <p:ph sz="quarter" idx="14"/>
          </p:nvPr>
        </p:nvSpPr>
        <p:spPr/>
        <p:txBody>
          <a:bodyPr>
            <a:normAutofit fontScale="77500" lnSpcReduction="20000"/>
          </a:bodyPr>
          <a:lstStyle/>
          <a:p>
            <a:pPr marL="0" indent="0">
              <a:buNone/>
            </a:pPr>
            <a:r>
              <a:rPr lang="de-DE" dirty="0"/>
              <a:t>Verteilte Systeme</a:t>
            </a:r>
          </a:p>
          <a:p>
            <a:r>
              <a:rPr lang="de-DE" dirty="0" err="1">
                <a:hlinkClick r:id="rId4" tooltip="Mercurial"/>
              </a:rPr>
              <a:t>Mercurial</a:t>
            </a:r>
            <a:endParaRPr lang="de-DE" dirty="0"/>
          </a:p>
          <a:p>
            <a:r>
              <a:rPr lang="de-DE" dirty="0">
                <a:hlinkClick r:id="rId5" tooltip="Bazaar"/>
              </a:rPr>
              <a:t>Bazaar</a:t>
            </a:r>
            <a:endParaRPr lang="de-DE" dirty="0"/>
          </a:p>
          <a:p>
            <a:r>
              <a:rPr lang="de-DE" dirty="0" err="1">
                <a:hlinkClick r:id="rId6" tooltip="BitKeeper"/>
              </a:rPr>
              <a:t>BitKeeper</a:t>
            </a:r>
            <a:endParaRPr lang="de-DE" dirty="0"/>
          </a:p>
          <a:p>
            <a:r>
              <a:rPr lang="de-DE" dirty="0" err="1">
                <a:hlinkClick r:id="rId7" tooltip="Darcs"/>
              </a:rPr>
              <a:t>Darcs</a:t>
            </a:r>
            <a:endParaRPr lang="de-DE" dirty="0"/>
          </a:p>
          <a:p>
            <a:r>
              <a:rPr lang="de-DE" dirty="0">
                <a:hlinkClick r:id="rId8" tooltip="Fossil (Software)"/>
              </a:rPr>
              <a:t>Fossil</a:t>
            </a:r>
            <a:endParaRPr lang="de-DE" dirty="0"/>
          </a:p>
          <a:p>
            <a:r>
              <a:rPr lang="de-DE" dirty="0" err="1">
                <a:hlinkClick r:id="rId9" tooltip="Git"/>
              </a:rPr>
              <a:t>Git</a:t>
            </a:r>
            <a:endParaRPr lang="de-DE" dirty="0"/>
          </a:p>
          <a:p>
            <a:r>
              <a:rPr lang="de-DE" dirty="0">
                <a:hlinkClick r:id="rId10" tooltip="GNU arch"/>
              </a:rPr>
              <a:t>GNU </a:t>
            </a:r>
            <a:r>
              <a:rPr lang="de-DE" dirty="0" err="1">
                <a:hlinkClick r:id="rId10" tooltip="GNU arch"/>
              </a:rPr>
              <a:t>arch</a:t>
            </a:r>
            <a:endParaRPr lang="de-DE" dirty="0"/>
          </a:p>
          <a:p>
            <a:r>
              <a:rPr lang="de-DE" dirty="0">
                <a:hlinkClick r:id="rId11" tooltip="Monotone"/>
              </a:rPr>
              <a:t>Monotone</a:t>
            </a:r>
            <a:endParaRPr lang="de-DE" dirty="0"/>
          </a:p>
          <a:p>
            <a:endParaRPr lang="de-DE" dirty="0"/>
          </a:p>
        </p:txBody>
      </p:sp>
    </p:spTree>
    <p:extLst>
      <p:ext uri="{BB962C8B-B14F-4D97-AF65-F5344CB8AC3E}">
        <p14:creationId xmlns:p14="http://schemas.microsoft.com/office/powerpoint/2010/main" val="15761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E9652D-9715-457D-B470-DB6FAB0A0221}"/>
              </a:ext>
            </a:extLst>
          </p:cNvPr>
          <p:cNvSpPr>
            <a:spLocks noGrp="1"/>
          </p:cNvSpPr>
          <p:nvPr>
            <p:ph type="title"/>
          </p:nvPr>
        </p:nvSpPr>
        <p:spPr/>
        <p:txBody>
          <a:bodyPr/>
          <a:lstStyle/>
          <a:p>
            <a:r>
              <a:rPr lang="de-DE" dirty="0"/>
              <a:t>GIT vs. SVN</a:t>
            </a:r>
          </a:p>
        </p:txBody>
      </p:sp>
      <p:pic>
        <p:nvPicPr>
          <p:cNvPr id="5122" name="Picture 2" descr="Git versus Svn numubers plotted">
            <a:extLst>
              <a:ext uri="{FF2B5EF4-FFF2-40B4-BE49-F238E27FC236}">
                <a16:creationId xmlns:a16="http://schemas.microsoft.com/office/drawing/2014/main" id="{342630B5-2617-4DC2-88B6-F9D9CE2FBB58}"/>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948531" y="2338387"/>
            <a:ext cx="4562475" cy="2762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F03CCBA5-F029-4931-9662-08D6959D29D3}"/>
              </a:ext>
            </a:extLst>
          </p:cNvPr>
          <p:cNvSpPr txBox="1"/>
          <p:nvPr/>
        </p:nvSpPr>
        <p:spPr>
          <a:xfrm>
            <a:off x="5884242" y="2228671"/>
            <a:ext cx="5744547" cy="1200329"/>
          </a:xfrm>
          <a:prstGeom prst="rect">
            <a:avLst/>
          </a:prstGeom>
          <a:noFill/>
        </p:spPr>
        <p:txBody>
          <a:bodyPr wrap="square" rtlCol="0">
            <a:spAutoFit/>
          </a:bodyPr>
          <a:lstStyle/>
          <a:p>
            <a:r>
              <a:rPr lang="de-DE" dirty="0" err="1"/>
              <a:t>Eclipse</a:t>
            </a:r>
            <a:r>
              <a:rPr lang="de-DE" dirty="0"/>
              <a:t> Community Survey:</a:t>
            </a:r>
            <a:br>
              <a:rPr lang="de-DE" dirty="0"/>
            </a:br>
            <a:r>
              <a:rPr lang="de-DE" dirty="0"/>
              <a:t>https://softwareengineering.stackexchange.com/questions/136079/are-there-any-statistics-that-show-the-popularity-of-git-versus-svn</a:t>
            </a:r>
          </a:p>
        </p:txBody>
      </p:sp>
    </p:spTree>
    <p:extLst>
      <p:ext uri="{BB962C8B-B14F-4D97-AF65-F5344CB8AC3E}">
        <p14:creationId xmlns:p14="http://schemas.microsoft.com/office/powerpoint/2010/main" val="1067468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62C631-3717-48C4-9152-B59C0ADD9D12}"/>
              </a:ext>
            </a:extLst>
          </p:cNvPr>
          <p:cNvSpPr>
            <a:spLocks noGrp="1"/>
          </p:cNvSpPr>
          <p:nvPr>
            <p:ph type="title"/>
          </p:nvPr>
        </p:nvSpPr>
        <p:spPr/>
        <p:txBody>
          <a:bodyPr/>
          <a:lstStyle/>
          <a:p>
            <a:r>
              <a:rPr lang="de-DE" dirty="0" err="1"/>
              <a:t>Github</a:t>
            </a:r>
            <a:r>
              <a:rPr lang="de-DE" dirty="0"/>
              <a:t> </a:t>
            </a:r>
            <a:r>
              <a:rPr lang="de-DE" dirty="0" err="1"/>
              <a:t>Octoverse</a:t>
            </a:r>
            <a:endParaRPr lang="de-DE" dirty="0"/>
          </a:p>
        </p:txBody>
      </p:sp>
      <p:sp>
        <p:nvSpPr>
          <p:cNvPr id="3" name="Rechteck 2">
            <a:extLst>
              <a:ext uri="{FF2B5EF4-FFF2-40B4-BE49-F238E27FC236}">
                <a16:creationId xmlns:a16="http://schemas.microsoft.com/office/drawing/2014/main" id="{976BB441-6B2B-42DC-8B0E-FC601DB81EA1}"/>
              </a:ext>
            </a:extLst>
          </p:cNvPr>
          <p:cNvSpPr/>
          <p:nvPr/>
        </p:nvSpPr>
        <p:spPr>
          <a:xfrm>
            <a:off x="6096000" y="658574"/>
            <a:ext cx="3031407" cy="369332"/>
          </a:xfrm>
          <a:prstGeom prst="rect">
            <a:avLst/>
          </a:prstGeom>
        </p:spPr>
        <p:txBody>
          <a:bodyPr wrap="none">
            <a:spAutoFit/>
          </a:bodyPr>
          <a:lstStyle/>
          <a:p>
            <a:r>
              <a:rPr lang="de-DE" dirty="0"/>
              <a:t>https://octoverse.github.com/</a:t>
            </a:r>
          </a:p>
        </p:txBody>
      </p:sp>
      <p:pic>
        <p:nvPicPr>
          <p:cNvPr id="6" name="Grafik 5">
            <a:extLst>
              <a:ext uri="{FF2B5EF4-FFF2-40B4-BE49-F238E27FC236}">
                <a16:creationId xmlns:a16="http://schemas.microsoft.com/office/drawing/2014/main" id="{91AE2D29-13E8-4A5E-ABB1-CC3613D906F6}"/>
              </a:ext>
            </a:extLst>
          </p:cNvPr>
          <p:cNvPicPr>
            <a:picLocks noChangeAspect="1"/>
          </p:cNvPicPr>
          <p:nvPr/>
        </p:nvPicPr>
        <p:blipFill>
          <a:blip r:embed="rId2"/>
          <a:stretch>
            <a:fillRect/>
          </a:stretch>
        </p:blipFill>
        <p:spPr>
          <a:xfrm>
            <a:off x="381411" y="1699925"/>
            <a:ext cx="8944228" cy="4238083"/>
          </a:xfrm>
          <a:prstGeom prst="rect">
            <a:avLst/>
          </a:prstGeom>
        </p:spPr>
      </p:pic>
      <p:pic>
        <p:nvPicPr>
          <p:cNvPr id="4" name="Inhaltsplatzhalter 3">
            <a:extLst>
              <a:ext uri="{FF2B5EF4-FFF2-40B4-BE49-F238E27FC236}">
                <a16:creationId xmlns:a16="http://schemas.microsoft.com/office/drawing/2014/main" id="{438CC447-8BBC-468B-A5DB-40F0092787E2}"/>
              </a:ext>
            </a:extLst>
          </p:cNvPr>
          <p:cNvPicPr>
            <a:picLocks noGrp="1" noChangeAspect="1"/>
          </p:cNvPicPr>
          <p:nvPr>
            <p:ph sz="quarter" idx="13"/>
          </p:nvPr>
        </p:nvPicPr>
        <p:blipFill>
          <a:blip r:embed="rId3"/>
          <a:stretch>
            <a:fillRect/>
          </a:stretch>
        </p:blipFill>
        <p:spPr>
          <a:xfrm>
            <a:off x="7249576" y="3298502"/>
            <a:ext cx="4430197" cy="3311525"/>
          </a:xfrm>
          <a:prstGeom prst="rect">
            <a:avLst/>
          </a:prstGeom>
        </p:spPr>
      </p:pic>
    </p:spTree>
    <p:extLst>
      <p:ext uri="{BB962C8B-B14F-4D97-AF65-F5344CB8AC3E}">
        <p14:creationId xmlns:p14="http://schemas.microsoft.com/office/powerpoint/2010/main" val="18535738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Wichtiges Ereignis">
  <a:themeElements>
    <a:clrScheme name="Wichtiges Ereignis">
      <a:dk1>
        <a:sysClr val="windowText" lastClr="000000"/>
      </a:dk1>
      <a:lt1>
        <a:sysClr val="window" lastClr="FFFFFF"/>
      </a:lt1>
      <a:dk2>
        <a:srgbClr val="424242"/>
      </a:dk2>
      <a:lt2>
        <a:srgbClr val="C8C8C8"/>
      </a:lt2>
      <a:accent1>
        <a:srgbClr val="EE8011"/>
      </a:accent1>
      <a:accent2>
        <a:srgbClr val="CEC079"/>
      </a:accent2>
      <a:accent3>
        <a:srgbClr val="93A569"/>
      </a:accent3>
      <a:accent4>
        <a:srgbClr val="69A58B"/>
      </a:accent4>
      <a:accent5>
        <a:srgbClr val="6DAABD"/>
      </a:accent5>
      <a:accent6>
        <a:srgbClr val="B24A4B"/>
      </a:accent6>
      <a:hlink>
        <a:srgbClr val="EE8E11"/>
      </a:hlink>
      <a:folHlink>
        <a:srgbClr val="BFAE7F"/>
      </a:folHlink>
    </a:clrScheme>
    <a:fontScheme name="Wichtiges Ereignis">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ichtiges Ereignis">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686B1E04-F35C-4AB5-985D-0C358CA11055}"/>
    </a:ext>
  </a:extLst>
</a:theme>
</file>

<file path=docProps/app.xml><?xml version="1.0" encoding="utf-8"?>
<Properties xmlns="http://schemas.openxmlformats.org/officeDocument/2006/extended-properties" xmlns:vt="http://schemas.openxmlformats.org/officeDocument/2006/docPropsVTypes">
  <Template>TM04033927[[fn=Wichtiges Ereignis]]</Template>
  <TotalTime>0</TotalTime>
  <Words>328</Words>
  <Application>Microsoft Office PowerPoint</Application>
  <PresentationFormat>Breitbild</PresentationFormat>
  <Paragraphs>52</Paragraphs>
  <Slides>14</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14</vt:i4>
      </vt:variant>
    </vt:vector>
  </HeadingPairs>
  <TitlesOfParts>
    <vt:vector size="17" baseType="lpstr">
      <vt:lpstr>Arial</vt:lpstr>
      <vt:lpstr>Impact</vt:lpstr>
      <vt:lpstr>Wichtiges Ereignis</vt:lpstr>
      <vt:lpstr>PowerPoint-Präsentation</vt:lpstr>
      <vt:lpstr>Versionskontrolle</vt:lpstr>
      <vt:lpstr>OMAS KOchbuch</vt:lpstr>
      <vt:lpstr>Versionskontrolle ohne Tool</vt:lpstr>
      <vt:lpstr>Versionskontrolle in Anwendungen</vt:lpstr>
      <vt:lpstr>Geschichte der Versionskontrolle</vt:lpstr>
      <vt:lpstr>Sonstige Systeme</vt:lpstr>
      <vt:lpstr>GIT vs. SVN</vt:lpstr>
      <vt:lpstr>Github Octoverse</vt:lpstr>
      <vt:lpstr>Auch Microsoft nutzt GIT</vt:lpstr>
      <vt:lpstr>GIT</vt:lpstr>
      <vt:lpstr>Warum GIT git heisst</vt:lpstr>
      <vt:lpstr>Zentrale Versionskontrolle</vt:lpstr>
      <vt:lpstr>Verteilte Versionskontrolle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John Behrens</dc:creator>
  <cp:lastModifiedBy>John Behrens</cp:lastModifiedBy>
  <cp:revision>13</cp:revision>
  <dcterms:created xsi:type="dcterms:W3CDTF">2018-02-20T15:06:18Z</dcterms:created>
  <dcterms:modified xsi:type="dcterms:W3CDTF">2018-03-06T19:13:31Z</dcterms:modified>
</cp:coreProperties>
</file>