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Source Code Pro"/>
      <p:regular r:id="rId41"/>
      <p:bold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Sam/Nik</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Sam/Nik</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Nik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Negin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Nik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Negin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Negin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Aaron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Aaron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Aaron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Sam/Nik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Sam/Nik</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rive.google.com/file/d/0Byc251fqZ_Pnc1gtbE5VQUVRNmc/view?usp=sharing" TargetMode="External"/><Relationship Id="rId4" Type="http://schemas.openxmlformats.org/officeDocument/2006/relationships/image" Target="../media/image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en"/>
              <a:t>RISE@Work</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en"/>
              <a:t>Final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Consent Forms: The Solution</a:t>
            </a:r>
          </a:p>
        </p:txBody>
      </p:sp>
      <p:sp>
        <p:nvSpPr>
          <p:cNvPr id="114" name="Shape 114"/>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Researchers are now able to upload their own custom PDF consent forms.</a:t>
            </a:r>
          </a:p>
          <a:p>
            <a:pPr lvl="0" rtl="0">
              <a:lnSpc>
                <a:spcPct val="100000"/>
              </a:lnSpc>
              <a:spcBef>
                <a:spcPts val="0"/>
              </a:spcBef>
              <a:spcAft>
                <a:spcPts val="0"/>
              </a:spcAft>
              <a:buNone/>
            </a:pPr>
            <a:r>
              <a:t/>
            </a:r>
            <a:endParaRPr/>
          </a:p>
          <a:p>
            <a:pPr indent="-228600" lvl="0" marL="457200" rtl="0">
              <a:spcBef>
                <a:spcPts val="0"/>
              </a:spcBef>
            </a:pPr>
            <a:r>
              <a:rPr lang="en"/>
              <a:t>When a user registers, the consent form for the desired organization is displayed.</a:t>
            </a:r>
          </a:p>
          <a:p>
            <a:pPr lvl="0" rtl="0">
              <a:lnSpc>
                <a:spcPct val="100000"/>
              </a:lnSpc>
              <a:spcBef>
                <a:spcPts val="0"/>
              </a:spcBef>
              <a:spcAft>
                <a:spcPts val="0"/>
              </a:spcAft>
              <a:buNone/>
            </a:pPr>
            <a:r>
              <a:t/>
            </a:r>
            <a:endParaRPr/>
          </a:p>
          <a:p>
            <a:pPr indent="-228600" lvl="0" marL="457200" rtl="0">
              <a:spcBef>
                <a:spcPts val="0"/>
              </a:spcBef>
            </a:pPr>
            <a:r>
              <a:rPr lang="en"/>
              <a:t>Checkbox to agree to provide consent only appears after consent form is visible.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Consent Forms</a:t>
            </a:r>
          </a:p>
        </p:txBody>
      </p:sp>
      <p:sp>
        <p:nvSpPr>
          <p:cNvPr id="120" name="Shape 120"/>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lang="en"/>
              <a:t>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Downloadable Spreadsheet Data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Improved Spreadsheets: The Request</a:t>
            </a:r>
          </a:p>
        </p:txBody>
      </p:sp>
      <p:sp>
        <p:nvSpPr>
          <p:cNvPr id="131" name="Shape 13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t/>
            </a:r>
            <a:endParaRPr i="1"/>
          </a:p>
          <a:p>
            <a:pPr lvl="0" rtl="0">
              <a:spcBef>
                <a:spcPts val="0"/>
              </a:spcBef>
              <a:buNone/>
            </a:pPr>
            <a:r>
              <a:rPr i="1" lang="en"/>
              <a:t>“As a researcher, I can download all survey data in a well-formatted excel spreadsheet.”</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Improved Spreadsheets: The Solution</a:t>
            </a:r>
          </a:p>
        </p:txBody>
      </p:sp>
      <p:sp>
        <p:nvSpPr>
          <p:cNvPr id="137" name="Shape 13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An organization’s spreadsheet data can now be downloaded in a more readable format.</a:t>
            </a:r>
          </a:p>
          <a:p>
            <a:pPr lvl="0" rtl="0">
              <a:spcBef>
                <a:spcPts val="0"/>
              </a:spcBef>
              <a:buNone/>
            </a:pPr>
            <a:r>
              <a:t/>
            </a:r>
            <a:endParaRPr/>
          </a:p>
          <a:p>
            <a:pPr indent="-228600" lvl="0" marL="457200" rtl="0">
              <a:spcBef>
                <a:spcPts val="0"/>
              </a:spcBef>
            </a:pPr>
            <a:r>
              <a:rPr lang="en"/>
              <a:t>Much more data is included.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Improved Spreadsheets</a:t>
            </a:r>
          </a:p>
        </p:txBody>
      </p:sp>
      <p:sp>
        <p:nvSpPr>
          <p:cNvPr id="143" name="Shape 14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Demo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Surveys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Improved Surveys: The Problem</a:t>
            </a:r>
          </a:p>
        </p:txBody>
      </p:sp>
      <p:sp>
        <p:nvSpPr>
          <p:cNvPr id="154" name="Shape 154"/>
          <p:cNvSpPr txBox="1"/>
          <p:nvPr>
            <p:ph idx="1" type="body"/>
          </p:nvPr>
        </p:nvSpPr>
        <p:spPr>
          <a:xfrm>
            <a:off x="311700" y="1327925"/>
            <a:ext cx="8520600" cy="35574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Surveys could not be edited</a:t>
            </a:r>
          </a:p>
          <a:p>
            <a:pPr lvl="0" rtl="0">
              <a:lnSpc>
                <a:spcPct val="100000"/>
              </a:lnSpc>
              <a:spcBef>
                <a:spcPts val="0"/>
              </a:spcBef>
              <a:spcAft>
                <a:spcPts val="0"/>
              </a:spcAft>
              <a:buNone/>
            </a:pPr>
            <a:r>
              <a:t/>
            </a:r>
            <a:endParaRPr/>
          </a:p>
          <a:p>
            <a:pPr indent="-228600" lvl="0" marL="457200" rtl="0">
              <a:lnSpc>
                <a:spcPct val="100000"/>
              </a:lnSpc>
              <a:spcBef>
                <a:spcPts val="0"/>
              </a:spcBef>
            </a:pPr>
            <a:r>
              <a:rPr lang="en"/>
              <a:t>Organizations were forced to use the same survey</a:t>
            </a:r>
          </a:p>
          <a:p>
            <a:pPr lvl="0" rtl="0">
              <a:lnSpc>
                <a:spcPct val="100000"/>
              </a:lnSpc>
              <a:spcBef>
                <a:spcPts val="0"/>
              </a:spcBef>
              <a:spcAft>
                <a:spcPts val="0"/>
              </a:spcAft>
              <a:buNone/>
            </a:pPr>
            <a:r>
              <a:t/>
            </a:r>
            <a:endParaRPr/>
          </a:p>
          <a:p>
            <a:pPr indent="-228600" lvl="0" marL="457200" rtl="0">
              <a:lnSpc>
                <a:spcPct val="100000"/>
              </a:lnSpc>
              <a:spcBef>
                <a:spcPts val="0"/>
              </a:spcBef>
            </a:pPr>
            <a:r>
              <a:rPr lang="en"/>
              <a:t>User experience was very poor</a:t>
            </a:r>
          </a:p>
          <a:p>
            <a:pPr lvl="0" rtl="0">
              <a:lnSpc>
                <a:spcPct val="100000"/>
              </a:lnSpc>
              <a:spcBef>
                <a:spcPts val="0"/>
              </a:spcBef>
              <a:spcAft>
                <a:spcPts val="0"/>
              </a:spcAft>
              <a:buNone/>
            </a:pPr>
            <a:r>
              <a:t/>
            </a:r>
            <a:endParaRPr/>
          </a:p>
          <a:p>
            <a:pPr indent="-228600" lvl="0" marL="457200" rtl="0">
              <a:lnSpc>
                <a:spcPct val="100000"/>
              </a:lnSpc>
              <a:spcBef>
                <a:spcPts val="0"/>
              </a:spcBef>
            </a:pPr>
            <a:r>
              <a:rPr lang="en"/>
              <a:t>Researchers were forced to take the surveys to access the site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Improved Surveys: The Solution</a:t>
            </a:r>
          </a:p>
        </p:txBody>
      </p:sp>
      <p:sp>
        <p:nvSpPr>
          <p:cNvPr id="160" name="Shape 160"/>
          <p:cNvSpPr txBox="1"/>
          <p:nvPr>
            <p:ph idx="1" type="body"/>
          </p:nvPr>
        </p:nvSpPr>
        <p:spPr>
          <a:xfrm>
            <a:off x="311700" y="1468825"/>
            <a:ext cx="8520600" cy="35229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Surveys are now easily manageable</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Surveys are ignored for researchers</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Survey interface completely redesigned</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Researchers control surveys for their organizations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Improved Surveys</a:t>
            </a:r>
          </a:p>
        </p:txBody>
      </p:sp>
      <p:sp>
        <p:nvSpPr>
          <p:cNvPr id="166" name="Shape 16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Final Deliverable to Client:</a:t>
            </a:r>
          </a:p>
        </p:txBody>
      </p:sp>
      <p:sp>
        <p:nvSpPr>
          <p:cNvPr id="69" name="Shape 69"/>
          <p:cNvSpPr txBox="1"/>
          <p:nvPr>
            <p:ph idx="1" type="body"/>
          </p:nvPr>
        </p:nvSpPr>
        <p:spPr>
          <a:xfrm>
            <a:off x="311700" y="1468825"/>
            <a:ext cx="8181900" cy="3096300"/>
          </a:xfrm>
          <a:prstGeom prst="rect">
            <a:avLst/>
          </a:prstGeom>
        </p:spPr>
        <p:txBody>
          <a:bodyPr anchorCtr="0" anchor="t" bIns="91425" lIns="91425" rIns="91425" tIns="91425">
            <a:noAutofit/>
          </a:bodyPr>
          <a:lstStyle/>
          <a:p>
            <a:pPr indent="-342900" lvl="0" marL="457200" rtl="0">
              <a:lnSpc>
                <a:spcPct val="100000"/>
              </a:lnSpc>
              <a:spcBef>
                <a:spcPts val="0"/>
              </a:spcBef>
              <a:buSzPct val="100000"/>
            </a:pPr>
            <a:r>
              <a:rPr lang="en" sz="1800"/>
              <a:t>All project code</a:t>
            </a:r>
          </a:p>
          <a:p>
            <a:pPr indent="-342900" lvl="1" marL="914400" rtl="0">
              <a:lnSpc>
                <a:spcPct val="100000"/>
              </a:lnSpc>
              <a:spcBef>
                <a:spcPts val="0"/>
              </a:spcBef>
              <a:buSzPct val="100000"/>
            </a:pPr>
            <a:r>
              <a:rPr lang="en" sz="1800"/>
              <a:t>.zip file</a:t>
            </a:r>
          </a:p>
          <a:p>
            <a:pPr indent="-342900" lvl="1" marL="914400" rtl="0">
              <a:lnSpc>
                <a:spcPct val="100000"/>
              </a:lnSpc>
              <a:spcBef>
                <a:spcPts val="0"/>
              </a:spcBef>
              <a:spcAft>
                <a:spcPts val="0"/>
              </a:spcAft>
              <a:buSzPct val="100000"/>
            </a:pPr>
            <a:r>
              <a:rPr lang="en" sz="1800"/>
              <a:t>Access to online repository</a:t>
            </a:r>
          </a:p>
          <a:p>
            <a:pPr indent="0" lvl="0" marL="457200" rtl="0">
              <a:lnSpc>
                <a:spcPct val="100000"/>
              </a:lnSpc>
              <a:spcBef>
                <a:spcPts val="0"/>
              </a:spcBef>
              <a:spcAft>
                <a:spcPts val="0"/>
              </a:spcAft>
              <a:buNone/>
            </a:pPr>
            <a:r>
              <a:t/>
            </a:r>
            <a:endParaRPr sz="1800"/>
          </a:p>
          <a:p>
            <a:pPr indent="-342900" lvl="0" marL="457200" rtl="0">
              <a:lnSpc>
                <a:spcPct val="100000"/>
              </a:lnSpc>
              <a:spcBef>
                <a:spcPts val="0"/>
              </a:spcBef>
              <a:spcAft>
                <a:spcPts val="0"/>
              </a:spcAft>
              <a:buSzPct val="100000"/>
            </a:pPr>
            <a:r>
              <a:rPr lang="en" sz="1800"/>
              <a:t>Access to Google Drive folder</a:t>
            </a:r>
          </a:p>
          <a:p>
            <a:pPr lvl="0" rtl="0">
              <a:lnSpc>
                <a:spcPct val="100000"/>
              </a:lnSpc>
              <a:spcBef>
                <a:spcPts val="0"/>
              </a:spcBef>
              <a:spcAft>
                <a:spcPts val="0"/>
              </a:spcAft>
              <a:buNone/>
            </a:pPr>
            <a:r>
              <a:t/>
            </a:r>
            <a:endParaRPr sz="1800"/>
          </a:p>
          <a:p>
            <a:pPr indent="-342900" lvl="0" marL="457200" rtl="0">
              <a:lnSpc>
                <a:spcPct val="100000"/>
              </a:lnSpc>
              <a:spcBef>
                <a:spcPts val="0"/>
              </a:spcBef>
              <a:buSzPct val="100000"/>
            </a:pPr>
            <a:r>
              <a:rPr lang="en" sz="1800"/>
              <a:t>Documentation </a:t>
            </a:r>
          </a:p>
          <a:p>
            <a:pPr indent="-342900" lvl="1" marL="914400" rtl="0">
              <a:lnSpc>
                <a:spcPct val="100000"/>
              </a:lnSpc>
              <a:spcBef>
                <a:spcPts val="0"/>
              </a:spcBef>
              <a:buSzPct val="100000"/>
            </a:pPr>
            <a:r>
              <a:rPr lang="en" sz="1800"/>
              <a:t>Hard copy</a:t>
            </a:r>
          </a:p>
          <a:p>
            <a:pPr indent="-342900" lvl="1" marL="914400" rtl="0">
              <a:lnSpc>
                <a:spcPct val="100000"/>
              </a:lnSpc>
              <a:spcBef>
                <a:spcPts val="0"/>
              </a:spcBef>
              <a:spcAft>
                <a:spcPts val="0"/>
              </a:spcAft>
              <a:buSzPct val="100000"/>
            </a:pPr>
            <a:r>
              <a:rPr lang="en" sz="1800"/>
              <a:t>Electronic copy</a:t>
            </a:r>
          </a:p>
          <a:p>
            <a:pPr indent="0" lvl="0" marL="0" rtl="0">
              <a:lnSpc>
                <a:spcPct val="100000"/>
              </a:lnSpc>
              <a:spcBef>
                <a:spcPts val="0"/>
              </a:spcBef>
              <a:spcAft>
                <a:spcPts val="0"/>
              </a:spcAft>
              <a:buNone/>
            </a:pPr>
            <a:r>
              <a:t/>
            </a:r>
            <a:endParaRPr sz="1800"/>
          </a:p>
          <a:p>
            <a:pPr indent="-342900" lvl="0" marL="457200" rtl="0">
              <a:lnSpc>
                <a:spcPct val="100000"/>
              </a:lnSpc>
              <a:spcBef>
                <a:spcPts val="0"/>
              </a:spcBef>
              <a:buSzPct val="100000"/>
            </a:pPr>
            <a:r>
              <a:rPr lang="en" sz="1800"/>
              <a:t>Will be delivered on April 17</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90250" y="528900"/>
            <a:ext cx="7333500" cy="4085700"/>
          </a:xfrm>
          <a:prstGeom prst="rect">
            <a:avLst/>
          </a:prstGeom>
        </p:spPr>
        <p:txBody>
          <a:bodyPr anchorCtr="0" anchor="ctr" bIns="91425" lIns="91425" rIns="91425" tIns="91425">
            <a:noAutofit/>
          </a:bodyPr>
          <a:lstStyle/>
          <a:p>
            <a:pPr lvl="0" rtl="0">
              <a:spcBef>
                <a:spcPts val="0"/>
              </a:spcBef>
              <a:buNone/>
            </a:pPr>
            <a:r>
              <a:rPr lang="en"/>
              <a:t>Administrative Dashboard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Administrative Dashboard: The Problem</a:t>
            </a:r>
          </a:p>
        </p:txBody>
      </p:sp>
      <p:sp>
        <p:nvSpPr>
          <p:cNvPr id="177" name="Shape 177"/>
          <p:cNvSpPr txBox="1"/>
          <p:nvPr>
            <p:ph idx="1" type="body"/>
          </p:nvPr>
        </p:nvSpPr>
        <p:spPr>
          <a:xfrm>
            <a:off x="311700" y="1327925"/>
            <a:ext cx="8520600" cy="3557400"/>
          </a:xfrm>
          <a:prstGeom prst="rect">
            <a:avLst/>
          </a:prstGeom>
        </p:spPr>
        <p:txBody>
          <a:bodyPr anchorCtr="0" anchor="t" bIns="91425" lIns="91425" rIns="91425" tIns="91425">
            <a:noAutofit/>
          </a:bodyPr>
          <a:lstStyle/>
          <a:p>
            <a:pPr indent="-228600" lvl="0" marL="457200" rtl="0">
              <a:spcBef>
                <a:spcPts val="0"/>
              </a:spcBef>
            </a:pPr>
            <a:r>
              <a:rPr lang="en"/>
              <a:t>Admins and researchers used same page as participants, but none of the functionality worked</a:t>
            </a:r>
          </a:p>
          <a:p>
            <a:pPr lvl="0" rtl="0">
              <a:spcBef>
                <a:spcPts val="0"/>
              </a:spcBef>
              <a:buNone/>
            </a:pPr>
            <a:r>
              <a:t/>
            </a:r>
            <a:endParaRPr/>
          </a:p>
          <a:p>
            <a:pPr indent="-228600" lvl="0" marL="457200" rtl="0">
              <a:spcBef>
                <a:spcPts val="0"/>
              </a:spcBef>
            </a:pPr>
            <a:r>
              <a:rPr lang="en"/>
              <a:t>Admin functions were hidden, sometimes not appearing at all</a:t>
            </a:r>
          </a:p>
          <a:p>
            <a:pPr lvl="0" rtl="0">
              <a:spcBef>
                <a:spcPts val="0"/>
              </a:spcBef>
              <a:buNone/>
            </a:pPr>
            <a:r>
              <a:t/>
            </a:r>
            <a:endParaRPr/>
          </a:p>
          <a:p>
            <a:pPr indent="-228600" lvl="0" marL="457200" rtl="0">
              <a:spcBef>
                <a:spcPts val="0"/>
              </a:spcBef>
            </a:pPr>
            <a:r>
              <a:rPr lang="en"/>
              <a:t>Admins had no super-organizational privileges</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Administrative Dashboard: The Solution</a:t>
            </a:r>
          </a:p>
        </p:txBody>
      </p:sp>
      <p:sp>
        <p:nvSpPr>
          <p:cNvPr id="183" name="Shape 183"/>
          <p:cNvSpPr txBox="1"/>
          <p:nvPr>
            <p:ph idx="1" type="body"/>
          </p:nvPr>
        </p:nvSpPr>
        <p:spPr>
          <a:xfrm>
            <a:off x="311700" y="1327925"/>
            <a:ext cx="8520600" cy="35574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Admins and researchers now have specialized dashboards</a:t>
            </a:r>
          </a:p>
          <a:p>
            <a:pPr lvl="0" rtl="0">
              <a:lnSpc>
                <a:spcPct val="100000"/>
              </a:lnSpc>
              <a:spcBef>
                <a:spcPts val="0"/>
              </a:spcBef>
              <a:buNone/>
            </a:pPr>
            <a:r>
              <a:t/>
            </a:r>
            <a:endParaRPr/>
          </a:p>
          <a:p>
            <a:pPr indent="-228600" lvl="0" marL="457200" rtl="0">
              <a:lnSpc>
                <a:spcPct val="100000"/>
              </a:lnSpc>
              <a:spcBef>
                <a:spcPts val="0"/>
              </a:spcBef>
            </a:pPr>
            <a:r>
              <a:rPr lang="en"/>
              <a:t>Functionality is now reliable and easy-to-use</a:t>
            </a:r>
          </a:p>
          <a:p>
            <a:pPr lvl="0" rtl="0">
              <a:lnSpc>
                <a:spcPct val="100000"/>
              </a:lnSpc>
              <a:spcBef>
                <a:spcPts val="0"/>
              </a:spcBef>
              <a:buNone/>
            </a:pPr>
            <a:r>
              <a:t/>
            </a:r>
            <a:endParaRPr/>
          </a:p>
          <a:p>
            <a:pPr indent="-228600" lvl="0" marL="457200" rtl="0">
              <a:lnSpc>
                <a:spcPct val="100000"/>
              </a:lnSpc>
              <a:spcBef>
                <a:spcPts val="0"/>
              </a:spcBef>
            </a:pPr>
            <a:r>
              <a:rPr lang="en"/>
              <a:t>Better separation of privileges for researchers</a:t>
            </a:r>
          </a:p>
          <a:p>
            <a:pPr lvl="0" rtl="0">
              <a:lnSpc>
                <a:spcPct val="100000"/>
              </a:lnSpc>
              <a:spcBef>
                <a:spcPts val="0"/>
              </a:spcBef>
              <a:buNone/>
            </a:pPr>
            <a:r>
              <a:t/>
            </a:r>
            <a:endParaRPr/>
          </a:p>
          <a:p>
            <a:pPr indent="-228600" lvl="0" marL="457200" rtl="0">
              <a:lnSpc>
                <a:spcPct val="100000"/>
              </a:lnSpc>
              <a:spcBef>
                <a:spcPts val="0"/>
              </a:spcBef>
            </a:pPr>
            <a:r>
              <a:rPr lang="en"/>
              <a:t>Admins can now manage across organizations</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Administrative Dashboard</a:t>
            </a:r>
          </a:p>
        </p:txBody>
      </p:sp>
      <p:sp>
        <p:nvSpPr>
          <p:cNvPr id="189" name="Shape 189"/>
          <p:cNvSpPr txBox="1"/>
          <p:nvPr>
            <p:ph idx="1" type="body"/>
          </p:nvPr>
        </p:nvSpPr>
        <p:spPr>
          <a:xfrm>
            <a:off x="311700" y="1327925"/>
            <a:ext cx="8520600" cy="3557400"/>
          </a:xfrm>
          <a:prstGeom prst="rect">
            <a:avLst/>
          </a:prstGeom>
        </p:spPr>
        <p:txBody>
          <a:bodyPr anchorCtr="0" anchor="t" bIns="91425" lIns="91425" rIns="91425" tIns="91425">
            <a:noAutofit/>
          </a:bodyPr>
          <a:lstStyle/>
          <a:p>
            <a:pPr lvl="0" rtl="0">
              <a:spcBef>
                <a:spcPts val="0"/>
              </a:spcBef>
              <a:buNone/>
            </a:pPr>
            <a:r>
              <a:rPr lang="en"/>
              <a:t>Demo</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Documentation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Documentation</a:t>
            </a:r>
          </a:p>
        </p:txBody>
      </p:sp>
      <p:sp>
        <p:nvSpPr>
          <p:cNvPr id="200" name="Shape 200"/>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Future developers will benefit from well-documented code</a:t>
            </a:r>
          </a:p>
          <a:p>
            <a:pPr lvl="0" rtl="0">
              <a:spcBef>
                <a:spcPts val="0"/>
              </a:spcBef>
              <a:buNone/>
            </a:pPr>
            <a:r>
              <a:t/>
            </a:r>
            <a:endParaRPr/>
          </a:p>
          <a:p>
            <a:pPr indent="-228600" lvl="0" marL="457200" rtl="0">
              <a:spcBef>
                <a:spcPts val="0"/>
              </a:spcBef>
            </a:pPr>
            <a:r>
              <a:rPr lang="en"/>
              <a:t>Final documentation PDF covers an overview of the site, instructions (Map Creation, Surveys..)</a:t>
            </a:r>
          </a:p>
          <a:p>
            <a:pPr lvl="0" rtl="0">
              <a:spcBef>
                <a:spcPts val="0"/>
              </a:spcBef>
              <a:buNone/>
            </a:pPr>
            <a:r>
              <a:t/>
            </a:r>
            <a:endParaRPr/>
          </a:p>
          <a:p>
            <a:pPr indent="-228600" lvl="0" marL="457200" rtl="0">
              <a:spcBef>
                <a:spcPts val="0"/>
              </a:spcBef>
            </a:pPr>
            <a:r>
              <a:rPr lang="en"/>
              <a:t>Will exist in Google Drive along with other important documents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Documentation: Preview</a:t>
            </a:r>
          </a:p>
        </p:txBody>
      </p:sp>
      <p:sp>
        <p:nvSpPr>
          <p:cNvPr id="206" name="Shape 20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t/>
            </a:r>
            <a:endParaRPr/>
          </a:p>
        </p:txBody>
      </p:sp>
      <p:pic>
        <p:nvPicPr>
          <p:cNvPr id="207" name="Shape 207">
            <a:hlinkClick r:id="rId3"/>
          </p:cNvPr>
          <p:cNvPicPr preferRelativeResize="0"/>
          <p:nvPr/>
        </p:nvPicPr>
        <p:blipFill>
          <a:blip r:embed="rId4">
            <a:alphaModFix/>
          </a:blip>
          <a:stretch>
            <a:fillRect/>
          </a:stretch>
        </p:blipFill>
        <p:spPr>
          <a:xfrm>
            <a:off x="892724" y="1468825"/>
            <a:ext cx="7116326" cy="323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Emails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Automatic Emails: The Request</a:t>
            </a:r>
          </a:p>
        </p:txBody>
      </p:sp>
      <p:sp>
        <p:nvSpPr>
          <p:cNvPr id="218" name="Shape 218"/>
          <p:cNvSpPr txBox="1"/>
          <p:nvPr>
            <p:ph idx="1" type="body"/>
          </p:nvPr>
        </p:nvSpPr>
        <p:spPr>
          <a:xfrm>
            <a:off x="311700" y="1363150"/>
            <a:ext cx="8520600" cy="3604200"/>
          </a:xfrm>
          <a:prstGeom prst="rect">
            <a:avLst/>
          </a:prstGeom>
        </p:spPr>
        <p:txBody>
          <a:bodyPr anchorCtr="0" anchor="t" bIns="91425" lIns="91425" rIns="91425" tIns="91425">
            <a:noAutofit/>
          </a:bodyPr>
          <a:lstStyle/>
          <a:p>
            <a:pPr lvl="0" rtl="0">
              <a:spcBef>
                <a:spcPts val="0"/>
              </a:spcBef>
              <a:buNone/>
            </a:pPr>
            <a:r>
              <a:t/>
            </a:r>
            <a:endParaRPr i="1"/>
          </a:p>
          <a:p>
            <a:pPr lvl="0" rtl="0">
              <a:spcBef>
                <a:spcPts val="0"/>
              </a:spcBef>
              <a:buNone/>
            </a:pPr>
            <a:r>
              <a:rPr i="1" lang="en"/>
              <a:t>“As a researcher, I can send and receive emails to and from program participants in my organization.”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Automatic Emails: The Solution</a:t>
            </a:r>
          </a:p>
        </p:txBody>
      </p:sp>
      <p:sp>
        <p:nvSpPr>
          <p:cNvPr id="224" name="Shape 224"/>
          <p:cNvSpPr txBox="1"/>
          <p:nvPr>
            <p:ph idx="1" type="body"/>
          </p:nvPr>
        </p:nvSpPr>
        <p:spPr>
          <a:xfrm>
            <a:off x="311700" y="1327925"/>
            <a:ext cx="8520600" cy="3557400"/>
          </a:xfrm>
          <a:prstGeom prst="rect">
            <a:avLst/>
          </a:prstGeom>
        </p:spPr>
        <p:txBody>
          <a:bodyPr anchorCtr="0" anchor="t" bIns="91425" lIns="91425" rIns="91425" tIns="91425">
            <a:noAutofit/>
          </a:bodyPr>
          <a:lstStyle/>
          <a:p>
            <a:pPr indent="-228600" lvl="0" marL="457200" rtl="0">
              <a:lnSpc>
                <a:spcPct val="100000"/>
              </a:lnSpc>
              <a:spcBef>
                <a:spcPts val="0"/>
              </a:spcBef>
              <a:spcAft>
                <a:spcPts val="800"/>
              </a:spcAft>
            </a:pPr>
            <a:r>
              <a:rPr lang="en"/>
              <a:t>Email content can be viewed and edited by administrators (Michelle and Dan)</a:t>
            </a:r>
          </a:p>
          <a:p>
            <a:pPr lvl="0" rtl="0">
              <a:lnSpc>
                <a:spcPct val="100000"/>
              </a:lnSpc>
              <a:spcBef>
                <a:spcPts val="0"/>
              </a:spcBef>
              <a:spcAft>
                <a:spcPts val="800"/>
              </a:spcAft>
              <a:buNone/>
            </a:pPr>
            <a:r>
              <a:t/>
            </a:r>
            <a:endParaRPr/>
          </a:p>
          <a:p>
            <a:pPr indent="-228600" lvl="0" marL="457200" rtl="0">
              <a:lnSpc>
                <a:spcPct val="100000"/>
              </a:lnSpc>
              <a:spcBef>
                <a:spcPts val="0"/>
              </a:spcBef>
              <a:spcAft>
                <a:spcPts val="800"/>
              </a:spcAft>
            </a:pPr>
            <a:r>
              <a:rPr lang="en"/>
              <a:t>Sending emails automatically hit an unforeseen snag:</a:t>
            </a:r>
          </a:p>
          <a:p>
            <a:pPr indent="-228600" lvl="1" marL="914400" rtl="0">
              <a:lnSpc>
                <a:spcPct val="100000"/>
              </a:lnSpc>
              <a:spcBef>
                <a:spcPts val="0"/>
              </a:spcBef>
              <a:spcAft>
                <a:spcPts val="800"/>
              </a:spcAft>
            </a:pPr>
            <a:r>
              <a:rPr lang="en"/>
              <a:t>Need show ownership of dal.ca domain (not accessible by students)</a:t>
            </a:r>
          </a:p>
          <a:p>
            <a:pPr indent="-228600" lvl="1" marL="914400" rtl="0">
              <a:lnSpc>
                <a:spcPct val="100000"/>
              </a:lnSpc>
              <a:spcBef>
                <a:spcPts val="0"/>
              </a:spcBef>
              <a:spcAft>
                <a:spcPts val="800"/>
              </a:spcAft>
            </a:pPr>
            <a:r>
              <a:rPr lang="en"/>
              <a:t>Could also purchase alternate domain (~10/year) e.g. riseatwork.ca</a:t>
            </a:r>
          </a:p>
          <a:p>
            <a:pPr indent="0" lvl="0" marL="457200" rtl="0">
              <a:lnSpc>
                <a:spcPct val="100000"/>
              </a:lnSpc>
              <a:spcBef>
                <a:spcPts val="0"/>
              </a:spcBef>
              <a:spcAft>
                <a:spcPts val="800"/>
              </a:spcAft>
              <a:buNone/>
            </a:pPr>
            <a:r>
              <a:t/>
            </a:r>
            <a:endParaRPr/>
          </a:p>
          <a:p>
            <a:pPr indent="-228600" lvl="0" marL="457200" rtl="0">
              <a:lnSpc>
                <a:spcPct val="100000"/>
              </a:lnSpc>
              <a:spcBef>
                <a:spcPts val="0"/>
              </a:spcBef>
              <a:spcAft>
                <a:spcPts val="800"/>
              </a:spcAft>
            </a:pPr>
            <a:r>
              <a:rPr lang="en"/>
              <a:t>All set up to work (as seen in last demo), just need correct access to domain name.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30800" y="1889700"/>
            <a:ext cx="8282400" cy="1516500"/>
          </a:xfrm>
          <a:prstGeom prst="rect">
            <a:avLst/>
          </a:prstGeom>
        </p:spPr>
        <p:txBody>
          <a:bodyPr anchorCtr="0" anchor="ctr" bIns="91425" lIns="91425" rIns="91425" tIns="91425">
            <a:noAutofit/>
          </a:bodyPr>
          <a:lstStyle/>
          <a:p>
            <a:pPr lvl="0" rtl="0">
              <a:spcBef>
                <a:spcPts val="0"/>
              </a:spcBef>
              <a:buNone/>
            </a:pPr>
            <a:r>
              <a:rPr lang="en"/>
              <a:t>What we have completed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Accelerated Testing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Accelerated Testing: The Ask </a:t>
            </a:r>
          </a:p>
        </p:txBody>
      </p:sp>
      <p:sp>
        <p:nvSpPr>
          <p:cNvPr id="235" name="Shape 23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a:t>
            </a:r>
            <a:r>
              <a:rPr i="1" lang="en"/>
              <a:t>As a site administrator, I can test that the program works by using temporary, artificial user data to see if emails are properly sent, phases can be completed, the proper information is tracked, and that all user interactions and expected uses are functional.</a:t>
            </a:r>
            <a:r>
              <a:rPr lang="en"/>
              <a:t>”</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Accelerated Testing: The Solution</a:t>
            </a:r>
          </a:p>
        </p:txBody>
      </p:sp>
      <p:sp>
        <p:nvSpPr>
          <p:cNvPr id="241" name="Shape 241"/>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Manual tests that check that RISE@Work functions correctly (seconds)</a:t>
            </a:r>
          </a:p>
          <a:p>
            <a:pPr indent="-228600" lvl="1" marL="914400" rtl="0">
              <a:spcBef>
                <a:spcPts val="0"/>
              </a:spcBef>
            </a:pPr>
            <a:r>
              <a:rPr lang="en"/>
              <a:t>Tests can be run in a test database </a:t>
            </a:r>
            <a:r>
              <a:rPr i="1" lang="en"/>
              <a:t>separate</a:t>
            </a:r>
            <a:r>
              <a:rPr lang="en"/>
              <a:t> from real user data (will not interfere with real data).</a:t>
            </a:r>
          </a:p>
          <a:p>
            <a:pPr indent="-228600" lvl="1" marL="914400" rtl="0">
              <a:spcBef>
                <a:spcPts val="0"/>
              </a:spcBef>
            </a:pPr>
            <a:r>
              <a:rPr lang="en"/>
              <a:t>For developers</a:t>
            </a:r>
          </a:p>
          <a:p>
            <a:pPr indent="0" lvl="0" marL="457200" rtl="0">
              <a:spcBef>
                <a:spcPts val="0"/>
              </a:spcBef>
              <a:buNone/>
            </a:pPr>
            <a:r>
              <a:t/>
            </a:r>
            <a:endParaRPr/>
          </a:p>
          <a:p>
            <a:pPr indent="-228600" lvl="0" marL="457200" rtl="0">
              <a:spcBef>
                <a:spcPts val="0"/>
              </a:spcBef>
            </a:pPr>
            <a:r>
              <a:rPr lang="en"/>
              <a:t>Pilot testing mode (hours/days)</a:t>
            </a:r>
          </a:p>
          <a:p>
            <a:pPr indent="-228600" lvl="1" marL="914400" rtl="0">
              <a:spcBef>
                <a:spcPts val="0"/>
              </a:spcBef>
            </a:pPr>
            <a:r>
              <a:rPr lang="en"/>
              <a:t>Shorten the length of Phases to days/hours instead of weeks.</a:t>
            </a:r>
          </a:p>
          <a:p>
            <a:pPr indent="-228600" lvl="1" marL="914400" rtl="0">
              <a:spcBef>
                <a:spcPts val="0"/>
              </a:spcBef>
            </a:pPr>
            <a:r>
              <a:rPr lang="en"/>
              <a:t>For the client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Accelerated Testing: The Result</a:t>
            </a:r>
          </a:p>
        </p:txBody>
      </p:sp>
      <p:sp>
        <p:nvSpPr>
          <p:cNvPr id="247" name="Shape 247"/>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Not complete as of this Demo.</a:t>
            </a:r>
          </a:p>
          <a:p>
            <a:pPr lvl="0" rtl="0">
              <a:spcBef>
                <a:spcPts val="0"/>
              </a:spcBef>
              <a:buNone/>
            </a:pPr>
            <a:r>
              <a:t/>
            </a:r>
            <a:endParaRPr/>
          </a:p>
          <a:p>
            <a:pPr indent="-228600" lvl="0" marL="457200" rtl="0">
              <a:spcBef>
                <a:spcPts val="0"/>
              </a:spcBef>
            </a:pPr>
            <a:r>
              <a:rPr lang="en"/>
              <a:t>We have a solution, just needs to be implemented.</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90250" y="528900"/>
            <a:ext cx="5678100" cy="4085700"/>
          </a:xfrm>
          <a:prstGeom prst="rect">
            <a:avLst/>
          </a:prstGeom>
        </p:spPr>
        <p:txBody>
          <a:bodyPr anchorCtr="0" anchor="ctr" bIns="91425" lIns="91425" rIns="91425" tIns="91425">
            <a:noAutofit/>
          </a:bodyPr>
          <a:lstStyle/>
          <a:p>
            <a:pPr lvl="0">
              <a:spcBef>
                <a:spcPts val="0"/>
              </a:spcBef>
              <a:buNone/>
            </a:pPr>
            <a:r>
              <a:rPr lang="en"/>
              <a:t>Recommendations for Future Work</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Recommendations for Future Work</a:t>
            </a:r>
          </a:p>
        </p:txBody>
      </p:sp>
      <p:sp>
        <p:nvSpPr>
          <p:cNvPr id="258" name="Shape 258"/>
          <p:cNvSpPr txBox="1"/>
          <p:nvPr>
            <p:ph idx="1" type="body"/>
          </p:nvPr>
        </p:nvSpPr>
        <p:spPr>
          <a:xfrm>
            <a:off x="311700" y="1468825"/>
            <a:ext cx="3999900" cy="3099900"/>
          </a:xfrm>
          <a:prstGeom prst="rect">
            <a:avLst/>
          </a:prstGeom>
        </p:spPr>
        <p:txBody>
          <a:bodyPr anchorCtr="0" anchor="t" bIns="91425" lIns="91425" rIns="91425" tIns="91425">
            <a:noAutofit/>
          </a:bodyPr>
          <a:lstStyle/>
          <a:p>
            <a:pPr indent="-342900" lvl="0" marL="457200" rtl="0">
              <a:spcBef>
                <a:spcPts val="0"/>
              </a:spcBef>
              <a:buSzPct val="100000"/>
            </a:pPr>
            <a:r>
              <a:rPr lang="en" sz="1800"/>
              <a:t>Front-end overhaul</a:t>
            </a:r>
          </a:p>
          <a:p>
            <a:pPr indent="-317500" lvl="1" marL="914400" rtl="0">
              <a:spcBef>
                <a:spcPts val="0"/>
              </a:spcBef>
              <a:buSzPct val="100000"/>
            </a:pPr>
            <a:r>
              <a:rPr lang="en" sz="1400"/>
              <a:t>Redesign website</a:t>
            </a:r>
          </a:p>
          <a:p>
            <a:pPr indent="-317500" lvl="1" marL="914400" rtl="0">
              <a:spcBef>
                <a:spcPts val="0"/>
              </a:spcBef>
              <a:spcAft>
                <a:spcPts val="0"/>
              </a:spcAft>
              <a:buSzPct val="100000"/>
            </a:pPr>
            <a:r>
              <a:rPr lang="en" sz="1400"/>
              <a:t>Performance issue</a:t>
            </a:r>
          </a:p>
          <a:p>
            <a:pPr indent="0" lvl="0" marL="457200" rtl="0">
              <a:lnSpc>
                <a:spcPct val="100000"/>
              </a:lnSpc>
              <a:spcBef>
                <a:spcPts val="0"/>
              </a:spcBef>
              <a:spcAft>
                <a:spcPts val="0"/>
              </a:spcAft>
              <a:buNone/>
            </a:pPr>
            <a:r>
              <a:t/>
            </a:r>
            <a:endParaRPr sz="1800"/>
          </a:p>
          <a:p>
            <a:pPr indent="-342900" lvl="0" marL="457200" rtl="0">
              <a:spcBef>
                <a:spcPts val="0"/>
              </a:spcBef>
              <a:buSzPct val="100000"/>
            </a:pPr>
            <a:r>
              <a:rPr lang="en" sz="1800"/>
              <a:t>Lots of little tweaks</a:t>
            </a:r>
          </a:p>
          <a:p>
            <a:pPr indent="-317500" lvl="1" marL="914400" rtl="0">
              <a:spcBef>
                <a:spcPts val="0"/>
              </a:spcBef>
              <a:buSzPct val="100000"/>
            </a:pPr>
            <a:r>
              <a:rPr lang="en" sz="1400"/>
              <a:t>Performance issues</a:t>
            </a:r>
          </a:p>
          <a:p>
            <a:pPr indent="-317500" lvl="1" marL="914400" rtl="0">
              <a:spcBef>
                <a:spcPts val="0"/>
              </a:spcBef>
              <a:spcAft>
                <a:spcPts val="0"/>
              </a:spcAft>
              <a:buSzPct val="100000"/>
            </a:pPr>
            <a:r>
              <a:rPr lang="en" sz="1400"/>
              <a:t>User experience issues</a:t>
            </a:r>
          </a:p>
          <a:p>
            <a:pPr indent="0" lvl="0" marL="457200" rtl="0">
              <a:lnSpc>
                <a:spcPct val="100000"/>
              </a:lnSpc>
              <a:spcBef>
                <a:spcPts val="0"/>
              </a:spcBef>
              <a:spcAft>
                <a:spcPts val="0"/>
              </a:spcAft>
              <a:buNone/>
            </a:pPr>
            <a:r>
              <a:t/>
            </a:r>
            <a:endParaRPr sz="1800"/>
          </a:p>
          <a:p>
            <a:pPr indent="-342900" lvl="0" marL="457200" rtl="0">
              <a:spcBef>
                <a:spcPts val="0"/>
              </a:spcBef>
              <a:spcAft>
                <a:spcPts val="0"/>
              </a:spcAft>
              <a:buSzPct val="100000"/>
            </a:pPr>
            <a:r>
              <a:rPr lang="en" sz="1800"/>
              <a:t>Stars/points</a:t>
            </a:r>
          </a:p>
          <a:p>
            <a:pPr lvl="0" rtl="0">
              <a:lnSpc>
                <a:spcPct val="100000"/>
              </a:lnSpc>
              <a:spcBef>
                <a:spcPts val="0"/>
              </a:spcBef>
              <a:spcAft>
                <a:spcPts val="0"/>
              </a:spcAft>
              <a:buNone/>
            </a:pPr>
            <a:r>
              <a:t/>
            </a:r>
            <a:endParaRPr sz="1800"/>
          </a:p>
          <a:p>
            <a:pPr indent="-342900" lvl="0" marL="457200">
              <a:spcBef>
                <a:spcPts val="0"/>
              </a:spcBef>
              <a:buSzPct val="100000"/>
            </a:pPr>
            <a:r>
              <a:rPr lang="en" sz="1800"/>
              <a:t>Deployment</a:t>
            </a:r>
          </a:p>
        </p:txBody>
      </p:sp>
      <p:sp>
        <p:nvSpPr>
          <p:cNvPr id="259" name="Shape 259"/>
          <p:cNvSpPr txBox="1"/>
          <p:nvPr>
            <p:ph idx="2" type="body"/>
          </p:nvPr>
        </p:nvSpPr>
        <p:spPr>
          <a:xfrm>
            <a:off x="4832400" y="1468825"/>
            <a:ext cx="3999900" cy="3099900"/>
          </a:xfrm>
          <a:prstGeom prst="rect">
            <a:avLst/>
          </a:prstGeom>
        </p:spPr>
        <p:txBody>
          <a:bodyPr anchorCtr="0" anchor="t" bIns="91425" lIns="91425" rIns="91425" tIns="91425">
            <a:noAutofit/>
          </a:bodyPr>
          <a:lstStyle/>
          <a:p>
            <a:pPr indent="-342900" lvl="0" marL="457200">
              <a:spcBef>
                <a:spcPts val="0"/>
              </a:spcBef>
              <a:buSzPct val="100000"/>
            </a:pPr>
            <a:r>
              <a:rPr lang="en" sz="1800"/>
              <a:t>Another semester of students or single seasoned developer could implement the remaining major changes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1106125"/>
            <a:ext cx="8520600" cy="1963500"/>
          </a:xfrm>
          <a:prstGeom prst="rect">
            <a:avLst/>
          </a:prstGeom>
        </p:spPr>
        <p:txBody>
          <a:bodyPr anchorCtr="0" anchor="b" bIns="91425" lIns="91425" rIns="91425" tIns="91425">
            <a:noAutofit/>
          </a:bodyPr>
          <a:lstStyle/>
          <a:p>
            <a:pPr lvl="0" rtl="0" algn="ctr">
              <a:spcBef>
                <a:spcPts val="0"/>
              </a:spcBef>
              <a:buNone/>
            </a:pPr>
            <a:r>
              <a:rPr lang="en"/>
              <a:t>Questions?</a:t>
            </a:r>
          </a:p>
        </p:txBody>
      </p:sp>
      <p:sp>
        <p:nvSpPr>
          <p:cNvPr id="265" name="Shape 265"/>
          <p:cNvSpPr txBox="1"/>
          <p:nvPr>
            <p:ph idx="1" type="body"/>
          </p:nvPr>
        </p:nvSpPr>
        <p:spPr>
          <a:xfrm>
            <a:off x="311700" y="3152225"/>
            <a:ext cx="8520600" cy="1300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Maps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Maps: The Request</a:t>
            </a:r>
          </a:p>
        </p:txBody>
      </p:sp>
      <p:sp>
        <p:nvSpPr>
          <p:cNvPr id="85" name="Shape 85"/>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t/>
            </a:r>
            <a:endParaRPr i="1"/>
          </a:p>
          <a:p>
            <a:pPr lvl="0" rtl="0">
              <a:spcBef>
                <a:spcPts val="0"/>
              </a:spcBef>
              <a:buNone/>
            </a:pPr>
            <a:r>
              <a:rPr i="1" lang="en"/>
              <a:t>“As a researcher, I can decide which maps are visible to participants in my organization by selecting and deselecting them.”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Maps: The Solution</a:t>
            </a:r>
          </a:p>
        </p:txBody>
      </p:sp>
      <p:sp>
        <p:nvSpPr>
          <p:cNvPr id="91" name="Shape 91"/>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Research administrators are now able to add and delete maps for only their organizations.</a:t>
            </a:r>
          </a:p>
          <a:p>
            <a:pPr lvl="0" rtl="0">
              <a:lnSpc>
                <a:spcPct val="100000"/>
              </a:lnSpc>
              <a:spcBef>
                <a:spcPts val="0"/>
              </a:spcBef>
              <a:spcAft>
                <a:spcPts val="0"/>
              </a:spcAft>
              <a:buNone/>
            </a:pPr>
            <a:r>
              <a:t/>
            </a:r>
            <a:endParaRPr/>
          </a:p>
          <a:p>
            <a:pPr indent="-228600" lvl="0" marL="457200" rtl="0">
              <a:spcBef>
                <a:spcPts val="0"/>
              </a:spcBef>
            </a:pPr>
            <a:r>
              <a:rPr lang="en"/>
              <a:t>Research administrators can clone existing maps for their organizations.</a:t>
            </a:r>
          </a:p>
          <a:p>
            <a:pPr lvl="0" rtl="0">
              <a:lnSpc>
                <a:spcPct val="100000"/>
              </a:lnSpc>
              <a:spcBef>
                <a:spcPts val="0"/>
              </a:spcBef>
              <a:spcAft>
                <a:spcPts val="0"/>
              </a:spcAft>
              <a:buNone/>
            </a:pPr>
            <a:r>
              <a:t/>
            </a:r>
            <a:endParaRPr/>
          </a:p>
          <a:p>
            <a:pPr indent="-228600" lvl="0" marL="457200" rtl="0">
              <a:spcBef>
                <a:spcPts val="0"/>
              </a:spcBef>
            </a:pPr>
            <a:r>
              <a:rPr lang="en"/>
              <a:t>Maps are no longer static pictures, but interactive Google Maps.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Maps</a:t>
            </a:r>
          </a:p>
        </p:txBody>
      </p:sp>
      <p:sp>
        <p:nvSpPr>
          <p:cNvPr id="97" name="Shape 9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t>Demo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90250" y="528900"/>
            <a:ext cx="5678100" cy="4085700"/>
          </a:xfrm>
          <a:prstGeom prst="rect">
            <a:avLst/>
          </a:prstGeom>
        </p:spPr>
        <p:txBody>
          <a:bodyPr anchorCtr="0" anchor="ctr" bIns="91425" lIns="91425" rIns="91425" tIns="91425">
            <a:noAutofit/>
          </a:bodyPr>
          <a:lstStyle/>
          <a:p>
            <a:pPr lvl="0" rtl="0">
              <a:spcBef>
                <a:spcPts val="0"/>
              </a:spcBef>
              <a:buNone/>
            </a:pPr>
            <a:r>
              <a:rPr lang="en"/>
              <a:t>Consent Forms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t/>
            </a:r>
            <a:endParaRPr i="1"/>
          </a:p>
          <a:p>
            <a:pPr lvl="0" rtl="0">
              <a:spcBef>
                <a:spcPts val="0"/>
              </a:spcBef>
              <a:buNone/>
            </a:pPr>
            <a:r>
              <a:rPr i="1" lang="en"/>
              <a:t>“As a researcher, I can edit my organization’s consent form and contact details.”</a:t>
            </a:r>
          </a:p>
        </p:txBody>
      </p:sp>
      <p:sp>
        <p:nvSpPr>
          <p:cNvPr id="108" name="Shape 108"/>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Consent Forms: The Request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